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3" r:id="rId3"/>
    <p:sldMasterId id="2147483656" r:id="rId4"/>
  </p:sldMasterIdLst>
  <p:notesMasterIdLst>
    <p:notesMasterId r:id="rId19"/>
  </p:notesMasterIdLst>
  <p:sldIdLst>
    <p:sldId id="256" r:id="rId5"/>
    <p:sldId id="269" r:id="rId6"/>
    <p:sldId id="259" r:id="rId7"/>
    <p:sldId id="290" r:id="rId8"/>
    <p:sldId id="291" r:id="rId9"/>
    <p:sldId id="292" r:id="rId10"/>
    <p:sldId id="293" r:id="rId11"/>
    <p:sldId id="294" r:id="rId12"/>
    <p:sldId id="301" r:id="rId13"/>
    <p:sldId id="295" r:id="rId14"/>
    <p:sldId id="296" r:id="rId15"/>
    <p:sldId id="297" r:id="rId16"/>
    <p:sldId id="300" r:id="rId17"/>
    <p:sldId id="278" r:id="rId18"/>
  </p:sldIdLst>
  <p:sldSz cx="12190413"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1">
          <p15:clr>
            <a:srgbClr val="A4A3A4"/>
          </p15:clr>
        </p15:guide>
        <p15:guide id="2" pos="38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757575"/>
    <a:srgbClr val="363636"/>
    <a:srgbClr val="34343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2" d="100"/>
          <a:sy n="82" d="100"/>
        </p:scale>
        <p:origin x="-691" y="-86"/>
      </p:cViewPr>
      <p:guideLst>
        <p:guide orient="horz" pos="2201"/>
        <p:guide pos="38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2026/5/15 Friday</a:t>
            </a:fld>
            <a:endParaRPr lang="zh-CN" altLang="en-US"/>
          </a:p>
        </p:txBody>
      </p:sp>
      <p:sp>
        <p:nvSpPr>
          <p:cNvPr id="4" name="幻灯片图像占位符 3"/>
          <p:cNvSpPr>
            <a:spLocks noGrp="1" noRot="1" noChangeAspect="1"/>
          </p:cNvSpPr>
          <p:nvPr>
            <p:ph type="sldImg" idx="2"/>
          </p:nvPr>
        </p:nvSpPr>
        <p:spPr>
          <a:xfrm>
            <a:off x="686229" y="1143000"/>
            <a:ext cx="548554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40311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4997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68385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97377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23137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67249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49177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5" y="0"/>
            <a:ext cx="12187957" cy="6859382"/>
          </a:xfrm>
          <a:prstGeom prst="rect">
            <a:avLst/>
          </a:prstGeom>
        </p:spPr>
      </p:pic>
      <p:sp>
        <p:nvSpPr>
          <p:cNvPr id="4" name="文本框 3"/>
          <p:cNvSpPr txBox="1"/>
          <p:nvPr/>
        </p:nvSpPr>
        <p:spPr>
          <a:xfrm>
            <a:off x="8183245" y="260350"/>
            <a:ext cx="4005580" cy="414020"/>
          </a:xfrm>
          <a:prstGeom prst="rect">
            <a:avLst/>
          </a:prstGeom>
          <a:noFill/>
        </p:spPr>
        <p:txBody>
          <a:bodyPr wrap="none" rtlCol="0" anchor="t">
            <a:spAutoFit/>
          </a:bodyPr>
          <a:lstStyle/>
          <a:p>
            <a:pPr algn="l" fontAlgn="auto">
              <a:lnSpc>
                <a:spcPct val="150000"/>
              </a:lnSpc>
            </a:pPr>
            <a:r>
              <a:rPr lang="zh-CN" altLang="en-US" sz="1400">
                <a:latin typeface="黑体" panose="02010609060101010101" pitchFamily="49" charset="-122"/>
                <a:ea typeface="黑体" panose="02010609060101010101" pitchFamily="49" charset="-122"/>
                <a:cs typeface="黑体" panose="02010609060101010101" pitchFamily="49" charset="-122"/>
                <a:sym typeface="+mn-ea"/>
              </a:rPr>
              <a:t>期货交易咨询业务资格</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证监许可</a:t>
            </a:r>
            <a:r>
              <a:rPr lang="en-US" altLang="zh-CN" sz="1400">
                <a:latin typeface="黑体" panose="02010609060101010101" pitchFamily="49" charset="-122"/>
                <a:ea typeface="黑体" panose="02010609060101010101" pitchFamily="49" charset="-122"/>
                <a:cs typeface="黑体" panose="02010609060101010101" pitchFamily="49" charset="-122"/>
                <a:sym typeface="+mn-ea"/>
              </a:rPr>
              <a:t>[2011]1777</a:t>
            </a:r>
            <a:r>
              <a:rPr lang="zh-CN" altLang="en-US" sz="1400">
                <a:latin typeface="黑体" panose="02010609060101010101" pitchFamily="49" charset="-122"/>
                <a:ea typeface="黑体" panose="02010609060101010101" pitchFamily="49" charset="-122"/>
                <a:cs typeface="黑体" panose="02010609060101010101" pitchFamily="49" charset="-122"/>
                <a:sym typeface="+mn-ea"/>
              </a:rPr>
              <a:t>号</a:t>
            </a:r>
            <a:endParaRPr lang="zh-CN" altLang="en-US" sz="1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BFE2F10-2045-43F8-A0B7-8CDD310F2A4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1213"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p>
            <a:fld id="{EC3ED190-39F7-413B-BE79-ED5D4FFFA171}" type="datetimeFigureOut">
              <a:rPr lang="zh-CN" altLang="en-US" smtClean="0"/>
              <a:t>2026/5/15 Friday</a:t>
            </a:fld>
            <a:endParaRPr lang="zh-CN" altLang="en-US"/>
          </a:p>
        </p:txBody>
      </p:sp>
      <p:sp>
        <p:nvSpPr>
          <p:cNvPr id="5" name="页脚占位符 4"/>
          <p:cNvSpPr>
            <a:spLocks noGrp="1"/>
          </p:cNvSpPr>
          <p:nvPr>
            <p:ph type="ftr" sz="quarter" idx="11"/>
          </p:nvPr>
        </p:nvSpPr>
        <p:spPr>
          <a:xfrm>
            <a:off x="4165600" y="6356350"/>
            <a:ext cx="3859213"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0BFE2F10-2045-43F8-A0B7-8CDD310F2A4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3762" y="1322962"/>
            <a:ext cx="9142571"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2026/5/15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3762" y="3602038"/>
            <a:ext cx="9142571"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单击此处添加副标题</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599" y="258445"/>
            <a:ext cx="10513957"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599" y="1825625"/>
            <a:ext cx="10513957"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2026/5/15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161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281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D312038-28F6-4D0C-9697-5C2BB925E3CF}" type="datetimeFigureOut">
              <a:rPr lang="zh-CN" altLang="en-US" smtClean="0"/>
              <a:t>2026/5/15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5FC2EE-36CC-48D7-B662-F2EB59EF8FDD}" type="slidenum">
              <a:rPr lang="zh-CN" altLang="en-US" smtClean="0"/>
              <a:t>‹#›</a:t>
            </a:fld>
            <a:endParaRPr lang="zh-CN" altLang="en-US"/>
          </a:p>
        </p:txBody>
      </p:sp>
      <p:sp>
        <p:nvSpPr>
          <p:cNvPr id="7" name="文本框 6"/>
          <p:cNvSpPr txBox="1"/>
          <p:nvPr userDrawn="1"/>
        </p:nvSpPr>
        <p:spPr>
          <a:xfrm>
            <a:off x="1320165" y="866140"/>
            <a:ext cx="309880" cy="368300"/>
          </a:xfrm>
          <a:prstGeom prst="rect">
            <a:avLst/>
          </a:prstGeom>
          <a:noFill/>
        </p:spPr>
        <p:txBody>
          <a:bodyPr wrap="none" rtlCol="0">
            <a:sp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目录2">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D312038-28F6-4D0C-9697-5C2BB925E3CF}" type="datetimeFigureOut">
              <a:rPr lang="zh-CN" altLang="en-US" smtClean="0"/>
              <a:t>2026/5/15 Friday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5FC2EE-36CC-48D7-B662-F2EB59EF8FD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312038-28F6-4D0C-9697-5C2BB925E3CF}" type="datetimeFigureOut">
              <a:rPr lang="zh-CN" altLang="en-US" smtClean="0"/>
              <a:t>2026/5/15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5FC2EE-36CC-48D7-B662-F2EB59EF8FDD}"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2026/5/15 Friday</a:t>
            </a:fld>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0" y="6492875"/>
            <a:ext cx="6946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a:t>
            </a:r>
            <a:endParaRPr lang="zh-CN" altLang="en-US" dirty="0"/>
          </a:p>
        </p:txBody>
      </p:sp>
      <p:grpSp>
        <p:nvGrpSpPr>
          <p:cNvPr id="7" name="组合 6"/>
          <p:cNvGrpSpPr/>
          <p:nvPr userDrawn="1"/>
        </p:nvGrpSpPr>
        <p:grpSpPr>
          <a:xfrm>
            <a:off x="0" y="662882"/>
            <a:ext cx="1058270" cy="584775"/>
            <a:chOff x="0" y="586281"/>
            <a:chExt cx="1217790" cy="672923"/>
          </a:xfrm>
        </p:grpSpPr>
        <p:sp>
          <p:nvSpPr>
            <p:cNvPr id="8" name="TextBox 76"/>
            <p:cNvSpPr txBox="1"/>
            <p:nvPr/>
          </p:nvSpPr>
          <p:spPr>
            <a:xfrm>
              <a:off x="1005213" y="586281"/>
              <a:ext cx="212577" cy="672923"/>
            </a:xfrm>
            <a:prstGeom prst="rect">
              <a:avLst/>
            </a:prstGeom>
            <a:noFill/>
          </p:spPr>
          <p:txBody>
            <a:bodyPr wrap="none" rtlCol="0">
              <a:spAutoFit/>
            </a:bodyPr>
            <a:lstStyle/>
            <a:p>
              <a:endParaRPr lang="en-US" altLang="zh-CN" sz="3200" b="1" i="1" dirty="0">
                <a:latin typeface="微软雅黑" panose="020B0503020204020204" charset="-122"/>
                <a:ea typeface="微软雅黑" panose="020B0503020204020204" charset="-122"/>
              </a:endParaRPr>
            </a:p>
          </p:txBody>
        </p:sp>
        <p:sp>
          <p:nvSpPr>
            <p:cNvPr id="9" name="任意多边形: 形状 40"/>
            <p:cNvSpPr/>
            <p:nvPr/>
          </p:nvSpPr>
          <p:spPr>
            <a:xfrm>
              <a:off x="0" y="589641"/>
              <a:ext cx="1005213" cy="578054"/>
            </a:xfrm>
            <a:custGeom>
              <a:avLst/>
              <a:gdLst>
                <a:gd name="connsiteX0" fmla="*/ 0 w 3231714"/>
                <a:gd name="connsiteY0" fmla="*/ 0 h 1858416"/>
                <a:gd name="connsiteX1" fmla="*/ 3231714 w 3231714"/>
                <a:gd name="connsiteY1" fmla="*/ 0 h 1858416"/>
                <a:gd name="connsiteX2" fmla="*/ 2195944 w 3231714"/>
                <a:gd name="connsiteY2" fmla="*/ 1858416 h 1858416"/>
                <a:gd name="connsiteX3" fmla="*/ 0 w 3231714"/>
                <a:gd name="connsiteY3" fmla="*/ 1858416 h 1858416"/>
              </a:gdLst>
              <a:ahLst/>
              <a:cxnLst>
                <a:cxn ang="0">
                  <a:pos x="connsiteX0" y="connsiteY0"/>
                </a:cxn>
                <a:cxn ang="0">
                  <a:pos x="connsiteX1" y="connsiteY1"/>
                </a:cxn>
                <a:cxn ang="0">
                  <a:pos x="connsiteX2" y="connsiteY2"/>
                </a:cxn>
                <a:cxn ang="0">
                  <a:pos x="connsiteX3" y="connsiteY3"/>
                </a:cxn>
              </a:cxnLst>
              <a:rect l="l" t="t" r="r" b="b"/>
              <a:pathLst>
                <a:path w="3231714" h="1858416">
                  <a:moveTo>
                    <a:pt x="0" y="0"/>
                  </a:moveTo>
                  <a:lnTo>
                    <a:pt x="3231714" y="0"/>
                  </a:lnTo>
                  <a:lnTo>
                    <a:pt x="2195944" y="1858416"/>
                  </a:lnTo>
                  <a:lnTo>
                    <a:pt x="0" y="1858416"/>
                  </a:lnTo>
                  <a:close/>
                </a:path>
              </a:pathLst>
            </a:custGeom>
            <a:gradFill>
              <a:gsLst>
                <a:gs pos="0">
                  <a:srgbClr val="CD1E24"/>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5766" y="5784676"/>
            <a:ext cx="1029751" cy="10287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69" y="365125"/>
            <a:ext cx="10513957"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69" y="1825625"/>
            <a:ext cx="10513957"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69" y="6356350"/>
            <a:ext cx="2742771"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2026/5/15 Friday</a:t>
            </a:fld>
            <a:endParaRPr lang="zh-CN" altLang="en-US"/>
          </a:p>
        </p:txBody>
      </p:sp>
      <p:sp>
        <p:nvSpPr>
          <p:cNvPr id="5" name="页脚占位符 4"/>
          <p:cNvSpPr>
            <a:spLocks noGrp="1"/>
          </p:cNvSpPr>
          <p:nvPr>
            <p:ph type="ftr" sz="quarter" idx="3"/>
          </p:nvPr>
        </p:nvSpPr>
        <p:spPr>
          <a:xfrm>
            <a:off x="4037969" y="6356350"/>
            <a:ext cx="4114157"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255" y="6356350"/>
            <a:ext cx="2742771"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1213"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1213"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12038-28F6-4D0C-9697-5C2BB925E3CF}" type="datetimeFigureOut">
              <a:rPr lang="zh-CN" altLang="en-US" smtClean="0"/>
              <a:t>2026/5/15 Friday</a:t>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FC2EE-36CC-48D7-B662-F2EB59EF8FDD}" type="slidenum">
              <a:rPr lang="zh-CN" altLang="en-US" smtClean="0"/>
              <a:t>‹#›</a:t>
            </a:fld>
            <a:endParaRPr lang="zh-CN" altLang="en-US"/>
          </a:p>
        </p:txBody>
      </p:sp>
      <p:pic>
        <p:nvPicPr>
          <p:cNvPr id="7" name="图片 6" descr="C:\Users\Lenovo\Desktop\目录2.png目录2"/>
          <p:cNvPicPr>
            <a:picLocks noChangeAspect="1"/>
          </p:cNvPicPr>
          <p:nvPr userDrawn="1"/>
        </p:nvPicPr>
        <p:blipFill>
          <a:blip r:embed="rId5"/>
          <a:srcRect/>
          <a:stretch>
            <a:fillRect/>
          </a:stretch>
        </p:blipFill>
        <p:spPr>
          <a:xfrm>
            <a:off x="1158" y="0"/>
            <a:ext cx="12188825" cy="685841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6.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70396" y="5514875"/>
            <a:ext cx="349656" cy="349656"/>
            <a:chOff x="6119857" y="2298783"/>
            <a:chExt cx="900000" cy="900000"/>
          </a:xfrm>
        </p:grpSpPr>
        <p:sp>
          <p:nvSpPr>
            <p:cNvPr id="3" name="Freeform 9"/>
            <p:cNvSpPr/>
            <p:nvPr/>
          </p:nvSpPr>
          <p:spPr bwMode="auto">
            <a:xfrm>
              <a:off x="6119857" y="2298783"/>
              <a:ext cx="900000" cy="900000"/>
            </a:xfrm>
            <a:prstGeom prst="ellipse">
              <a:avLst/>
            </a:prstGeom>
            <a:gradFill>
              <a:gsLst>
                <a:gs pos="0">
                  <a:srgbClr val="CD1E24"/>
                </a:gs>
                <a:gs pos="100000">
                  <a:srgbClr val="C00000"/>
                </a:gs>
              </a:gsLst>
              <a:lin ang="2700000" scaled="0"/>
            </a:gradFill>
            <a:ln w="25400" cap="flat" cmpd="sng" algn="ctr">
              <a:noFill/>
              <a:prstDash val="solid"/>
            </a:ln>
            <a:effectLst>
              <a:outerShdw blurRad="190500" dist="38100" dir="2700000" algn="tl" rotWithShape="0">
                <a:prstClr val="black">
                  <a:alpha val="20000"/>
                </a:prstClr>
              </a:outerShdw>
            </a:effectLst>
          </p:spPr>
          <p:txBody>
            <a:bodyPr rtlCol="0" anchor="ctr"/>
            <a:lstStyle/>
            <a:p>
              <a:pPr algn="ctr"/>
              <a:endParaRPr lang="zh-CN" altLang="en-US" sz="1600"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sp>
          <p:nvSpPr>
            <p:cNvPr id="4" name="Freeform 15"/>
            <p:cNvSpPr>
              <a:spLocks noEditPoints="1"/>
            </p:cNvSpPr>
            <p:nvPr/>
          </p:nvSpPr>
          <p:spPr bwMode="auto">
            <a:xfrm>
              <a:off x="6309423" y="2525521"/>
              <a:ext cx="520868" cy="44652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71" tIns="34285" rIns="68571" bIns="34285" numCol="1" anchor="t" anchorCtr="0" compatLnSpc="1"/>
            <a:lstStyle/>
            <a:p>
              <a:pPr>
                <a:defRPr/>
              </a:pPr>
              <a:endParaRPr lang="zh-CN" altLang="en-US" kern="0">
                <a:solidFill>
                  <a:schemeClr val="tx1">
                    <a:lumMod val="75000"/>
                    <a:lumOff val="25000"/>
                  </a:schemeClr>
                </a:solidFill>
                <a:latin typeface="Arial" panose="020B0604020202020204" pitchFamily="34" charset="0"/>
                <a:ea typeface="思源黑体 CN Normal" panose="020B0400000000000000" pitchFamily="34" charset="-122"/>
                <a:sym typeface="Arial" panose="020B0604020202020204" pitchFamily="34" charset="0"/>
              </a:endParaRPr>
            </a:p>
          </p:txBody>
        </p:sp>
      </p:grpSp>
      <p:sp>
        <p:nvSpPr>
          <p:cNvPr id="11" name="TextBox 10"/>
          <p:cNvSpPr txBox="1"/>
          <p:nvPr/>
        </p:nvSpPr>
        <p:spPr>
          <a:xfrm>
            <a:off x="6283523" y="5481220"/>
            <a:ext cx="1723549" cy="400110"/>
          </a:xfrm>
          <a:prstGeom prst="rect">
            <a:avLst/>
          </a:prstGeom>
          <a:noFill/>
        </p:spPr>
        <p:txBody>
          <a:bodyPr wrap="none" rtlCol="0" anchor="t" anchorCtr="0">
            <a:spAutoFit/>
          </a:bodyPr>
          <a:lstStyle/>
          <a:p>
            <a:r>
              <a:rPr lang="zh-CN" altLang="en-US"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rPr>
              <a:t>作者：蔡英超</a:t>
            </a:r>
            <a:endParaRPr lang="en-US" altLang="zh-CN" sz="2000" dirty="0" smtClean="0">
              <a:solidFill>
                <a:srgbClr val="414141"/>
              </a:solidFill>
              <a:latin typeface="黑体" panose="02010609060101010101" pitchFamily="49" charset="-122"/>
              <a:ea typeface="黑体" panose="02010609060101010101" pitchFamily="49" charset="-122"/>
              <a:cs typeface="黑体" panose="02010609060101010101" pitchFamily="49" charset="-122"/>
            </a:endParaRPr>
          </a:p>
        </p:txBody>
      </p:sp>
      <p:sp>
        <p:nvSpPr>
          <p:cNvPr id="12" name="TextBox 11"/>
          <p:cNvSpPr txBox="1"/>
          <p:nvPr/>
        </p:nvSpPr>
        <p:spPr>
          <a:xfrm>
            <a:off x="8110855" y="5380990"/>
            <a:ext cx="2493645" cy="630942"/>
          </a:xfrm>
          <a:prstGeom prst="rect">
            <a:avLst/>
          </a:prstGeom>
          <a:noFill/>
        </p:spPr>
        <p:txBody>
          <a:bodyPr wrap="square" rtlCol="0" anchor="t" anchorCtr="0">
            <a:spAutoFit/>
          </a:bodyPr>
          <a:lstStyle/>
          <a:p>
            <a:pPr marL="0" marR="0" indent="0" algn="l" defTabSz="914400" rtl="0" fontAlgn="auto">
              <a:lnSpc>
                <a:spcPts val="2080"/>
              </a:lnSpc>
              <a:spcBef>
                <a:spcPts val="0"/>
              </a:spcBef>
              <a:spcAft>
                <a:spcPts val="0"/>
              </a:spcAft>
              <a:buClrTx/>
              <a:buSzTx/>
              <a:buFontTx/>
              <a:buNone/>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期货从业资格号：F</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3058258</a:t>
            </a:r>
            <a:endPar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endParaRPr>
          </a:p>
          <a:p>
            <a:pPr marL="0" marR="0" indent="0" algn="l" defTabSz="914400" rtl="0" fontAlgn="auto">
              <a:lnSpc>
                <a:spcPts val="2080"/>
              </a:lnSpc>
              <a:spcBef>
                <a:spcPts val="0"/>
              </a:spcBef>
              <a:spcAft>
                <a:spcPts val="0"/>
              </a:spcAft>
              <a:buClrTx/>
              <a:buSzTx/>
              <a:buFontTx/>
              <a:buNone/>
              <a:defRPr/>
            </a:pPr>
            <a:r>
              <a:rPr lang="zh-CN" altLang="en-US"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投资咨询从业证书号</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rPr>
              <a:t>:</a:t>
            </a:r>
            <a:r>
              <a:rPr lang="en-US" altLang="zh-CN" sz="1300" dirty="0" smtClean="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Z0019106</a:t>
            </a:r>
          </a:p>
        </p:txBody>
      </p:sp>
      <p:sp>
        <p:nvSpPr>
          <p:cNvPr id="16" name="TextBox 15"/>
          <p:cNvSpPr txBox="1"/>
          <p:nvPr/>
        </p:nvSpPr>
        <p:spPr>
          <a:xfrm>
            <a:off x="10415051" y="3284602"/>
            <a:ext cx="1656184" cy="338554"/>
          </a:xfrm>
          <a:prstGeom prst="rect">
            <a:avLst/>
          </a:prstGeom>
          <a:noFill/>
        </p:spPr>
        <p:txBody>
          <a:bodyPr wrap="square" rtlCol="0">
            <a:spAutoFit/>
          </a:bodyPr>
          <a:lstStyle/>
          <a:p>
            <a:pPr algn="dist"/>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2026</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年</a:t>
            </a:r>
            <a:r>
              <a:rPr lang="en-US" altLang="zh-CN" sz="1600" b="1" dirty="0">
                <a:solidFill>
                  <a:schemeClr val="bg1"/>
                </a:solidFill>
                <a:latin typeface="黑体" panose="02010609060101010101" pitchFamily="49" charset="-122"/>
                <a:ea typeface="黑体" panose="02010609060101010101" pitchFamily="49" charset="-122"/>
                <a:cs typeface="黑体" panose="02010609060101010101" pitchFamily="49" charset="-122"/>
              </a:rPr>
              <a:t>5</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月</a:t>
            </a:r>
            <a:r>
              <a:rPr lang="en-US" altLang="zh-CN"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17</a:t>
            </a:r>
            <a:r>
              <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日</a:t>
            </a:r>
            <a:endParaRPr lang="zh-CN" altLang="en-US" sz="1600" b="1"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PA_矩形 29"/>
          <p:cNvSpPr/>
          <p:nvPr>
            <p:custDataLst>
              <p:tags r:id="rId1"/>
            </p:custDataLst>
          </p:nvPr>
        </p:nvSpPr>
        <p:spPr>
          <a:xfrm>
            <a:off x="6220052" y="1659157"/>
            <a:ext cx="4596765" cy="1938992"/>
          </a:xfrm>
          <a:prstGeom prst="rect">
            <a:avLst/>
          </a:prstGeom>
          <a:ln>
            <a:noFill/>
          </a:ln>
        </p:spPr>
        <p:txBody>
          <a:bodyPr wrap="square">
            <a:spAutoFit/>
          </a:bodyPr>
          <a:lstStyle/>
          <a:p>
            <a:pPr>
              <a:lnSpc>
                <a:spcPct val="150000"/>
              </a:lnSpc>
            </a:pPr>
            <a:r>
              <a:rPr lang="zh-CN" altLang="en-US"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检修增多库存仍高</a:t>
            </a:r>
            <a:endParaRPr lang="en-US" altLang="zh-CN"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en-US"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rPr>
              <a:t>行情开启低位震荡</a:t>
            </a:r>
            <a:endParaRPr lang="en-US" altLang="zh-CN" sz="4000" b="1" spc="300" dirty="0" smtClean="0">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19" name="TextBox 18"/>
          <p:cNvSpPr txBox="1"/>
          <p:nvPr/>
        </p:nvSpPr>
        <p:spPr>
          <a:xfrm>
            <a:off x="4170680" y="4076700"/>
            <a:ext cx="7409180" cy="706755"/>
          </a:xfrm>
          <a:prstGeom prst="rect">
            <a:avLst/>
          </a:prstGeom>
          <a:noFill/>
        </p:spPr>
        <p:txBody>
          <a:bodyPr wrap="square" rtlCol="0">
            <a:spAutoFit/>
          </a:bodyPr>
          <a:lstStyle/>
          <a:p>
            <a:pPr algn="dist"/>
            <a:r>
              <a:rPr lang="zh-CN" altLang="en-US" sz="4000" b="1" dirty="0" smtClean="0">
                <a:solidFill>
                  <a:srgbClr val="C00000"/>
                </a:solidFill>
                <a:latin typeface="楷体" panose="02010609060101010101" pitchFamily="49" charset="-122"/>
                <a:ea typeface="楷体" panose="02010609060101010101" pitchFamily="49" charset="-122"/>
              </a:rPr>
              <a:t>齐盛期货烧碱周报</a:t>
            </a:r>
          </a:p>
        </p:txBody>
      </p:sp>
      <p:cxnSp>
        <p:nvCxnSpPr>
          <p:cNvPr id="14" name="直接连接符 13"/>
          <p:cNvCxnSpPr/>
          <p:nvPr/>
        </p:nvCxnSpPr>
        <p:spPr>
          <a:xfrm>
            <a:off x="8000365" y="5514975"/>
            <a:ext cx="0" cy="360000"/>
          </a:xfrm>
          <a:prstGeom prst="line">
            <a:avLst/>
          </a:prstGeom>
          <a:ln w="28575" cmpd="sng">
            <a:solidFill>
              <a:srgbClr val="CC00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8582" y="908720"/>
            <a:ext cx="1872208" cy="400110"/>
          </a:xfrm>
          <a:prstGeom prst="rect">
            <a:avLst/>
          </a:prstGeom>
          <a:noFill/>
        </p:spPr>
        <p:txBody>
          <a:bodyPr wrap="square" rtlCol="0">
            <a:spAutoFit/>
          </a:bodyPr>
          <a:lstStyle/>
          <a:p>
            <a:r>
              <a:rPr lang="zh-CN" altLang="en-US" sz="2000" b="1" dirty="0" smtClean="0">
                <a:latin typeface="黑体" panose="02010609060101010101" pitchFamily="49" charset="-122"/>
                <a:ea typeface="黑体" panose="02010609060101010101" pitchFamily="49" charset="-122"/>
              </a:rPr>
              <a:t>期货研究报告</a:t>
            </a:r>
            <a:endParaRPr lang="zh-CN" altLang="en-US" sz="20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利润情况</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333500"/>
            <a:ext cx="88773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764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a:ln>
            <a:noFill/>
          </a:ln>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基差、月差情况</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3" y="1678239"/>
            <a:ext cx="5916527" cy="413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2" y="1678239"/>
            <a:ext cx="5889625" cy="413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061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a:ln>
            <a:noFill/>
          </a:ln>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相关品种</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1314450"/>
            <a:ext cx="8788400" cy="422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829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a:ln>
            <a:noFill/>
          </a:ln>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市场展望</a:t>
            </a:r>
          </a:p>
        </p:txBody>
      </p:sp>
      <p:sp>
        <p:nvSpPr>
          <p:cNvPr id="5" name="文本框 4"/>
          <p:cNvSpPr txBox="1"/>
          <p:nvPr/>
        </p:nvSpPr>
        <p:spPr>
          <a:xfrm>
            <a:off x="550590" y="1556792"/>
            <a:ext cx="11161240" cy="858377"/>
          </a:xfrm>
          <a:prstGeom prst="rect">
            <a:avLst/>
          </a:prstGeom>
          <a:noFill/>
        </p:spPr>
        <p:txBody>
          <a:bodyPr wrap="square" rtlCol="0">
            <a:spAutoFit/>
          </a:bodyPr>
          <a:lstStyle/>
          <a:p>
            <a:pPr>
              <a:lnSpc>
                <a:spcPct val="150000"/>
              </a:lnSpc>
            </a:pPr>
            <a:r>
              <a:rPr lang="zh-CN" altLang="en-US" dirty="0" smtClean="0">
                <a:latin typeface="仿宋" panose="02010609060101010101" pitchFamily="49" charset="-122"/>
                <a:ea typeface="仿宋" panose="02010609060101010101" pitchFamily="49" charset="-122"/>
              </a:rPr>
              <a:t>当前，现货方面来看，</a:t>
            </a:r>
            <a:r>
              <a:rPr lang="zh-CN" altLang="en-US" dirty="0" smtClean="0">
                <a:latin typeface="仿宋" panose="02010609060101010101" pitchFamily="49" charset="-122"/>
                <a:ea typeface="仿宋" panose="02010609060101010101" pitchFamily="49" charset="-122"/>
              </a:rPr>
              <a:t>价格弱势持稳，供应</a:t>
            </a:r>
            <a:r>
              <a:rPr lang="zh-CN" altLang="en-US" dirty="0" smtClean="0">
                <a:latin typeface="仿宋" panose="02010609060101010101" pitchFamily="49" charset="-122"/>
                <a:ea typeface="仿宋" panose="02010609060101010101" pitchFamily="49" charset="-122"/>
              </a:rPr>
              <a:t>方面仍保持高位运行，需求端明显偏弱，基本面依旧缺乏支撑，且期货</a:t>
            </a:r>
            <a:r>
              <a:rPr lang="zh-CN" altLang="en-US" dirty="0" smtClean="0">
                <a:latin typeface="仿宋" panose="02010609060101010101" pitchFamily="49" charset="-122"/>
                <a:ea typeface="仿宋" panose="02010609060101010101" pitchFamily="49" charset="-122"/>
              </a:rPr>
              <a:t>保持一定升水，</a:t>
            </a:r>
            <a:r>
              <a:rPr lang="zh-CN" altLang="en-US" dirty="0" smtClean="0">
                <a:latin typeface="仿宋" panose="02010609060101010101" pitchFamily="49" charset="-122"/>
                <a:ea typeface="仿宋" panose="02010609060101010101" pitchFamily="49" charset="-122"/>
              </a:rPr>
              <a:t>受此影响，行情趋势</a:t>
            </a:r>
            <a:r>
              <a:rPr lang="zh-CN" altLang="en-US" dirty="0" smtClean="0">
                <a:latin typeface="仿宋" panose="02010609060101010101" pitchFamily="49" charset="-122"/>
                <a:ea typeface="仿宋" panose="02010609060101010101" pitchFamily="49" charset="-122"/>
              </a:rPr>
              <a:t>或偏弱调整。</a:t>
            </a:r>
            <a:r>
              <a:rPr lang="zh-CN" altLang="en-US" dirty="0" smtClean="0">
                <a:latin typeface="仿宋" panose="02010609060101010101" pitchFamily="49" charset="-122"/>
                <a:ea typeface="仿宋" panose="02010609060101010101" pitchFamily="49" charset="-122"/>
              </a:rPr>
              <a:t>仅供参考。</a:t>
            </a:r>
            <a:endParaRPr lang="zh-CN" altLang="en-US"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21908353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367530" y="892810"/>
            <a:ext cx="2809240" cy="619760"/>
          </a:xfrm>
          <a:prstGeom prst="rect">
            <a:avLst/>
          </a:prstGeom>
          <a:effectLst>
            <a:outerShdw blurRad="76200" dir="13500000" sy="23000" kx="1200000" algn="br" rotWithShape="0">
              <a:prstClr val="black">
                <a:alpha val="20000"/>
              </a:prstClr>
            </a:outerShdw>
          </a:effectLst>
        </p:spPr>
      </p:pic>
      <p:sp>
        <p:nvSpPr>
          <p:cNvPr id="6" name="文本框 5"/>
          <p:cNvSpPr txBox="1"/>
          <p:nvPr/>
        </p:nvSpPr>
        <p:spPr>
          <a:xfrm>
            <a:off x="911225" y="1734185"/>
            <a:ext cx="10354310" cy="2399665"/>
          </a:xfrm>
          <a:prstGeom prst="rect">
            <a:avLst/>
          </a:prstGeom>
          <a:noFill/>
        </p:spPr>
        <p:txBody>
          <a:bodyPr wrap="square" rtlCol="0" anchor="t">
            <a:spAutoFit/>
          </a:bodyPr>
          <a:lstStyle/>
          <a:p>
            <a:pPr algn="l" fontAlgn="auto">
              <a:lnSpc>
                <a:spcPts val="3000"/>
              </a:lnSpc>
              <a:spcBef>
                <a:spcPts val="0"/>
              </a:spcBef>
              <a:spcAft>
                <a:spcPts val="0"/>
              </a:spcAft>
            </a:pPr>
            <a:r>
              <a:rPr lang="en-US" altLang="zh-CN" sz="1400">
                <a:solidFill>
                  <a:schemeClr val="bg1">
                    <a:lumMod val="50000"/>
                  </a:schemeClr>
                </a:solidFill>
                <a:latin typeface="仿宋" panose="02010609060101010101" charset="-122"/>
                <a:ea typeface="仿宋" panose="02010609060101010101" charset="-122"/>
                <a:cs typeface="仿宋" panose="02010609060101010101" charset="-122"/>
              </a:rPr>
              <a:t>    </a:t>
            </a:r>
            <a:r>
              <a:rPr lang="zh-CN" altLang="en-US" sz="1400" b="1">
                <a:solidFill>
                  <a:schemeClr val="tx1"/>
                </a:solidFill>
                <a:latin typeface="仿宋" panose="02010609060101010101" charset="-122"/>
                <a:ea typeface="仿宋" panose="02010609060101010101" charset="-122"/>
                <a:cs typeface="仿宋" panose="02010609060101010101" charset="-122"/>
              </a:rPr>
              <a:t>本报告内容形成采用的基础数据信息均来源于公开资料，我公司对这类信息的准确性和完整性不做任何保证，也不保证所包含的信息和报告中得出的结论及给出的建议不会发生任何变更。我们已力求报告内容的客观、公正，但文中的观点、结论和建议仅供参考。交易者据此做出的任何交易决策与本公司和作者无关，本公司不承担交易者对此作出交易决策而产生的任何风险，亦不对交易者作出此类交易决策做任何形式的担保。本报告版权为我公司所有，未经书面许可，任何机构和个人不得以任何形式对本报告全部或部分内容翻版、复制发布，如引用、刊发，须注明出处为山东齐盛期货有限公司，且不得对本报告进行有悖原意的引用、删节和修改。未经授权的侵权行为与我公司无关，我公司对侵权行为给公司造成的声誉、经济损失保留追诉权利。</a:t>
            </a:r>
          </a:p>
        </p:txBody>
      </p:sp>
      <p:pic>
        <p:nvPicPr>
          <p:cNvPr id="2" name="图片 1" descr="齐盛期货二维码"/>
          <p:cNvPicPr>
            <a:picLocks noChangeAspect="1"/>
          </p:cNvPicPr>
          <p:nvPr/>
        </p:nvPicPr>
        <p:blipFill>
          <a:blip r:embed="rId4"/>
          <a:stretch>
            <a:fillRect/>
          </a:stretch>
        </p:blipFill>
        <p:spPr>
          <a:xfrm>
            <a:off x="4816475" y="4292600"/>
            <a:ext cx="1983740" cy="1983740"/>
          </a:xfrm>
          <a:prstGeom prst="rect">
            <a:avLst/>
          </a:prstGeom>
          <a:ln w="12700" cmpd="sng">
            <a:solidFill>
              <a:srgbClr val="414141"/>
            </a:solidFill>
            <a:prstDash val="sysDot"/>
          </a:ln>
          <a:effectLst>
            <a:outerShdw blurRad="50800" dist="38100" dir="5400000" algn="t" rotWithShape="0">
              <a:prstClr val="black">
                <a:alpha val="40000"/>
              </a:prstClr>
            </a:outerShdw>
          </a:effectLst>
        </p:spPr>
      </p:pic>
      <p:sp>
        <p:nvSpPr>
          <p:cNvPr id="3" name="文本框 2"/>
          <p:cNvSpPr txBox="1"/>
          <p:nvPr/>
        </p:nvSpPr>
        <p:spPr>
          <a:xfrm>
            <a:off x="4888230" y="6381115"/>
            <a:ext cx="1879600" cy="306705"/>
          </a:xfrm>
          <a:prstGeom prst="rect">
            <a:avLst/>
          </a:prstGeom>
          <a:noFill/>
        </p:spPr>
        <p:txBody>
          <a:bodyPr wrap="square" rtlCol="0">
            <a:spAutoFit/>
          </a:bodyPr>
          <a:lstStyle/>
          <a:p>
            <a:pPr algn="dist"/>
            <a:r>
              <a:rPr lang="zh-CN" altLang="en-US" sz="1400" b="1">
                <a:solidFill>
                  <a:srgbClr val="CC0000"/>
                </a:solidFill>
                <a:latin typeface="黑体" panose="02010609060101010101" pitchFamily="49" charset="-122"/>
                <a:ea typeface="黑体" panose="02010609060101010101" pitchFamily="49" charset="-122"/>
              </a:rPr>
              <a:t>扫码关注齐盛期货</a:t>
            </a:r>
          </a:p>
        </p:txBody>
      </p:sp>
      <p:sp>
        <p:nvSpPr>
          <p:cNvPr id="17" name="等腰三角形 16"/>
          <p:cNvSpPr/>
          <p:nvPr/>
        </p:nvSpPr>
        <p:spPr>
          <a:xfrm rot="5400000">
            <a:off x="6767830"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6200000">
            <a:off x="4727575" y="6462395"/>
            <a:ext cx="144145" cy="144145"/>
          </a:xfrm>
          <a:prstGeom prst="triangle">
            <a:avLst/>
          </a:prstGeom>
          <a:solidFill>
            <a:srgbClr val="CC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custDataLst>
              <p:tags r:id="rId1"/>
            </p:custDataLst>
          </p:nvPr>
        </p:nvGrpSpPr>
        <p:grpSpPr>
          <a:xfrm>
            <a:off x="3430910" y="2197099"/>
            <a:ext cx="415695" cy="445733"/>
            <a:chOff x="4511030" y="1979801"/>
            <a:chExt cx="415695" cy="445733"/>
          </a:xfrm>
        </p:grpSpPr>
        <p:sp>
          <p:nvSpPr>
            <p:cNvPr id="33" name="矩形 32"/>
            <p:cNvSpPr/>
            <p:nvPr>
              <p:custDataLst>
                <p:tags r:id="rId11"/>
              </p:custDataLst>
            </p:nvPr>
          </p:nvSpPr>
          <p:spPr>
            <a:xfrm>
              <a:off x="4511030" y="1988840"/>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custDataLst>
                <p:tags r:id="rId12"/>
              </p:custDataLst>
            </p:nvPr>
          </p:nvSpPr>
          <p:spPr>
            <a:xfrm>
              <a:off x="4556560" y="1979801"/>
              <a:ext cx="311150" cy="398780"/>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1</a:t>
              </a:r>
            </a:p>
          </p:txBody>
        </p:sp>
      </p:grpSp>
      <p:grpSp>
        <p:nvGrpSpPr>
          <p:cNvPr id="38" name="组合 37"/>
          <p:cNvGrpSpPr/>
          <p:nvPr>
            <p:custDataLst>
              <p:tags r:id="rId2"/>
            </p:custDataLst>
          </p:nvPr>
        </p:nvGrpSpPr>
        <p:grpSpPr>
          <a:xfrm>
            <a:off x="3430910" y="3336870"/>
            <a:ext cx="415695" cy="440707"/>
            <a:chOff x="4511030" y="2699807"/>
            <a:chExt cx="415695" cy="441161"/>
          </a:xfrm>
        </p:grpSpPr>
        <p:sp>
          <p:nvSpPr>
            <p:cNvPr id="39" name="矩形 38"/>
            <p:cNvSpPr/>
            <p:nvPr>
              <p:custDataLst>
                <p:tags r:id="rId9"/>
              </p:custDataLst>
            </p:nvPr>
          </p:nvSpPr>
          <p:spPr>
            <a:xfrm>
              <a:off x="4511030" y="2704274"/>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custDataLst>
                <p:tags r:id="rId10"/>
              </p:custDataLst>
            </p:nvPr>
          </p:nvSpPr>
          <p:spPr>
            <a:xfrm>
              <a:off x="4556560" y="2699807"/>
              <a:ext cx="311150" cy="399191"/>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2</a:t>
              </a:r>
              <a:endParaRPr lang="zh-CN" altLang="en-US" sz="2000" b="1" dirty="0">
                <a:solidFill>
                  <a:schemeClr val="bg1"/>
                </a:solidFill>
                <a:latin typeface="Adobe 黑体 Std R" panose="020B0400000000000000" pitchFamily="34" charset="-122"/>
                <a:ea typeface="Adobe 黑体 Std R" panose="020B0400000000000000" pitchFamily="34" charset="-122"/>
              </a:endParaRPr>
            </a:p>
          </p:txBody>
        </p:sp>
      </p:grpSp>
      <p:grpSp>
        <p:nvGrpSpPr>
          <p:cNvPr id="41" name="组合 40"/>
          <p:cNvGrpSpPr/>
          <p:nvPr>
            <p:custDataLst>
              <p:tags r:id="rId3"/>
            </p:custDataLst>
          </p:nvPr>
        </p:nvGrpSpPr>
        <p:grpSpPr>
          <a:xfrm>
            <a:off x="3430910" y="4399860"/>
            <a:ext cx="415695" cy="440707"/>
            <a:chOff x="4511030" y="2699807"/>
            <a:chExt cx="415695" cy="441161"/>
          </a:xfrm>
        </p:grpSpPr>
        <p:sp>
          <p:nvSpPr>
            <p:cNvPr id="42" name="矩形 41"/>
            <p:cNvSpPr/>
            <p:nvPr>
              <p:custDataLst>
                <p:tags r:id="rId7"/>
              </p:custDataLst>
            </p:nvPr>
          </p:nvSpPr>
          <p:spPr>
            <a:xfrm>
              <a:off x="4511030" y="2704274"/>
              <a:ext cx="415695" cy="436694"/>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custDataLst>
                <p:tags r:id="rId8"/>
              </p:custDataLst>
            </p:nvPr>
          </p:nvSpPr>
          <p:spPr>
            <a:xfrm>
              <a:off x="4556560" y="2699807"/>
              <a:ext cx="311150" cy="399191"/>
            </a:xfrm>
            <a:prstGeom prst="rect">
              <a:avLst/>
            </a:prstGeom>
            <a:noFill/>
          </p:spPr>
          <p:txBody>
            <a:bodyPr wrap="square" rtlCol="0">
              <a:spAutoFit/>
            </a:bodyPr>
            <a:lstStyle/>
            <a:p>
              <a:r>
                <a:rPr lang="en-US" altLang="zh-CN" sz="2000" b="1" dirty="0" smtClean="0">
                  <a:solidFill>
                    <a:schemeClr val="bg1"/>
                  </a:solidFill>
                  <a:latin typeface="Adobe 黑体 Std R" panose="020B0400000000000000" pitchFamily="34" charset="-122"/>
                  <a:ea typeface="Adobe 黑体 Std R" panose="020B0400000000000000" pitchFamily="34" charset="-122"/>
                </a:rPr>
                <a:t>3</a:t>
              </a:r>
              <a:endParaRPr lang="zh-CN" altLang="en-US" sz="2000" b="1" dirty="0">
                <a:solidFill>
                  <a:schemeClr val="bg1"/>
                </a:solidFill>
                <a:latin typeface="Adobe 黑体 Std R" panose="020B0400000000000000" pitchFamily="34" charset="-122"/>
                <a:ea typeface="Adobe 黑体 Std R" panose="020B0400000000000000" pitchFamily="34" charset="-122"/>
              </a:endParaRPr>
            </a:p>
          </p:txBody>
        </p:sp>
      </p:grpSp>
      <p:sp>
        <p:nvSpPr>
          <p:cNvPr id="47" name="TextBox 76"/>
          <p:cNvSpPr txBox="1"/>
          <p:nvPr>
            <p:custDataLst>
              <p:tags r:id="rId4"/>
            </p:custDataLst>
          </p:nvPr>
        </p:nvSpPr>
        <p:spPr>
          <a:xfrm>
            <a:off x="4078605" y="2132330"/>
            <a:ext cx="3752850" cy="553085"/>
          </a:xfrm>
          <a:prstGeom prst="rect">
            <a:avLst/>
          </a:prstGeom>
          <a:noFill/>
        </p:spPr>
        <p:txBody>
          <a:bodyPr wrap="square" rtlCol="0">
            <a:spAutoFit/>
          </a:bodyPr>
          <a:lstStyle/>
          <a:p>
            <a:r>
              <a:rPr lang="zh-CN" altLang="en-US"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周度观点</a:t>
            </a:r>
          </a:p>
        </p:txBody>
      </p:sp>
      <p:sp>
        <p:nvSpPr>
          <p:cNvPr id="48" name="TextBox 76"/>
          <p:cNvSpPr txBox="1"/>
          <p:nvPr>
            <p:custDataLst>
              <p:tags r:id="rId5"/>
            </p:custDataLst>
          </p:nvPr>
        </p:nvSpPr>
        <p:spPr>
          <a:xfrm>
            <a:off x="4078605" y="3272155"/>
            <a:ext cx="4180205" cy="553085"/>
          </a:xfrm>
          <a:prstGeom prst="rect">
            <a:avLst/>
          </a:prstGeom>
          <a:noFill/>
        </p:spPr>
        <p:txBody>
          <a:bodyPr wrap="square" rtlCol="0">
            <a:spAutoFit/>
          </a:bodyPr>
          <a:lstStyle/>
          <a:p>
            <a:r>
              <a:rPr lang="zh-CN" altLang="en-US"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核心逻辑</a:t>
            </a:r>
            <a:endParaRPr lang="zh-CN" altLang="en-US" sz="2400" dirty="0" smtClean="0">
              <a:solidFill>
                <a:srgbClr val="363636"/>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endParaRPr>
          </a:p>
        </p:txBody>
      </p:sp>
      <p:sp>
        <p:nvSpPr>
          <p:cNvPr id="49" name="TextBox 76"/>
          <p:cNvSpPr txBox="1"/>
          <p:nvPr>
            <p:custDataLst>
              <p:tags r:id="rId6"/>
            </p:custDataLst>
          </p:nvPr>
        </p:nvSpPr>
        <p:spPr>
          <a:xfrm>
            <a:off x="4078605" y="4365625"/>
            <a:ext cx="3658235" cy="553085"/>
          </a:xfrm>
          <a:prstGeom prst="rect">
            <a:avLst/>
          </a:prstGeom>
          <a:noFill/>
        </p:spPr>
        <p:txBody>
          <a:bodyPr wrap="square" rtlCol="0">
            <a:spAutoFit/>
          </a:bodyPr>
          <a:lstStyle/>
          <a:p>
            <a:r>
              <a:rPr lang="zh-CN" altLang="en-US" sz="3000" dirty="0" smtClean="0">
                <a:solidFill>
                  <a:srgbClr val="363636"/>
                </a:solidFill>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市场展望</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周度观点</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11" name="矩形 10"/>
          <p:cNvSpPr/>
          <p:nvPr/>
        </p:nvSpPr>
        <p:spPr>
          <a:xfrm>
            <a:off x="272176" y="1340768"/>
            <a:ext cx="11205393" cy="5093702"/>
          </a:xfrm>
          <a:prstGeom prst="rect">
            <a:avLst/>
          </a:prstGeom>
        </p:spPr>
        <p:txBody>
          <a:bodyPr wrap="square">
            <a:spAutoFit/>
          </a:bodyPr>
          <a:lstStyle/>
          <a:p>
            <a:pPr>
              <a:lnSpc>
                <a:spcPts val="3000"/>
              </a:lnSpc>
            </a:pPr>
            <a:r>
              <a:rPr lang="zh-CN" altLang="en-US" b="1" dirty="0">
                <a:latin typeface="仿宋" panose="02010609060101010101" pitchFamily="49" charset="-122"/>
                <a:ea typeface="仿宋" panose="02010609060101010101" pitchFamily="49" charset="-122"/>
              </a:rPr>
              <a:t>本周观点</a:t>
            </a:r>
            <a:r>
              <a:rPr lang="zh-CN" altLang="en-US" b="1"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烧碱现货来看</a:t>
            </a:r>
            <a:r>
              <a:rPr lang="zh-CN" altLang="en-US" dirty="0" smtClean="0">
                <a:latin typeface="仿宋" panose="02010609060101010101" pitchFamily="49" charset="-122"/>
                <a:ea typeface="仿宋" panose="02010609060101010101" pitchFamily="49" charset="-122"/>
              </a:rPr>
              <a:t>，暂时维持稳定状态，上下行空间都相对有限。</a:t>
            </a:r>
            <a:r>
              <a:rPr lang="zh-CN" altLang="en-US" dirty="0" smtClean="0">
                <a:latin typeface="仿宋" panose="02010609060101010101" pitchFamily="49" charset="-122"/>
                <a:ea typeface="仿宋" panose="02010609060101010101" pitchFamily="49" charset="-122"/>
              </a:rPr>
              <a:t>供需来看</a:t>
            </a:r>
            <a:r>
              <a:rPr lang="zh-CN" altLang="en-US" dirty="0" smtClean="0">
                <a:latin typeface="仿宋" panose="02010609060101010101" pitchFamily="49" charset="-122"/>
                <a:ea typeface="仿宋" panose="02010609060101010101" pitchFamily="49" charset="-122"/>
              </a:rPr>
              <a:t>，由于装置检修，周</a:t>
            </a:r>
            <a:r>
              <a:rPr lang="zh-CN" altLang="en-US" dirty="0" smtClean="0">
                <a:latin typeface="仿宋" panose="02010609060101010101" pitchFamily="49" charset="-122"/>
                <a:ea typeface="仿宋" panose="02010609060101010101" pitchFamily="49" charset="-122"/>
              </a:rPr>
              <a:t>度</a:t>
            </a:r>
            <a:r>
              <a:rPr lang="zh-CN" altLang="en-US" dirty="0" smtClean="0">
                <a:latin typeface="仿宋" panose="02010609060101010101" pitchFamily="49" charset="-122"/>
                <a:ea typeface="仿宋" panose="02010609060101010101" pitchFamily="49" charset="-122"/>
              </a:rPr>
              <a:t>产量有</a:t>
            </a:r>
            <a:r>
              <a:rPr lang="zh-CN" altLang="en-US" dirty="0" smtClean="0">
                <a:latin typeface="仿宋" panose="02010609060101010101" pitchFamily="49" charset="-122"/>
                <a:ea typeface="仿宋" panose="02010609060101010101" pitchFamily="49" charset="-122"/>
              </a:rPr>
              <a:t>一定降低，但是继续维持同比高位</a:t>
            </a:r>
            <a:r>
              <a:rPr lang="zh-CN" altLang="en-US" dirty="0" smtClean="0">
                <a:latin typeface="仿宋" panose="02010609060101010101" pitchFamily="49" charset="-122"/>
                <a:ea typeface="仿宋" panose="02010609060101010101" pitchFamily="49" charset="-122"/>
              </a:rPr>
              <a:t>，且企业库存继续增加，</a:t>
            </a:r>
            <a:r>
              <a:rPr lang="zh-CN" altLang="en-US" dirty="0" smtClean="0">
                <a:latin typeface="仿宋" panose="02010609060101010101" pitchFamily="49" charset="-122"/>
                <a:ea typeface="仿宋" panose="02010609060101010101" pitchFamily="49" charset="-122"/>
              </a:rPr>
              <a:t>给市场带来较大压力，同时国内需求表现一般，并无明显支撑，市场仍供大于求，且期货</a:t>
            </a:r>
            <a:r>
              <a:rPr lang="zh-CN" altLang="en-US" dirty="0" smtClean="0">
                <a:latin typeface="仿宋" panose="02010609060101010101" pitchFamily="49" charset="-122"/>
                <a:ea typeface="仿宋" panose="02010609060101010101" pitchFamily="49" charset="-122"/>
              </a:rPr>
              <a:t>维持一定升水，</a:t>
            </a:r>
            <a:r>
              <a:rPr lang="zh-CN" altLang="en-US" dirty="0" smtClean="0">
                <a:latin typeface="仿宋" panose="02010609060101010101" pitchFamily="49" charset="-122"/>
                <a:ea typeface="仿宋" panose="02010609060101010101" pitchFamily="49" charset="-122"/>
              </a:rPr>
              <a:t>受此影响，预估行情趋势或仍偏弱。</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smtClean="0">
                <a:latin typeface="仿宋" panose="02010609060101010101" pitchFamily="49" charset="-122"/>
                <a:ea typeface="仿宋" panose="02010609060101010101" pitchFamily="49" charset="-122"/>
              </a:rPr>
              <a:t>现货价格：</a:t>
            </a:r>
            <a:r>
              <a:rPr lang="zh-CN" altLang="en-US" dirty="0" smtClean="0">
                <a:latin typeface="仿宋" panose="02010609060101010101" pitchFamily="49" charset="-122"/>
                <a:ea typeface="仿宋" panose="02010609060101010101" pitchFamily="49" charset="-122"/>
              </a:rPr>
              <a:t>现货</a:t>
            </a:r>
            <a:r>
              <a:rPr lang="zh-CN" altLang="en-US" dirty="0" smtClean="0">
                <a:latin typeface="仿宋" panose="02010609060101010101" pitchFamily="49" charset="-122"/>
                <a:ea typeface="仿宋" panose="02010609060101010101" pitchFamily="49" charset="-122"/>
              </a:rPr>
              <a:t>价格稳定为主，</a:t>
            </a:r>
            <a:r>
              <a:rPr lang="zh-CN" altLang="en-US" dirty="0" smtClean="0">
                <a:latin typeface="仿宋" panose="02010609060101010101" pitchFamily="49" charset="-122"/>
                <a:ea typeface="仿宋" panose="02010609060101010101" pitchFamily="49" charset="-122"/>
              </a:rPr>
              <a:t>截止到</a:t>
            </a:r>
            <a:r>
              <a:rPr lang="en-US" altLang="zh-CN" dirty="0" smtClean="0">
                <a:latin typeface="仿宋" panose="02010609060101010101" pitchFamily="49" charset="-122"/>
                <a:ea typeface="仿宋" panose="02010609060101010101" pitchFamily="49" charset="-122"/>
              </a:rPr>
              <a:t>5</a:t>
            </a:r>
            <a:r>
              <a:rPr lang="zh-CN" altLang="en-US" dirty="0" smtClean="0">
                <a:latin typeface="仿宋" panose="02010609060101010101" pitchFamily="49" charset="-122"/>
                <a:ea typeface="仿宋" panose="02010609060101010101" pitchFamily="49" charset="-122"/>
              </a:rPr>
              <a:t>月</a:t>
            </a:r>
            <a:r>
              <a:rPr lang="en-US" altLang="zh-CN" dirty="0" smtClean="0">
                <a:latin typeface="仿宋" panose="02010609060101010101" pitchFamily="49" charset="-122"/>
                <a:ea typeface="仿宋" panose="02010609060101010101" pitchFamily="49" charset="-122"/>
              </a:rPr>
              <a:t>15</a:t>
            </a:r>
            <a:r>
              <a:rPr lang="zh-CN" altLang="en-US" dirty="0" smtClean="0">
                <a:latin typeface="仿宋" panose="02010609060101010101" pitchFamily="49" charset="-122"/>
                <a:ea typeface="仿宋" panose="02010609060101010101" pitchFamily="49" charset="-122"/>
              </a:rPr>
              <a:t>日</a:t>
            </a:r>
            <a:r>
              <a:rPr lang="zh-CN" altLang="en-US" dirty="0" smtClean="0">
                <a:latin typeface="仿宋" panose="02010609060101010101" pitchFamily="49" charset="-122"/>
                <a:ea typeface="仿宋" panose="02010609060101010101" pitchFamily="49" charset="-122"/>
              </a:rPr>
              <a:t>，山东魏桥采购价格</a:t>
            </a:r>
            <a:r>
              <a:rPr lang="en-US" altLang="zh-CN" dirty="0" smtClean="0">
                <a:latin typeface="仿宋" panose="02010609060101010101" pitchFamily="49" charset="-122"/>
                <a:ea typeface="仿宋" panose="02010609060101010101" pitchFamily="49" charset="-122"/>
              </a:rPr>
              <a:t>535</a:t>
            </a:r>
            <a:r>
              <a:rPr lang="zh-CN" altLang="en-US" dirty="0" smtClean="0">
                <a:latin typeface="仿宋" panose="02010609060101010101" pitchFamily="49" charset="-122"/>
                <a:ea typeface="仿宋" panose="02010609060101010101" pitchFamily="49" charset="-122"/>
              </a:rPr>
              <a:t>元</a:t>
            </a:r>
            <a:r>
              <a:rPr lang="en-US"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吨，</a:t>
            </a:r>
            <a:r>
              <a:rPr lang="en-US" altLang="zh-CN" dirty="0" smtClean="0">
                <a:latin typeface="仿宋" panose="02010609060101010101" pitchFamily="49" charset="-122"/>
                <a:ea typeface="仿宋" panose="02010609060101010101" pitchFamily="49" charset="-122"/>
              </a:rPr>
              <a:t>32%</a:t>
            </a:r>
            <a:r>
              <a:rPr lang="zh-CN" altLang="en-US" dirty="0" smtClean="0">
                <a:latin typeface="仿宋" panose="02010609060101010101" pitchFamily="49" charset="-122"/>
                <a:ea typeface="仿宋" panose="02010609060101010101" pitchFamily="49" charset="-122"/>
              </a:rPr>
              <a:t>液碱山东主力工厂出厂均价</a:t>
            </a:r>
            <a:r>
              <a:rPr lang="en-US" altLang="zh-CN" dirty="0" smtClean="0">
                <a:latin typeface="仿宋" panose="02010609060101010101" pitchFamily="49" charset="-122"/>
                <a:ea typeface="仿宋" panose="02010609060101010101" pitchFamily="49" charset="-122"/>
              </a:rPr>
              <a:t>610</a:t>
            </a:r>
            <a:r>
              <a:rPr lang="zh-CN" altLang="en-US" dirty="0" smtClean="0">
                <a:latin typeface="仿宋" panose="02010609060101010101" pitchFamily="49" charset="-122"/>
                <a:ea typeface="仿宋" panose="02010609060101010101" pitchFamily="49" charset="-122"/>
              </a:rPr>
              <a:t>元</a:t>
            </a:r>
            <a:r>
              <a:rPr lang="en-US"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吨。</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a:latin typeface="仿宋" panose="02010609060101010101" pitchFamily="49" charset="-122"/>
                <a:ea typeface="仿宋" panose="02010609060101010101" pitchFamily="49" charset="-122"/>
              </a:rPr>
              <a:t>周</a:t>
            </a:r>
            <a:r>
              <a:rPr lang="zh-CN" altLang="en-US" b="1" dirty="0" smtClean="0">
                <a:latin typeface="仿宋" panose="02010609060101010101" pitchFamily="49" charset="-122"/>
                <a:ea typeface="仿宋" panose="02010609060101010101" pitchFamily="49" charset="-122"/>
              </a:rPr>
              <a:t>度产量：</a:t>
            </a:r>
            <a:r>
              <a:rPr lang="zh-CN" altLang="en-US" dirty="0" smtClean="0">
                <a:latin typeface="仿宋" panose="02010609060101010101" pitchFamily="49" charset="-122"/>
                <a:ea typeface="仿宋" panose="02010609060101010101" pitchFamily="49" charset="-122"/>
              </a:rPr>
              <a:t>周</a:t>
            </a:r>
            <a:r>
              <a:rPr lang="zh-CN" altLang="en-US" dirty="0" smtClean="0">
                <a:latin typeface="仿宋" panose="02010609060101010101" pitchFamily="49" charset="-122"/>
                <a:ea typeface="仿宋" panose="02010609060101010101" pitchFamily="49" charset="-122"/>
              </a:rPr>
              <a:t>产</a:t>
            </a:r>
            <a:r>
              <a:rPr lang="en-US" altLang="zh-CN" dirty="0" smtClean="0">
                <a:latin typeface="仿宋" panose="02010609060101010101" pitchFamily="49" charset="-122"/>
                <a:ea typeface="仿宋" panose="02010609060101010101" pitchFamily="49" charset="-122"/>
              </a:rPr>
              <a:t>81.5</a:t>
            </a:r>
            <a:r>
              <a:rPr lang="zh-CN" altLang="en-US" dirty="0" smtClean="0">
                <a:latin typeface="仿宋" panose="02010609060101010101" pitchFamily="49" charset="-122"/>
                <a:ea typeface="仿宋" panose="02010609060101010101" pitchFamily="49" charset="-122"/>
              </a:rPr>
              <a:t>万</a:t>
            </a:r>
            <a:r>
              <a:rPr lang="zh-CN" altLang="en-US" dirty="0" smtClean="0">
                <a:latin typeface="仿宋" panose="02010609060101010101" pitchFamily="49" charset="-122"/>
                <a:ea typeface="仿宋" panose="02010609060101010101" pitchFamily="49" charset="-122"/>
              </a:rPr>
              <a:t>吨，较上周</a:t>
            </a:r>
            <a:r>
              <a:rPr lang="zh-CN" altLang="en-US" dirty="0" smtClean="0">
                <a:latin typeface="仿宋" panose="02010609060101010101" pitchFamily="49" charset="-122"/>
                <a:ea typeface="仿宋" panose="02010609060101010101" pitchFamily="49" charset="-122"/>
              </a:rPr>
              <a:t>减少</a:t>
            </a:r>
            <a:r>
              <a:rPr lang="en-US" altLang="zh-CN" dirty="0" smtClean="0">
                <a:latin typeface="仿宋" panose="02010609060101010101" pitchFamily="49" charset="-122"/>
                <a:ea typeface="仿宋" panose="02010609060101010101" pitchFamily="49" charset="-122"/>
              </a:rPr>
              <a:t>1.5</a:t>
            </a:r>
            <a:r>
              <a:rPr lang="zh-CN" altLang="en-US" dirty="0" smtClean="0">
                <a:latin typeface="仿宋" panose="02010609060101010101" pitchFamily="49" charset="-122"/>
                <a:ea typeface="仿宋" panose="02010609060101010101" pitchFamily="49" charset="-122"/>
              </a:rPr>
              <a:t>万</a:t>
            </a:r>
            <a:r>
              <a:rPr lang="zh-CN" altLang="en-US" dirty="0" smtClean="0">
                <a:latin typeface="仿宋" panose="02010609060101010101" pitchFamily="49" charset="-122"/>
                <a:ea typeface="仿宋" panose="02010609060101010101" pitchFamily="49" charset="-122"/>
              </a:rPr>
              <a:t>吨，同比维持偏高水平。</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a:latin typeface="仿宋" panose="02010609060101010101" pitchFamily="49" charset="-122"/>
                <a:ea typeface="仿宋" panose="02010609060101010101" pitchFamily="49" charset="-122"/>
              </a:rPr>
              <a:t>周</a:t>
            </a:r>
            <a:r>
              <a:rPr lang="zh-CN" altLang="en-US" b="1" dirty="0" smtClean="0">
                <a:latin typeface="仿宋" panose="02010609060101010101" pitchFamily="49" charset="-122"/>
                <a:ea typeface="仿宋" panose="02010609060101010101" pitchFamily="49" charset="-122"/>
              </a:rPr>
              <a:t>度损失量：</a:t>
            </a:r>
            <a:r>
              <a:rPr lang="zh-CN" altLang="en-US" dirty="0" smtClean="0">
                <a:latin typeface="仿宋" panose="02010609060101010101" pitchFamily="49" charset="-122"/>
                <a:ea typeface="仿宋" panose="02010609060101010101" pitchFamily="49" charset="-122"/>
              </a:rPr>
              <a:t>本周周度损失</a:t>
            </a:r>
            <a:r>
              <a:rPr lang="zh-CN" altLang="en-US" dirty="0" smtClean="0">
                <a:latin typeface="仿宋" panose="02010609060101010101" pitchFamily="49" charset="-122"/>
                <a:ea typeface="仿宋" panose="02010609060101010101" pitchFamily="49" charset="-122"/>
              </a:rPr>
              <a:t>量</a:t>
            </a:r>
            <a:r>
              <a:rPr lang="en-US" altLang="zh-CN" dirty="0" smtClean="0">
                <a:latin typeface="仿宋" panose="02010609060101010101" pitchFamily="49" charset="-122"/>
                <a:ea typeface="仿宋" panose="02010609060101010101" pitchFamily="49" charset="-122"/>
              </a:rPr>
              <a:t>19.1</a:t>
            </a:r>
            <a:r>
              <a:rPr lang="zh-CN" altLang="en-US" dirty="0" smtClean="0">
                <a:latin typeface="仿宋" panose="02010609060101010101" pitchFamily="49" charset="-122"/>
                <a:ea typeface="仿宋" panose="02010609060101010101" pitchFamily="49" charset="-122"/>
              </a:rPr>
              <a:t>万</a:t>
            </a:r>
            <a:r>
              <a:rPr lang="zh-CN" altLang="en-US" dirty="0" smtClean="0">
                <a:latin typeface="仿宋" panose="02010609060101010101" pitchFamily="49" charset="-122"/>
                <a:ea typeface="仿宋" panose="02010609060101010101" pitchFamily="49" charset="-122"/>
              </a:rPr>
              <a:t>吨，较上周</a:t>
            </a:r>
            <a:r>
              <a:rPr lang="zh-CN" altLang="en-US" dirty="0" smtClean="0">
                <a:latin typeface="仿宋" panose="02010609060101010101" pitchFamily="49" charset="-122"/>
                <a:ea typeface="仿宋" panose="02010609060101010101" pitchFamily="49" charset="-122"/>
              </a:rPr>
              <a:t>增加</a:t>
            </a:r>
            <a:r>
              <a:rPr lang="en-US" altLang="zh-CN" dirty="0" smtClean="0">
                <a:latin typeface="仿宋" panose="02010609060101010101" pitchFamily="49" charset="-122"/>
                <a:ea typeface="仿宋" panose="02010609060101010101" pitchFamily="49" charset="-122"/>
              </a:rPr>
              <a:t>1.5</a:t>
            </a:r>
            <a:r>
              <a:rPr lang="zh-CN" altLang="en-US" dirty="0" smtClean="0">
                <a:latin typeface="仿宋" panose="02010609060101010101" pitchFamily="49" charset="-122"/>
                <a:ea typeface="仿宋" panose="02010609060101010101" pitchFamily="49" charset="-122"/>
              </a:rPr>
              <a:t>万</a:t>
            </a:r>
            <a:r>
              <a:rPr lang="zh-CN" altLang="en-US" dirty="0" smtClean="0">
                <a:latin typeface="仿宋" panose="02010609060101010101" pitchFamily="49" charset="-122"/>
                <a:ea typeface="仿宋" panose="02010609060101010101" pitchFamily="49" charset="-122"/>
              </a:rPr>
              <a:t>吨。</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smtClean="0">
                <a:latin typeface="仿宋" panose="02010609060101010101" pitchFamily="49" charset="-122"/>
                <a:ea typeface="仿宋" panose="02010609060101010101" pitchFamily="49" charset="-122"/>
              </a:rPr>
              <a:t>工厂库存：</a:t>
            </a:r>
            <a:r>
              <a:rPr lang="zh-CN" altLang="en-US" dirty="0" smtClean="0">
                <a:latin typeface="仿宋" panose="02010609060101010101" pitchFamily="49" charset="-122"/>
                <a:ea typeface="仿宋" panose="02010609060101010101" pitchFamily="49" charset="-122"/>
              </a:rPr>
              <a:t>本周工厂库存</a:t>
            </a:r>
            <a:r>
              <a:rPr lang="en-US" altLang="zh-CN" dirty="0" smtClean="0">
                <a:latin typeface="仿宋" panose="02010609060101010101" pitchFamily="49" charset="-122"/>
                <a:ea typeface="仿宋" panose="02010609060101010101" pitchFamily="49" charset="-122"/>
              </a:rPr>
              <a:t>57.23</a:t>
            </a:r>
            <a:r>
              <a:rPr lang="zh-CN" altLang="en-US" dirty="0" smtClean="0">
                <a:latin typeface="仿宋" panose="02010609060101010101" pitchFamily="49" charset="-122"/>
                <a:ea typeface="仿宋" panose="02010609060101010101" pitchFamily="49" charset="-122"/>
              </a:rPr>
              <a:t>万</a:t>
            </a:r>
            <a:r>
              <a:rPr lang="zh-CN" altLang="en-US" dirty="0" smtClean="0">
                <a:latin typeface="仿宋" panose="02010609060101010101" pitchFamily="49" charset="-122"/>
                <a:ea typeface="仿宋" panose="02010609060101010101" pitchFamily="49" charset="-122"/>
              </a:rPr>
              <a:t>吨，较</a:t>
            </a:r>
            <a:r>
              <a:rPr lang="zh-CN" altLang="en-US" dirty="0" smtClean="0">
                <a:latin typeface="仿宋" panose="02010609060101010101" pitchFamily="49" charset="-122"/>
                <a:ea typeface="仿宋" panose="02010609060101010101" pitchFamily="49" charset="-122"/>
              </a:rPr>
              <a:t>上周增加</a:t>
            </a:r>
            <a:r>
              <a:rPr lang="en-US" altLang="zh-CN" dirty="0" smtClean="0">
                <a:latin typeface="仿宋" panose="02010609060101010101" pitchFamily="49" charset="-122"/>
                <a:ea typeface="仿宋" panose="02010609060101010101" pitchFamily="49" charset="-122"/>
              </a:rPr>
              <a:t>0.07</a:t>
            </a:r>
            <a:r>
              <a:rPr lang="zh-CN" altLang="en-US" dirty="0" smtClean="0">
                <a:latin typeface="仿宋" panose="02010609060101010101" pitchFamily="49" charset="-122"/>
                <a:ea typeface="仿宋" panose="02010609060101010101" pitchFamily="49" charset="-122"/>
              </a:rPr>
              <a:t>万</a:t>
            </a:r>
            <a:r>
              <a:rPr lang="zh-CN" altLang="en-US" dirty="0" smtClean="0">
                <a:latin typeface="仿宋" panose="02010609060101010101" pitchFamily="49" charset="-122"/>
                <a:ea typeface="仿宋" panose="02010609060101010101" pitchFamily="49" charset="-122"/>
              </a:rPr>
              <a:t>吨。</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smtClean="0">
                <a:latin typeface="仿宋" panose="02010609060101010101" pitchFamily="49" charset="-122"/>
                <a:ea typeface="仿宋" panose="02010609060101010101" pitchFamily="49" charset="-122"/>
              </a:rPr>
              <a:t>需求：</a:t>
            </a:r>
            <a:r>
              <a:rPr lang="zh-CN" altLang="en-US" dirty="0" smtClean="0">
                <a:latin typeface="仿宋" panose="02010609060101010101" pitchFamily="49" charset="-122"/>
                <a:ea typeface="仿宋" panose="02010609060101010101" pitchFamily="49" charset="-122"/>
              </a:rPr>
              <a:t>氧化铝：本周氧化铝</a:t>
            </a:r>
            <a:r>
              <a:rPr lang="zh-CN" altLang="en-US" dirty="0" smtClean="0">
                <a:latin typeface="仿宋" panose="02010609060101010101" pitchFamily="49" charset="-122"/>
                <a:ea typeface="仿宋" panose="02010609060101010101" pitchFamily="49" charset="-122"/>
              </a:rPr>
              <a:t>开工</a:t>
            </a:r>
            <a:r>
              <a:rPr lang="en-US" altLang="zh-CN" dirty="0" smtClean="0">
                <a:latin typeface="仿宋" panose="02010609060101010101" pitchFamily="49" charset="-122"/>
                <a:ea typeface="仿宋" panose="02010609060101010101" pitchFamily="49" charset="-122"/>
              </a:rPr>
              <a:t>81.5%</a:t>
            </a:r>
            <a:r>
              <a:rPr lang="zh-CN" altLang="en-US" dirty="0" smtClean="0">
                <a:latin typeface="仿宋" panose="02010609060101010101" pitchFamily="49" charset="-122"/>
                <a:ea typeface="仿宋" panose="02010609060101010101" pitchFamily="49" charset="-122"/>
              </a:rPr>
              <a:t>，较前</a:t>
            </a:r>
            <a:r>
              <a:rPr lang="zh-CN" altLang="en-US" dirty="0" smtClean="0">
                <a:latin typeface="仿宋" panose="02010609060101010101" pitchFamily="49" charset="-122"/>
                <a:ea typeface="仿宋" panose="02010609060101010101" pitchFamily="49" charset="-122"/>
              </a:rPr>
              <a:t>值增加</a:t>
            </a:r>
            <a:r>
              <a:rPr lang="en-US" altLang="zh-CN" dirty="0" smtClean="0">
                <a:latin typeface="仿宋" panose="02010609060101010101" pitchFamily="49" charset="-122"/>
                <a:ea typeface="仿宋" panose="02010609060101010101" pitchFamily="49" charset="-122"/>
              </a:rPr>
              <a:t>1.1%</a:t>
            </a:r>
            <a:r>
              <a:rPr lang="zh-CN" altLang="en-US" dirty="0" smtClean="0">
                <a:latin typeface="仿宋" panose="02010609060101010101" pitchFamily="49" charset="-122"/>
                <a:ea typeface="仿宋" panose="02010609060101010101" pitchFamily="49" charset="-122"/>
              </a:rPr>
              <a:t>；粘胶短纤：本周粘胶短纤</a:t>
            </a:r>
            <a:r>
              <a:rPr lang="zh-CN" altLang="en-US" dirty="0" smtClean="0">
                <a:latin typeface="仿宋" panose="02010609060101010101" pitchFamily="49" charset="-122"/>
                <a:ea typeface="仿宋" panose="02010609060101010101" pitchFamily="49" charset="-122"/>
              </a:rPr>
              <a:t>开工</a:t>
            </a:r>
            <a:r>
              <a:rPr lang="en-US" altLang="zh-CN" dirty="0" smtClean="0">
                <a:latin typeface="仿宋" panose="02010609060101010101" pitchFamily="49" charset="-122"/>
                <a:ea typeface="仿宋" panose="02010609060101010101" pitchFamily="49" charset="-122"/>
              </a:rPr>
              <a:t>87.73%</a:t>
            </a:r>
            <a:r>
              <a:rPr lang="zh-CN" altLang="en-US" dirty="0" smtClean="0">
                <a:latin typeface="仿宋" panose="02010609060101010101" pitchFamily="49" charset="-122"/>
                <a:ea typeface="仿宋" panose="02010609060101010101" pitchFamily="49" charset="-122"/>
              </a:rPr>
              <a:t>，较前值</a:t>
            </a:r>
            <a:r>
              <a:rPr lang="zh-CN" altLang="en-US" dirty="0" smtClean="0">
                <a:latin typeface="仿宋" panose="02010609060101010101" pitchFamily="49" charset="-122"/>
                <a:ea typeface="仿宋" panose="02010609060101010101" pitchFamily="49" charset="-122"/>
              </a:rPr>
              <a:t>减少</a:t>
            </a:r>
            <a:r>
              <a:rPr lang="en-US" altLang="zh-CN" dirty="0" smtClean="0">
                <a:latin typeface="仿宋" panose="02010609060101010101" pitchFamily="49" charset="-122"/>
                <a:ea typeface="仿宋" panose="02010609060101010101" pitchFamily="49" charset="-122"/>
              </a:rPr>
              <a:t>0.87%</a:t>
            </a:r>
            <a:r>
              <a:rPr lang="zh-CN" altLang="en-US" dirty="0" smtClean="0">
                <a:latin typeface="仿宋" panose="02010609060101010101" pitchFamily="49" charset="-122"/>
                <a:ea typeface="仿宋" panose="02010609060101010101" pitchFamily="49" charset="-122"/>
              </a:rPr>
              <a:t>；氢氧化锂：氢氧化锂开工</a:t>
            </a:r>
            <a:r>
              <a:rPr lang="en-US" altLang="zh-CN" dirty="0" smtClean="0">
                <a:latin typeface="仿宋" panose="02010609060101010101" pitchFamily="49" charset="-122"/>
                <a:ea typeface="仿宋" panose="02010609060101010101" pitchFamily="49" charset="-122"/>
              </a:rPr>
              <a:t>46.37%</a:t>
            </a:r>
            <a:r>
              <a:rPr lang="zh-CN" altLang="en-US" dirty="0" smtClean="0">
                <a:latin typeface="仿宋" panose="02010609060101010101" pitchFamily="49" charset="-122"/>
                <a:ea typeface="仿宋" panose="02010609060101010101" pitchFamily="49" charset="-122"/>
              </a:rPr>
              <a:t>左右</a:t>
            </a:r>
            <a:r>
              <a:rPr lang="en-US"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较</a:t>
            </a:r>
            <a:r>
              <a:rPr lang="zh-CN" altLang="en-US" dirty="0" smtClean="0">
                <a:latin typeface="仿宋" panose="02010609060101010101" pitchFamily="49" charset="-122"/>
                <a:ea typeface="仿宋" panose="02010609060101010101" pitchFamily="49" charset="-122"/>
              </a:rPr>
              <a:t>上周维持稳定；</a:t>
            </a:r>
            <a:r>
              <a:rPr lang="zh-CN" altLang="en-US" dirty="0" smtClean="0">
                <a:latin typeface="仿宋" panose="02010609060101010101" pitchFamily="49" charset="-122"/>
                <a:ea typeface="仿宋" panose="02010609060101010101" pitchFamily="49" charset="-122"/>
              </a:rPr>
              <a:t>纸浆：中国阔叶浆开工</a:t>
            </a:r>
            <a:r>
              <a:rPr lang="en-US" altLang="zh-CN" dirty="0" smtClean="0">
                <a:latin typeface="仿宋" panose="02010609060101010101" pitchFamily="49" charset="-122"/>
                <a:ea typeface="仿宋" panose="02010609060101010101" pitchFamily="49" charset="-122"/>
              </a:rPr>
              <a:t>68%</a:t>
            </a:r>
            <a:r>
              <a:rPr lang="zh-CN" altLang="en-US" dirty="0" smtClean="0">
                <a:latin typeface="仿宋" panose="02010609060101010101" pitchFamily="49" charset="-122"/>
                <a:ea typeface="仿宋" panose="02010609060101010101" pitchFamily="49" charset="-122"/>
              </a:rPr>
              <a:t>，较</a:t>
            </a:r>
            <a:r>
              <a:rPr lang="zh-CN" altLang="en-US" dirty="0">
                <a:latin typeface="仿宋" panose="02010609060101010101" pitchFamily="49" charset="-122"/>
                <a:ea typeface="仿宋" panose="02010609060101010101" pitchFamily="49" charset="-122"/>
              </a:rPr>
              <a:t>前</a:t>
            </a:r>
            <a:r>
              <a:rPr lang="zh-CN" altLang="en-US" dirty="0" smtClean="0">
                <a:latin typeface="仿宋" panose="02010609060101010101" pitchFamily="49" charset="-122"/>
                <a:ea typeface="仿宋" panose="02010609060101010101" pitchFamily="49" charset="-122"/>
              </a:rPr>
              <a:t>值增加</a:t>
            </a:r>
            <a:r>
              <a:rPr lang="en-US" altLang="zh-CN" dirty="0" smtClean="0">
                <a:latin typeface="仿宋" panose="02010609060101010101" pitchFamily="49" charset="-122"/>
                <a:ea typeface="仿宋" panose="02010609060101010101" pitchFamily="49" charset="-122"/>
              </a:rPr>
              <a:t>11%</a:t>
            </a:r>
            <a:r>
              <a:rPr lang="zh-CN" altLang="en-US"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smtClean="0">
                <a:latin typeface="仿宋" panose="02010609060101010101" pitchFamily="49" charset="-122"/>
                <a:ea typeface="仿宋" panose="02010609060101010101" pitchFamily="49" charset="-122"/>
              </a:rPr>
              <a:t>利润：</a:t>
            </a:r>
            <a:r>
              <a:rPr lang="zh-CN" altLang="en-US" dirty="0" smtClean="0">
                <a:latin typeface="仿宋" panose="02010609060101010101" pitchFamily="49" charset="-122"/>
                <a:ea typeface="仿宋" panose="02010609060101010101" pitchFamily="49" charset="-122"/>
              </a:rPr>
              <a:t>本周氯碱利润</a:t>
            </a:r>
            <a:r>
              <a:rPr lang="en-US" altLang="zh-CN" dirty="0" smtClean="0">
                <a:latin typeface="仿宋" panose="02010609060101010101" pitchFamily="49" charset="-122"/>
                <a:ea typeface="仿宋" panose="02010609060101010101" pitchFamily="49" charset="-122"/>
              </a:rPr>
              <a:t>136</a:t>
            </a:r>
            <a:r>
              <a:rPr lang="zh-CN" altLang="en-US" dirty="0" smtClean="0">
                <a:latin typeface="仿宋" panose="02010609060101010101" pitchFamily="49" charset="-122"/>
                <a:ea typeface="仿宋" panose="02010609060101010101" pitchFamily="49" charset="-122"/>
              </a:rPr>
              <a:t>元</a:t>
            </a:r>
            <a:r>
              <a:rPr lang="en-US"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吨，较前</a:t>
            </a:r>
            <a:r>
              <a:rPr lang="zh-CN" altLang="en-US" dirty="0" smtClean="0">
                <a:latin typeface="仿宋" panose="02010609060101010101" pitchFamily="49" charset="-122"/>
                <a:ea typeface="仿宋" panose="02010609060101010101" pitchFamily="49" charset="-122"/>
              </a:rPr>
              <a:t>值增加</a:t>
            </a:r>
            <a:r>
              <a:rPr lang="en-US" altLang="zh-CN" dirty="0" smtClean="0">
                <a:latin typeface="仿宋" panose="02010609060101010101" pitchFamily="49" charset="-122"/>
                <a:ea typeface="仿宋" panose="02010609060101010101" pitchFamily="49" charset="-122"/>
              </a:rPr>
              <a:t>6</a:t>
            </a:r>
            <a:r>
              <a:rPr lang="zh-CN" altLang="en-US" dirty="0" smtClean="0">
                <a:latin typeface="仿宋" panose="02010609060101010101" pitchFamily="49" charset="-122"/>
                <a:ea typeface="仿宋" panose="02010609060101010101" pitchFamily="49" charset="-122"/>
              </a:rPr>
              <a:t>元</a:t>
            </a:r>
            <a:r>
              <a:rPr lang="en-US"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吨。</a:t>
            </a:r>
            <a:endParaRPr lang="en-US" altLang="zh-CN" dirty="0" smtClean="0">
              <a:latin typeface="仿宋" panose="02010609060101010101" pitchFamily="49" charset="-122"/>
              <a:ea typeface="仿宋" panose="02010609060101010101" pitchFamily="49" charset="-122"/>
            </a:endParaRPr>
          </a:p>
          <a:p>
            <a:pPr>
              <a:lnSpc>
                <a:spcPts val="3000"/>
              </a:lnSpc>
            </a:pPr>
            <a:r>
              <a:rPr lang="zh-CN" altLang="en-US" b="1" dirty="0">
                <a:latin typeface="仿宋" panose="02010609060101010101" pitchFamily="49" charset="-122"/>
                <a:ea typeface="仿宋" panose="02010609060101010101" pitchFamily="49" charset="-122"/>
              </a:rPr>
              <a:t>基</a:t>
            </a:r>
            <a:r>
              <a:rPr lang="zh-CN" altLang="en-US" b="1" dirty="0" smtClean="0">
                <a:latin typeface="仿宋" panose="02010609060101010101" pitchFamily="49" charset="-122"/>
                <a:ea typeface="仿宋" panose="02010609060101010101" pitchFamily="49" charset="-122"/>
              </a:rPr>
              <a:t>差及价差：</a:t>
            </a:r>
            <a:r>
              <a:rPr lang="zh-CN" altLang="en-US" dirty="0">
                <a:latin typeface="仿宋" panose="02010609060101010101" pitchFamily="49" charset="-122"/>
                <a:ea typeface="仿宋" panose="02010609060101010101" pitchFamily="49" charset="-122"/>
              </a:rPr>
              <a:t>截止</a:t>
            </a:r>
            <a:r>
              <a:rPr lang="zh-CN" altLang="en-US" dirty="0" smtClean="0">
                <a:latin typeface="仿宋" panose="02010609060101010101" pitchFamily="49" charset="-122"/>
                <a:ea typeface="仿宋" panose="02010609060101010101" pitchFamily="49" charset="-122"/>
              </a:rPr>
              <a:t>到</a:t>
            </a:r>
            <a:r>
              <a:rPr lang="en-US" altLang="zh-CN" dirty="0" smtClean="0">
                <a:latin typeface="仿宋" panose="02010609060101010101" pitchFamily="49" charset="-122"/>
                <a:ea typeface="仿宋" panose="02010609060101010101" pitchFamily="49" charset="-122"/>
              </a:rPr>
              <a:t>5</a:t>
            </a:r>
            <a:r>
              <a:rPr lang="zh-CN" altLang="en-US" dirty="0" smtClean="0">
                <a:latin typeface="仿宋" panose="02010609060101010101" pitchFamily="49" charset="-122"/>
                <a:ea typeface="仿宋" panose="02010609060101010101" pitchFamily="49" charset="-122"/>
              </a:rPr>
              <a:t>月</a:t>
            </a:r>
            <a:r>
              <a:rPr lang="en-US" altLang="zh-CN" dirty="0" smtClean="0">
                <a:latin typeface="仿宋" panose="02010609060101010101" pitchFamily="49" charset="-122"/>
                <a:ea typeface="仿宋" panose="02010609060101010101" pitchFamily="49" charset="-122"/>
              </a:rPr>
              <a:t>15</a:t>
            </a:r>
            <a:r>
              <a:rPr lang="zh-CN" altLang="en-US" dirty="0" smtClean="0">
                <a:latin typeface="仿宋" panose="02010609060101010101" pitchFamily="49" charset="-122"/>
                <a:ea typeface="仿宋" panose="02010609060101010101" pitchFamily="49" charset="-122"/>
              </a:rPr>
              <a:t>日</a:t>
            </a:r>
            <a:r>
              <a:rPr lang="zh-CN" altLang="en-US" dirty="0">
                <a:latin typeface="仿宋" panose="02010609060101010101" pitchFamily="49" charset="-122"/>
                <a:ea typeface="仿宋" panose="02010609060101010101" pitchFamily="49" charset="-122"/>
              </a:rPr>
              <a:t>，主力基</a:t>
            </a:r>
            <a:r>
              <a:rPr lang="zh-CN" altLang="en-US" dirty="0" smtClean="0">
                <a:latin typeface="仿宋" panose="02010609060101010101" pitchFamily="49" charset="-122"/>
                <a:ea typeface="仿宋" panose="02010609060101010101" pitchFamily="49" charset="-122"/>
              </a:rPr>
              <a:t>差</a:t>
            </a:r>
            <a:r>
              <a:rPr lang="en-US" altLang="zh-CN" dirty="0" smtClean="0">
                <a:latin typeface="仿宋" panose="02010609060101010101" pitchFamily="49" charset="-122"/>
                <a:ea typeface="仿宋" panose="02010609060101010101" pitchFamily="49" charset="-122"/>
              </a:rPr>
              <a:t>-133.75</a:t>
            </a:r>
            <a:r>
              <a:rPr lang="zh-CN" altLang="en-US" dirty="0" smtClean="0">
                <a:latin typeface="仿宋" panose="02010609060101010101" pitchFamily="49" charset="-122"/>
                <a:ea typeface="仿宋" panose="02010609060101010101" pitchFamily="49" charset="-122"/>
              </a:rPr>
              <a:t>点</a:t>
            </a:r>
            <a:r>
              <a:rPr lang="zh-CN" altLang="en-US" dirty="0" smtClean="0">
                <a:latin typeface="仿宋" panose="02010609060101010101" pitchFamily="49" charset="-122"/>
                <a:ea typeface="仿宋" panose="02010609060101010101" pitchFamily="49" charset="-122"/>
              </a:rPr>
              <a:t>；</a:t>
            </a:r>
            <a:r>
              <a:rPr lang="en-US" altLang="zh-CN" dirty="0" smtClean="0">
                <a:latin typeface="仿宋" panose="02010609060101010101" pitchFamily="49" charset="-122"/>
                <a:ea typeface="仿宋" panose="02010609060101010101" pitchFamily="49" charset="-122"/>
              </a:rPr>
              <a:t>7-9</a:t>
            </a:r>
            <a:r>
              <a:rPr lang="zh-CN" altLang="en-US" dirty="0">
                <a:latin typeface="仿宋" panose="02010609060101010101" pitchFamily="49" charset="-122"/>
                <a:ea typeface="仿宋" panose="02010609060101010101" pitchFamily="49" charset="-122"/>
              </a:rPr>
              <a:t>价</a:t>
            </a:r>
            <a:r>
              <a:rPr lang="zh-CN" altLang="en-US" dirty="0" smtClean="0">
                <a:latin typeface="仿宋" panose="02010609060101010101" pitchFamily="49" charset="-122"/>
                <a:ea typeface="仿宋" panose="02010609060101010101" pitchFamily="49" charset="-122"/>
              </a:rPr>
              <a:t>差</a:t>
            </a:r>
            <a:r>
              <a:rPr lang="en-US" altLang="zh-CN" dirty="0" smtClean="0">
                <a:latin typeface="仿宋" panose="02010609060101010101" pitchFamily="49" charset="-122"/>
                <a:ea typeface="仿宋" panose="02010609060101010101" pitchFamily="49" charset="-122"/>
              </a:rPr>
              <a:t>-</a:t>
            </a:r>
            <a:r>
              <a:rPr lang="en-US" altLang="zh-CN" dirty="0" smtClean="0">
                <a:latin typeface="仿宋" panose="02010609060101010101" pitchFamily="49" charset="-122"/>
                <a:ea typeface="仿宋" panose="02010609060101010101" pitchFamily="49" charset="-122"/>
              </a:rPr>
              <a:t>219</a:t>
            </a:r>
            <a:r>
              <a:rPr lang="zh-CN" altLang="en-US" dirty="0" smtClean="0">
                <a:latin typeface="仿宋" panose="02010609060101010101" pitchFamily="49" charset="-122"/>
                <a:ea typeface="仿宋" panose="02010609060101010101" pitchFamily="49" charset="-122"/>
              </a:rPr>
              <a:t>点</a:t>
            </a:r>
            <a:r>
              <a:rPr lang="zh-CN" altLang="en-US"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pPr>
              <a:lnSpc>
                <a:spcPts val="3000"/>
              </a:lnSpc>
            </a:pPr>
            <a:endParaRPr lang="en-US" altLang="zh-CN"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现货市场回顾</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1333500"/>
            <a:ext cx="88900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232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产量分析</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1266825"/>
            <a:ext cx="8909050" cy="4324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664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rPr>
              <a:t>周度损失量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88" y="1270000"/>
            <a:ext cx="8985250" cy="431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082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周度库存</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8" y="1285875"/>
            <a:ext cx="8858250" cy="4286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0601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smtClean="0">
                <a:latin typeface="黑体" panose="02010609060101010101" pitchFamily="49" charset="-122"/>
                <a:ea typeface="黑体" panose="02010609060101010101" pitchFamily="49" charset="-122"/>
                <a:cs typeface="黑体" panose="02010609060101010101" pitchFamily="49" charset="-122"/>
                <a:sym typeface="+mn-ea"/>
              </a:rPr>
              <a:t>需求情况</a:t>
            </a:r>
            <a:endParaRPr lang="zh-CN" altLang="en-US" sz="2400"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22" y="1455632"/>
            <a:ext cx="5633376" cy="4222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182" y="1455632"/>
            <a:ext cx="5789464" cy="417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55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10590" y="692785"/>
            <a:ext cx="8456930" cy="512445"/>
          </a:xfrm>
        </p:spPr>
        <p:txBody>
          <a:bodyPr/>
          <a:lstStyle/>
          <a:p>
            <a:pPr algn="l"/>
            <a:r>
              <a:rPr lang="zh-CN" altLang="en-US" sz="2400" dirty="0">
                <a:latin typeface="黑体" panose="02010609060101010101" pitchFamily="49" charset="-122"/>
                <a:ea typeface="黑体" panose="02010609060101010101" pitchFamily="49" charset="-122"/>
                <a:cs typeface="黑体" panose="02010609060101010101" pitchFamily="49" charset="-122"/>
              </a:rPr>
              <a:t>其他</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需求</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31" y="1396590"/>
            <a:ext cx="5709951" cy="41783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213" y="1396590"/>
            <a:ext cx="5710961" cy="422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18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6d0b7f5-6a20-481d-b916-56308c619377"/>
  <p:tag name="COMMONDATA" val="eyJoZGlkIjoiM2RkZjMxODc4Y2I3NWY3MjBhZjIzODU1YTNkOWEwZTI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219.4,&quot;left&quot;:270.1503937007874,&quot;top&quot;:167.9,&quot;width&quot;:666.649606299212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内容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目录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12114</TotalTime>
  <Words>641</Words>
  <Application>Microsoft Office PowerPoint</Application>
  <PresentationFormat>自定义</PresentationFormat>
  <Paragraphs>40</Paragraphs>
  <Slides>14</Slides>
  <Notes>6</Notes>
  <HiddenSlides>0</HiddenSlides>
  <MMClips>0</MMClips>
  <ScaleCrop>false</ScaleCrop>
  <HeadingPairs>
    <vt:vector size="4" baseType="variant">
      <vt:variant>
        <vt:lpstr>主题</vt:lpstr>
      </vt:variant>
      <vt:variant>
        <vt:i4>4</vt:i4>
      </vt:variant>
      <vt:variant>
        <vt:lpstr>幻灯片标题</vt:lpstr>
      </vt:variant>
      <vt:variant>
        <vt:i4>14</vt:i4>
      </vt:variant>
    </vt:vector>
  </HeadingPairs>
  <TitlesOfParts>
    <vt:vector size="18" baseType="lpstr">
      <vt:lpstr>Office 主题</vt:lpstr>
      <vt:lpstr>内容页</vt:lpstr>
      <vt:lpstr>2_自定义设计方案</vt:lpstr>
      <vt:lpstr>目录2</vt:lpstr>
      <vt:lpstr>PowerPoint 演示文稿</vt:lpstr>
      <vt:lpstr>PowerPoint 演示文稿</vt:lpstr>
      <vt:lpstr>周度观点</vt:lpstr>
      <vt:lpstr>现货市场回顾</vt:lpstr>
      <vt:lpstr>产量分析</vt:lpstr>
      <vt:lpstr>周度损失量</vt:lpstr>
      <vt:lpstr>周度库存</vt:lpstr>
      <vt:lpstr>需求情况</vt:lpstr>
      <vt:lpstr>其他需求</vt:lpstr>
      <vt:lpstr>利润情况</vt:lpstr>
      <vt:lpstr>基差、月差情况</vt:lpstr>
      <vt:lpstr>相关品种</vt:lpstr>
      <vt:lpstr>市场展望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微软用户</cp:lastModifiedBy>
  <cp:revision>461</cp:revision>
  <dcterms:created xsi:type="dcterms:W3CDTF">2022-06-29T00:33:00Z</dcterms:created>
  <dcterms:modified xsi:type="dcterms:W3CDTF">2026-05-15T07:08:10Z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25FB7792D77E41E39E5E89D44FB4D3E9_13</vt:lpwstr>
  </property>
  <property fmtid="{D5CDD505-2E9C-101B-9397-08002B2CF9AE}" pid="3" name="KSOProductBuildVer">
    <vt:lpwstr>2052-11.8.6.11020</vt:lpwstr>
  </property>
</Properties>
</file>