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53" r:id="rId4"/>
    <p:sldMasterId id="2147483655" r:id="rId5"/>
    <p:sldMasterId id="2147483658" r:id="rId6"/>
    <p:sldMasterId id="2147483660" r:id="rId7"/>
    <p:sldMasterId id="2147483663" r:id="rId8"/>
    <p:sldMasterId id="2147483666" r:id="rId9"/>
    <p:sldMasterId id="2147483668" r:id="rId10"/>
    <p:sldMasterId id="2147483672" r:id="rId11"/>
    <p:sldMasterId id="2147483684" r:id="rId12"/>
    <p:sldMasterId id="2147483696" r:id="rId13"/>
    <p:sldMasterId id="2147483708" r:id="rId14"/>
    <p:sldMasterId id="2147483720" r:id="rId15"/>
    <p:sldMasterId id="2147483724" r:id="rId16"/>
    <p:sldMasterId id="2147483727" r:id="rId17"/>
    <p:sldMasterId id="2147483729" r:id="rId18"/>
    <p:sldMasterId id="2147483732" r:id="rId19"/>
    <p:sldMasterId id="2147483735" r:id="rId20"/>
    <p:sldMasterId id="2147483738" r:id="rId21"/>
  </p:sldMasterIdLst>
  <p:notesMasterIdLst>
    <p:notesMasterId r:id="rId24"/>
  </p:notesMasterIdLst>
  <p:sldIdLst>
    <p:sldId id="1349" r:id="rId22"/>
    <p:sldId id="1655" r:id="rId23"/>
    <p:sldId id="1704" r:id="rId25"/>
    <p:sldId id="1706" r:id="rId26"/>
    <p:sldId id="1687" r:id="rId27"/>
    <p:sldId id="1694" r:id="rId28"/>
    <p:sldId id="1671" r:id="rId29"/>
    <p:sldId id="1696" r:id="rId30"/>
    <p:sldId id="1700" r:id="rId31"/>
    <p:sldId id="1650" r:id="rId32"/>
    <p:sldId id="1446" r:id="rId33"/>
  </p:sldIdLst>
  <p:sldSz cx="12190095"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5" userDrawn="1">
          <p15:clr>
            <a:srgbClr val="A4A3A4"/>
          </p15:clr>
        </p15:guide>
        <p15:guide id="2" pos="369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3"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57575"/>
    <a:srgbClr val="363636"/>
    <a:srgbClr val="343434"/>
    <a:srgbClr val="CC0000"/>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2" d="100"/>
          <a:sy n="62" d="100"/>
        </p:scale>
        <p:origin x="816" y="66"/>
      </p:cViewPr>
      <p:guideLst>
        <p:guide orient="horz" pos="2175"/>
        <p:guide pos="369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8" Type="http://schemas.openxmlformats.org/officeDocument/2006/relationships/tags" Target="tags/tag8.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11.xml"/><Relationship Id="rId32" Type="http://schemas.openxmlformats.org/officeDocument/2006/relationships/slide" Target="slides/slide10.xml"/><Relationship Id="rId31" Type="http://schemas.openxmlformats.org/officeDocument/2006/relationships/slide" Target="slides/slide9.xml"/><Relationship Id="rId30" Type="http://schemas.openxmlformats.org/officeDocument/2006/relationships/slide" Target="slides/slide8.xml"/><Relationship Id="rId3" Type="http://schemas.openxmlformats.org/officeDocument/2006/relationships/slideMaster" Target="slideMasters/slideMaster2.xml"/><Relationship Id="rId29" Type="http://schemas.openxmlformats.org/officeDocument/2006/relationships/slide" Target="slides/slide7.xml"/><Relationship Id="rId28" Type="http://schemas.openxmlformats.org/officeDocument/2006/relationships/slide" Target="slides/slide6.xml"/><Relationship Id="rId27" Type="http://schemas.openxmlformats.org/officeDocument/2006/relationships/slide" Target="slides/slide5.xml"/><Relationship Id="rId26" Type="http://schemas.openxmlformats.org/officeDocument/2006/relationships/slide" Target="slides/slide4.xml"/><Relationship Id="rId25" Type="http://schemas.openxmlformats.org/officeDocument/2006/relationships/slide" Target="slides/slide3.xml"/><Relationship Id="rId24" Type="http://schemas.openxmlformats.org/officeDocument/2006/relationships/notesMaster" Target="notesMasters/notesMaster1.xml"/><Relationship Id="rId23" Type="http://schemas.openxmlformats.org/officeDocument/2006/relationships/slide" Target="slides/slide2.xml"/><Relationship Id="rId22" Type="http://schemas.openxmlformats.org/officeDocument/2006/relationships/slide" Target="slides/slide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29" y="1143000"/>
            <a:ext cx="548554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3C7DA2-7D97-490B-ABB6-55861A342C4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3C7DA2-7D97-490B-ABB6-55861A342C4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3C7DA2-7D97-490B-ABB6-55861A342C4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3C7DA2-7D97-490B-ABB6-55861A342C4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3C7DA2-7D97-490B-ABB6-55861A342C4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3C7DA2-7D97-490B-ABB6-55861A342C4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3C7DA2-7D97-490B-ABB6-55861A342C4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3C7DA2-7D97-490B-ABB6-55861A342C4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3C7DA2-7D97-490B-ABB6-55861A342C4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4.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5" y="0"/>
            <a:ext cx="12187957" cy="68593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B595BE2A-F780-424C-AFAB-225AD51F61E2}"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6CDCE205-1B71-4B54-8C0F-A19486477AE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four">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B595BE2A-F780-424C-AFAB-225AD51F61E2}"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6CDCE205-1B71-4B54-8C0F-A19486477AE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免责声明">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629CA621-9699-4E01-A6AF-3C2D4B18E798}"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9163EC7C-EA55-4D4C-874F-8D1D72F0A9A8}"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281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D312038-28F6-4D0C-9697-5C2BB925E3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5FC2EE-36CC-48D7-B662-F2EB59EF8FD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目录2">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D312038-28F6-4D0C-9697-5C2BB925E3C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5FC2EE-36CC-48D7-B662-F2EB59EF8FD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312038-28F6-4D0C-9697-5C2BB925E3C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5FC2EE-36CC-48D7-B662-F2EB59EF8FDD}"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8BE15DD1-6A03-4535-B229-4E0A42B5EB94}"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3E6B4985-B5B3-4E31-BF33-C47F69EC287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8BE15DD1-6A03-4535-B229-4E0A42B5EB94}"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3E6B4985-B5B3-4E31-BF33-C47F69EC287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1612"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1612"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8BE15DD1-6A03-4535-B229-4E0A42B5EB94}"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3E6B4985-B5B3-4E31-BF33-C47F69EC287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086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0613"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8BE15DD1-6A03-4535-B229-4E0A42B5EB94}" type="datetimeFigureOut">
              <a:rPr lang="zh-CN" altLang="en-US" smtClean="0"/>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3E6B4985-B5B3-4E31-BF33-C47F69EC287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5" y="0"/>
            <a:ext cx="12187957" cy="6859382"/>
          </a:xfrm>
          <a:prstGeom prst="rect">
            <a:avLst/>
          </a:prstGeom>
        </p:spPr>
      </p:pic>
      <p:sp>
        <p:nvSpPr>
          <p:cNvPr id="3" name="文本框 2"/>
          <p:cNvSpPr txBox="1"/>
          <p:nvPr userDrawn="1"/>
        </p:nvSpPr>
        <p:spPr>
          <a:xfrm>
            <a:off x="8112125" y="332105"/>
            <a:ext cx="4005580" cy="306705"/>
          </a:xfrm>
          <a:prstGeom prst="rect">
            <a:avLst/>
          </a:prstGeom>
          <a:noFill/>
        </p:spPr>
        <p:txBody>
          <a:bodyPr wrap="none" rtlCol="0">
            <a:spAutoFit/>
          </a:bodyPr>
          <a:lstStyle/>
          <a:p>
            <a:pPr algn="l"/>
            <a:r>
              <a:rPr lang="zh-CN" altLang="en-US" sz="1400">
                <a:latin typeface="黑体" panose="02010609060101010101" charset="-122"/>
                <a:ea typeface="黑体" panose="02010609060101010101" charset="-122"/>
                <a:cs typeface="黑体" panose="02010609060101010101" charset="-122"/>
                <a:sym typeface="+mn-ea"/>
              </a:rPr>
              <a:t>期货交易咨询业务资格</a:t>
            </a:r>
            <a:r>
              <a:rPr lang="en-US" altLang="zh-CN" sz="1400">
                <a:latin typeface="黑体" panose="02010609060101010101" charset="-122"/>
                <a:ea typeface="黑体" panose="02010609060101010101" charset="-122"/>
                <a:cs typeface="黑体" panose="02010609060101010101" charset="-122"/>
                <a:sym typeface="+mn-ea"/>
              </a:rPr>
              <a:t>   </a:t>
            </a:r>
            <a:r>
              <a:rPr lang="zh-CN" altLang="en-US" sz="1400">
                <a:latin typeface="黑体" panose="02010609060101010101" charset="-122"/>
                <a:ea typeface="黑体" panose="02010609060101010101" charset="-122"/>
                <a:cs typeface="黑体" panose="02010609060101010101" charset="-122"/>
                <a:sym typeface="+mn-ea"/>
              </a:rPr>
              <a:t>证监许可</a:t>
            </a:r>
            <a:r>
              <a:rPr lang="en-US" altLang="zh-CN" sz="1400">
                <a:latin typeface="黑体" panose="02010609060101010101" charset="-122"/>
                <a:ea typeface="黑体" panose="02010609060101010101" charset="-122"/>
                <a:cs typeface="黑体" panose="02010609060101010101" charset="-122"/>
                <a:sym typeface="+mn-ea"/>
              </a:rPr>
              <a:t>[2011]1777</a:t>
            </a:r>
            <a:r>
              <a:rPr lang="zh-CN" altLang="en-US" sz="1400">
                <a:latin typeface="黑体" panose="02010609060101010101" charset="-122"/>
                <a:ea typeface="黑体" panose="02010609060101010101" charset="-122"/>
                <a:cs typeface="黑体" panose="02010609060101010101" charset="-122"/>
                <a:sym typeface="+mn-ea"/>
              </a:rPr>
              <a:t>号</a:t>
            </a:r>
            <a:endParaRPr lang="zh-CN" altLang="en-US" sz="1400">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79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79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09600" y="6356350"/>
            <a:ext cx="2844800" cy="365125"/>
          </a:xfrm>
          <a:prstGeom prst="rect">
            <a:avLst/>
          </a:prstGeom>
        </p:spPr>
        <p:txBody>
          <a:bodyPr/>
          <a:lstStyle/>
          <a:p>
            <a:fld id="{8BE15DD1-6A03-4535-B229-4E0A42B5EB94}" type="datetimeFigureOut">
              <a:rPr lang="zh-CN" altLang="en-US" smtClean="0"/>
            </a:fld>
            <a:endParaRPr lang="zh-CN" altLang="en-US"/>
          </a:p>
        </p:txBody>
      </p:sp>
      <p:sp>
        <p:nvSpPr>
          <p:cNvPr id="8" name="页脚占位符 7"/>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6013" y="6356350"/>
            <a:ext cx="2844800" cy="365125"/>
          </a:xfrm>
          <a:prstGeom prst="rect">
            <a:avLst/>
          </a:prstGeom>
        </p:spPr>
        <p:txBody>
          <a:bodyPr/>
          <a:lstStyle/>
          <a:p>
            <a:fld id="{3E6B4985-B5B3-4E31-BF33-C47F69EC287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0"/>
            <a:ext cx="2844800" cy="365125"/>
          </a:xfrm>
          <a:prstGeom prst="rect">
            <a:avLst/>
          </a:prstGeom>
        </p:spPr>
        <p:txBody>
          <a:bodyPr/>
          <a:lstStyle/>
          <a:p>
            <a:fld id="{8BE15DD1-6A03-4535-B229-4E0A42B5EB94}" type="datetimeFigureOut">
              <a:rPr lang="zh-CN" altLang="en-US" smtClean="0"/>
            </a:fld>
            <a:endParaRPr lang="zh-CN" altLang="en-US"/>
          </a:p>
        </p:txBody>
      </p:sp>
      <p:sp>
        <p:nvSpPr>
          <p:cNvPr id="4" name="页脚占位符 3"/>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6013" y="6356350"/>
            <a:ext cx="2844800" cy="365125"/>
          </a:xfrm>
          <a:prstGeom prst="rect">
            <a:avLst/>
          </a:prstGeom>
        </p:spPr>
        <p:txBody>
          <a:bodyPr/>
          <a:lstStyle/>
          <a:p>
            <a:fld id="{3E6B4985-B5B3-4E31-BF33-C47F69EC287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a:prstGeom prst="rect">
            <a:avLst/>
          </a:prstGeom>
        </p:spPr>
        <p:txBody>
          <a:bodyPr/>
          <a:lstStyle/>
          <a:p>
            <a:fld id="{8BE15DD1-6A03-4535-B229-4E0A42B5EB94}" type="datetimeFigureOut">
              <a:rPr lang="zh-CN" altLang="en-US" smtClean="0"/>
            </a:fld>
            <a:endParaRPr lang="zh-CN" altLang="en-US"/>
          </a:p>
        </p:txBody>
      </p:sp>
      <p:sp>
        <p:nvSpPr>
          <p:cNvPr id="3" name="页脚占位符 2"/>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013" y="6356350"/>
            <a:ext cx="2844800" cy="365125"/>
          </a:xfrm>
          <a:prstGeom prst="rect">
            <a:avLst/>
          </a:prstGeom>
        </p:spPr>
        <p:txBody>
          <a:bodyPr/>
          <a:lstStyle/>
          <a:p>
            <a:fld id="{3E6B4985-B5B3-4E31-BF33-C47F69EC287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5675" y="273050"/>
            <a:ext cx="68151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002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8BE15DD1-6A03-4535-B229-4E0A42B5EB94}" type="datetimeFigureOut">
              <a:rPr lang="zh-CN" altLang="en-US" smtClean="0"/>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3E6B4985-B5B3-4E31-BF33-C47F69EC287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8BE15DD1-6A03-4535-B229-4E0A42B5EB94}" type="datetimeFigureOut">
              <a:rPr lang="zh-CN" altLang="en-US" smtClean="0"/>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3E6B4985-B5B3-4E31-BF33-C47F69EC2870}"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0"/>
            <a:ext cx="10971213"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8BE15DD1-6A03-4535-B229-4E0A42B5EB94}"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3E6B4985-B5B3-4E31-BF33-C47F69EC2870}"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1613"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8BE15DD1-6A03-4535-B229-4E0A42B5EB94}"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3E6B4985-B5B3-4E31-BF33-C47F69EC287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B2B54EFD-5418-45C5-AA0E-C6804E6A3E10}"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D00B906C-4DAF-43E0-BDA2-F5628BC02518}"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B2B54EFD-5418-45C5-AA0E-C6804E6A3E10}"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D00B906C-4DAF-43E0-BDA2-F5628BC02518}"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1612"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1612"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B2B54EFD-5418-45C5-AA0E-C6804E6A3E10}"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D00B906C-4DAF-43E0-BDA2-F5628BC0251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F5925053-10DD-4D0F-88EA-803666613535}"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84927918-B2E8-4519-B4C8-1860FB212CF2}"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086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0613"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B2B54EFD-5418-45C5-AA0E-C6804E6A3E10}" type="datetimeFigureOut">
              <a:rPr lang="zh-CN" altLang="en-US" smtClean="0"/>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D00B906C-4DAF-43E0-BDA2-F5628BC02518}"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79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79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09600" y="6356350"/>
            <a:ext cx="2844800" cy="365125"/>
          </a:xfrm>
          <a:prstGeom prst="rect">
            <a:avLst/>
          </a:prstGeom>
        </p:spPr>
        <p:txBody>
          <a:bodyPr/>
          <a:lstStyle/>
          <a:p>
            <a:fld id="{B2B54EFD-5418-45C5-AA0E-C6804E6A3E10}" type="datetimeFigureOut">
              <a:rPr lang="zh-CN" altLang="en-US" smtClean="0"/>
            </a:fld>
            <a:endParaRPr lang="zh-CN" altLang="en-US"/>
          </a:p>
        </p:txBody>
      </p:sp>
      <p:sp>
        <p:nvSpPr>
          <p:cNvPr id="8" name="页脚占位符 7"/>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6013" y="6356350"/>
            <a:ext cx="2844800" cy="365125"/>
          </a:xfrm>
          <a:prstGeom prst="rect">
            <a:avLst/>
          </a:prstGeom>
        </p:spPr>
        <p:txBody>
          <a:bodyPr/>
          <a:lstStyle/>
          <a:p>
            <a:fld id="{D00B906C-4DAF-43E0-BDA2-F5628BC02518}"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0"/>
            <a:ext cx="2844800" cy="365125"/>
          </a:xfrm>
          <a:prstGeom prst="rect">
            <a:avLst/>
          </a:prstGeom>
        </p:spPr>
        <p:txBody>
          <a:bodyPr/>
          <a:lstStyle/>
          <a:p>
            <a:fld id="{B2B54EFD-5418-45C5-AA0E-C6804E6A3E10}" type="datetimeFigureOut">
              <a:rPr lang="zh-CN" altLang="en-US" smtClean="0"/>
            </a:fld>
            <a:endParaRPr lang="zh-CN" altLang="en-US"/>
          </a:p>
        </p:txBody>
      </p:sp>
      <p:sp>
        <p:nvSpPr>
          <p:cNvPr id="4" name="页脚占位符 3"/>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6013" y="6356350"/>
            <a:ext cx="2844800" cy="365125"/>
          </a:xfrm>
          <a:prstGeom prst="rect">
            <a:avLst/>
          </a:prstGeom>
        </p:spPr>
        <p:txBody>
          <a:bodyPr/>
          <a:lstStyle/>
          <a:p>
            <a:fld id="{D00B906C-4DAF-43E0-BDA2-F5628BC02518}"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a:prstGeom prst="rect">
            <a:avLst/>
          </a:prstGeom>
        </p:spPr>
        <p:txBody>
          <a:bodyPr/>
          <a:lstStyle/>
          <a:p>
            <a:fld id="{B2B54EFD-5418-45C5-AA0E-C6804E6A3E10}" type="datetimeFigureOut">
              <a:rPr lang="zh-CN" altLang="en-US" smtClean="0"/>
            </a:fld>
            <a:endParaRPr lang="zh-CN" altLang="en-US"/>
          </a:p>
        </p:txBody>
      </p:sp>
      <p:sp>
        <p:nvSpPr>
          <p:cNvPr id="3" name="页脚占位符 2"/>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013" y="6356350"/>
            <a:ext cx="2844800" cy="365125"/>
          </a:xfrm>
          <a:prstGeom prst="rect">
            <a:avLst/>
          </a:prstGeom>
        </p:spPr>
        <p:txBody>
          <a:bodyPr/>
          <a:lstStyle/>
          <a:p>
            <a:fld id="{D00B906C-4DAF-43E0-BDA2-F5628BC02518}"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5675" y="273050"/>
            <a:ext cx="68151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002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B2B54EFD-5418-45C5-AA0E-C6804E6A3E10}" type="datetimeFigureOut">
              <a:rPr lang="zh-CN" altLang="en-US" smtClean="0"/>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D00B906C-4DAF-43E0-BDA2-F5628BC02518}"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B2B54EFD-5418-45C5-AA0E-C6804E6A3E10}" type="datetimeFigureOut">
              <a:rPr lang="zh-CN" altLang="en-US" smtClean="0"/>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D00B906C-4DAF-43E0-BDA2-F5628BC02518}"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0"/>
            <a:ext cx="10971213"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B2B54EFD-5418-45C5-AA0E-C6804E6A3E10}"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D00B906C-4DAF-43E0-BDA2-F5628BC02518}"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1613"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B2B54EFD-5418-45C5-AA0E-C6804E6A3E10}"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D00B906C-4DAF-43E0-BDA2-F5628BC02518}"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682F11CD-507A-439D-A740-8C4E4B3C8DC5}"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164DCF57-60CB-432D-B837-B2A53686FA1F}"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682F11CD-507A-439D-A740-8C4E4B3C8DC5}"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164DCF57-60CB-432D-B837-B2A53686FA1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1612"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1612"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7A16CDE3-E6E4-4154-A77D-4AD9C98DA5AD}"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590B5112-8C5C-4D1F-99E5-67EC2E0ABCD7}"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1612"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1612"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682F11CD-507A-439D-A740-8C4E4B3C8DC5}"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164DCF57-60CB-432D-B837-B2A53686FA1F}"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086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0613"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682F11CD-507A-439D-A740-8C4E4B3C8DC5}" type="datetimeFigureOut">
              <a:rPr lang="zh-CN" altLang="en-US" smtClean="0"/>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164DCF57-60CB-432D-B837-B2A53686FA1F}"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79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79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09600" y="6356350"/>
            <a:ext cx="2844800" cy="365125"/>
          </a:xfrm>
          <a:prstGeom prst="rect">
            <a:avLst/>
          </a:prstGeom>
        </p:spPr>
        <p:txBody>
          <a:bodyPr/>
          <a:lstStyle/>
          <a:p>
            <a:fld id="{682F11CD-507A-439D-A740-8C4E4B3C8DC5}" type="datetimeFigureOut">
              <a:rPr lang="zh-CN" altLang="en-US" smtClean="0"/>
            </a:fld>
            <a:endParaRPr lang="zh-CN" altLang="en-US"/>
          </a:p>
        </p:txBody>
      </p:sp>
      <p:sp>
        <p:nvSpPr>
          <p:cNvPr id="8" name="页脚占位符 7"/>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6013" y="6356350"/>
            <a:ext cx="2844800" cy="365125"/>
          </a:xfrm>
          <a:prstGeom prst="rect">
            <a:avLst/>
          </a:prstGeom>
        </p:spPr>
        <p:txBody>
          <a:bodyPr/>
          <a:lstStyle/>
          <a:p>
            <a:fld id="{164DCF57-60CB-432D-B837-B2A53686FA1F}"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0"/>
            <a:ext cx="2844800" cy="365125"/>
          </a:xfrm>
          <a:prstGeom prst="rect">
            <a:avLst/>
          </a:prstGeom>
        </p:spPr>
        <p:txBody>
          <a:bodyPr/>
          <a:lstStyle/>
          <a:p>
            <a:fld id="{682F11CD-507A-439D-A740-8C4E4B3C8DC5}" type="datetimeFigureOut">
              <a:rPr lang="zh-CN" altLang="en-US" smtClean="0"/>
            </a:fld>
            <a:endParaRPr lang="zh-CN" altLang="en-US"/>
          </a:p>
        </p:txBody>
      </p:sp>
      <p:sp>
        <p:nvSpPr>
          <p:cNvPr id="4" name="页脚占位符 3"/>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6013" y="6356350"/>
            <a:ext cx="2844800" cy="365125"/>
          </a:xfrm>
          <a:prstGeom prst="rect">
            <a:avLst/>
          </a:prstGeom>
        </p:spPr>
        <p:txBody>
          <a:bodyPr/>
          <a:lstStyle/>
          <a:p>
            <a:fld id="{164DCF57-60CB-432D-B837-B2A53686FA1F}"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a:prstGeom prst="rect">
            <a:avLst/>
          </a:prstGeom>
        </p:spPr>
        <p:txBody>
          <a:bodyPr/>
          <a:lstStyle/>
          <a:p>
            <a:fld id="{682F11CD-507A-439D-A740-8C4E4B3C8DC5}" type="datetimeFigureOut">
              <a:rPr lang="zh-CN" altLang="en-US" smtClean="0"/>
            </a:fld>
            <a:endParaRPr lang="zh-CN" altLang="en-US"/>
          </a:p>
        </p:txBody>
      </p:sp>
      <p:sp>
        <p:nvSpPr>
          <p:cNvPr id="3" name="页脚占位符 2"/>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013" y="6356350"/>
            <a:ext cx="2844800" cy="365125"/>
          </a:xfrm>
          <a:prstGeom prst="rect">
            <a:avLst/>
          </a:prstGeom>
        </p:spPr>
        <p:txBody>
          <a:bodyPr/>
          <a:lstStyle/>
          <a:p>
            <a:fld id="{164DCF57-60CB-432D-B837-B2A53686FA1F}"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5675" y="273050"/>
            <a:ext cx="68151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002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682F11CD-507A-439D-A740-8C4E4B3C8DC5}" type="datetimeFigureOut">
              <a:rPr lang="zh-CN" altLang="en-US" smtClean="0"/>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164DCF57-60CB-432D-B837-B2A53686FA1F}"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682F11CD-507A-439D-A740-8C4E4B3C8DC5}" type="datetimeFigureOut">
              <a:rPr lang="zh-CN" altLang="en-US" smtClean="0"/>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164DCF57-60CB-432D-B837-B2A53686FA1F}"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0"/>
            <a:ext cx="10971213"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682F11CD-507A-439D-A740-8C4E4B3C8DC5}"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164DCF57-60CB-432D-B837-B2A53686FA1F}"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1613"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682F11CD-507A-439D-A740-8C4E4B3C8DC5}"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164DCF57-60CB-432D-B837-B2A53686FA1F}"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281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BFE2F10-2045-43F8-A0B7-8CDD310F2A45}"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1612"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161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0613"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5675" y="273050"/>
            <a:ext cx="68151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161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0D919B9-2AEF-4508-8E7A-CED4B73AF5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EE77CF-F888-482D-A956-BCF6FA11815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EC3ED190-39F7-413B-BE79-ED5D4FFFA171}"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BFE2F10-2045-43F8-A0B7-8CDD310F2A45}"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281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D312038-28F6-4D0C-9697-5C2BB925E3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5FC2EE-36CC-48D7-B662-F2EB59EF8FDD}" type="slidenum">
              <a:rPr lang="zh-CN" altLang="en-US" smtClean="0"/>
            </a:fld>
            <a:endParaRPr lang="zh-CN" altLang="en-US"/>
          </a:p>
        </p:txBody>
      </p:sp>
      <p:sp>
        <p:nvSpPr>
          <p:cNvPr id="7" name="文本框 6"/>
          <p:cNvSpPr txBox="1"/>
          <p:nvPr userDrawn="1"/>
        </p:nvSpPr>
        <p:spPr>
          <a:xfrm>
            <a:off x="1320165" y="866140"/>
            <a:ext cx="309880" cy="368300"/>
          </a:xfrm>
          <a:prstGeom prst="rect">
            <a:avLst/>
          </a:prstGeom>
          <a:noFill/>
        </p:spPr>
        <p:txBody>
          <a:bodyPr wrap="none" rtlCol="0">
            <a:spAutoFit/>
          </a:bodyPr>
          <a:lstStyle/>
          <a:p>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目录2">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D312038-28F6-4D0C-9697-5C2BB925E3C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5FC2EE-36CC-48D7-B662-F2EB59EF8FDD}"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312038-28F6-4D0C-9697-5C2BB925E3C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5FC2EE-36CC-48D7-B662-F2EB59EF8FDD}"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3762" y="1322962"/>
            <a:ext cx="9142571"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3762" y="3602038"/>
            <a:ext cx="9142571"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599" y="258445"/>
            <a:ext cx="10513957"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599" y="1825625"/>
            <a:ext cx="10513957"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1612"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1612"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7A16CDE3-E6E4-4154-A77D-4AD9C98DA5AD}"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590B5112-8C5C-4D1F-99E5-67EC2E0ABCD7}"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0BFE2F10-2045-43F8-A0B7-8CDD310F2A4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C3ED190-39F7-413B-BE79-ED5D4FFFA171}"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0BFE2F10-2045-43F8-A0B7-8CDD310F2A4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0BFE2F10-2045-43F8-A0B7-8CDD310F2A4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C3ED190-39F7-413B-BE79-ED5D4FFFA171}"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0BFE2F10-2045-43F8-A0B7-8CDD310F2A4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A26EC667-0E93-4186-8F99-98F9EA9FDE2B}"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DB069A81-E691-4B18-AD7C-30F59A5719E4}"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BFE2F10-2045-43F8-A0B7-8CDD310F2A45}"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EC3ED190-39F7-413B-BE79-ED5D4FFFA171}"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BFE2F10-2045-43F8-A0B7-8CDD310F2A45}"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BFE2F10-2045-43F8-A0B7-8CDD310F2A45}"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EC3ED190-39F7-413B-BE79-ED5D4FFFA171}"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BFE2F10-2045-43F8-A0B7-8CDD310F2A45}"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700633" y="363197"/>
            <a:ext cx="10788750" cy="719250"/>
          </a:xfrm>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a:xfrm>
            <a:off x="700633" y="6353301"/>
            <a:ext cx="2740343" cy="364745"/>
          </a:xfrm>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039791" y="6353301"/>
            <a:ext cx="4110514" cy="364745"/>
          </a:xfrm>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57B45E78-1EE3-4445-A084-4E1FC080155F}"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CE07AB8D-BA4A-4D40-B507-C109E38E088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hree">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57B45E78-1EE3-4445-A084-4E1FC080155F}"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CE07AB8D-BA4A-4D40-B507-C109E38E088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4" Type="http://schemas.openxmlformats.org/officeDocument/2006/relationships/theme" Target="../theme/theme10.xml"/><Relationship Id="rId13" Type="http://schemas.openxmlformats.org/officeDocument/2006/relationships/image" Target="../media/image3.png"/><Relationship Id="rId12" Type="http://schemas.openxmlformats.org/officeDocument/2006/relationships/image" Target="../media/image9.jpeg"/><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4" Type="http://schemas.openxmlformats.org/officeDocument/2006/relationships/theme" Target="../theme/theme11.xml"/><Relationship Id="rId13" Type="http://schemas.openxmlformats.org/officeDocument/2006/relationships/image" Target="../media/image3.png"/><Relationship Id="rId12" Type="http://schemas.openxmlformats.org/officeDocument/2006/relationships/image" Target="../media/image10.jpeg"/><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4" Type="http://schemas.openxmlformats.org/officeDocument/2006/relationships/theme" Target="../theme/theme12.xml"/><Relationship Id="rId13" Type="http://schemas.openxmlformats.org/officeDocument/2006/relationships/image" Target="../media/image3.png"/><Relationship Id="rId12" Type="http://schemas.openxmlformats.org/officeDocument/2006/relationships/image" Target="../media/image11.jpeg"/><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4" Type="http://schemas.openxmlformats.org/officeDocument/2006/relationships/theme" Target="../theme/theme13.xml"/><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_rels/slideMaster14.xml.rels><?xml version="1.0" encoding="UTF-8" standalone="yes"?>
<Relationships xmlns="http://schemas.openxmlformats.org/package/2006/relationships"><Relationship Id="rId5" Type="http://schemas.openxmlformats.org/officeDocument/2006/relationships/theme" Target="../theme/theme14.xml"/><Relationship Id="rId4" Type="http://schemas.openxmlformats.org/officeDocument/2006/relationships/image" Target="../media/image8.png"/><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64.xml"/><Relationship Id="rId1" Type="http://schemas.openxmlformats.org/officeDocument/2006/relationships/slideLayout" Target="../slideLayouts/slideLayout63.xml"/></Relationships>
</file>

<file path=ppt/slideMasters/_rels/slideMaster16.xml.rels><?xml version="1.0" encoding="UTF-8" standalone="yes"?>
<Relationships xmlns="http://schemas.openxmlformats.org/package/2006/relationships"><Relationship Id="rId4" Type="http://schemas.openxmlformats.org/officeDocument/2006/relationships/theme" Target="../theme/theme16.xml"/><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65.xml"/></Relationships>
</file>

<file path=ppt/slideMasters/_rels/slideMaster17.xml.rels><?xml version="1.0" encoding="UTF-8" standalone="yes"?>
<Relationships xmlns="http://schemas.openxmlformats.org/package/2006/relationships"><Relationship Id="rId4" Type="http://schemas.openxmlformats.org/officeDocument/2006/relationships/theme" Target="../theme/theme17.xml"/><Relationship Id="rId3" Type="http://schemas.openxmlformats.org/officeDocument/2006/relationships/image" Target="../media/image4.png"/><Relationship Id="rId2" Type="http://schemas.openxmlformats.org/officeDocument/2006/relationships/slideLayout" Target="../slideLayouts/slideLayout67.xml"/><Relationship Id="rId1" Type="http://schemas.openxmlformats.org/officeDocument/2006/relationships/slideLayout" Target="../slideLayouts/slideLayout66.xml"/></Relationships>
</file>

<file path=ppt/slideMasters/_rels/slideMaster18.xml.rels><?xml version="1.0" encoding="UTF-8" standalone="yes"?>
<Relationships xmlns="http://schemas.openxmlformats.org/package/2006/relationships"><Relationship Id="rId4" Type="http://schemas.openxmlformats.org/officeDocument/2006/relationships/theme" Target="../theme/theme18.xml"/><Relationship Id="rId3" Type="http://schemas.openxmlformats.org/officeDocument/2006/relationships/image" Target="../media/image4.png"/><Relationship Id="rId2" Type="http://schemas.openxmlformats.org/officeDocument/2006/relationships/slideLayout" Target="../slideLayouts/slideLayout69.xml"/><Relationship Id="rId1" Type="http://schemas.openxmlformats.org/officeDocument/2006/relationships/slideLayout" Target="../slideLayouts/slideLayout68.xml"/></Relationships>
</file>

<file path=ppt/slideMasters/_rels/slideMaster19.xml.rels><?xml version="1.0" encoding="UTF-8" standalone="yes"?>
<Relationships xmlns="http://schemas.openxmlformats.org/package/2006/relationships"><Relationship Id="rId4" Type="http://schemas.openxmlformats.org/officeDocument/2006/relationships/theme" Target="../theme/theme19.xml"/><Relationship Id="rId3" Type="http://schemas.openxmlformats.org/officeDocument/2006/relationships/image" Target="../media/image4.png"/><Relationship Id="rId2" Type="http://schemas.openxmlformats.org/officeDocument/2006/relationships/slideLayout" Target="../slideLayouts/slideLayout71.xml"/><Relationship Id="rId1" Type="http://schemas.openxmlformats.org/officeDocument/2006/relationships/slideLayout" Target="../slideLayouts/slideLayout7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5" Type="http://schemas.openxmlformats.org/officeDocument/2006/relationships/theme" Target="../theme/theme20.xml"/><Relationship Id="rId4" Type="http://schemas.openxmlformats.org/officeDocument/2006/relationships/image" Target="../media/image4.png"/><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4" Type="http://schemas.openxmlformats.org/officeDocument/2006/relationships/theme" Target="../theme/theme4.xml"/><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4" Type="http://schemas.openxmlformats.org/officeDocument/2006/relationships/theme" Target="../theme/theme5.xml"/><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5" Type="http://schemas.openxmlformats.org/officeDocument/2006/relationships/theme" Target="../theme/theme6.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5" Type="http://schemas.openxmlformats.org/officeDocument/2006/relationships/theme" Target="../theme/theme7.xml"/><Relationship Id="rId4" Type="http://schemas.openxmlformats.org/officeDocument/2006/relationships/image" Target="../media/image3.png"/><Relationship Id="rId3" Type="http://schemas.openxmlformats.org/officeDocument/2006/relationships/image" Target="../media/image7.jpeg"/><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5" Type="http://schemas.openxmlformats.org/officeDocument/2006/relationships/theme" Target="../theme/theme9.xml"/><Relationship Id="rId4" Type="http://schemas.openxmlformats.org/officeDocument/2006/relationships/image" Target="../media/image8.png"/><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任意多边形: 形状 7"/>
          <p:cNvSpPr/>
          <p:nvPr userDrawn="1"/>
        </p:nvSpPr>
        <p:spPr>
          <a:xfrm>
            <a:off x="1" y="1450266"/>
            <a:ext cx="6373693" cy="3745189"/>
          </a:xfrm>
          <a:custGeom>
            <a:avLst/>
            <a:gdLst>
              <a:gd name="connsiteX0" fmla="*/ 0 w 5140037"/>
              <a:gd name="connsiteY0" fmla="*/ 0 h 3020291"/>
              <a:gd name="connsiteX1" fmla="*/ 5140037 w 5140037"/>
              <a:gd name="connsiteY1" fmla="*/ 0 h 3020291"/>
              <a:gd name="connsiteX2" fmla="*/ 3456708 w 5140037"/>
              <a:gd name="connsiteY2" fmla="*/ 3020291 h 3020291"/>
              <a:gd name="connsiteX3" fmla="*/ 0 w 5140037"/>
              <a:gd name="connsiteY3" fmla="*/ 3020291 h 3020291"/>
            </a:gdLst>
            <a:ahLst/>
            <a:cxnLst>
              <a:cxn ang="0">
                <a:pos x="connsiteX0" y="connsiteY0"/>
              </a:cxn>
              <a:cxn ang="0">
                <a:pos x="connsiteX1" y="connsiteY1"/>
              </a:cxn>
              <a:cxn ang="0">
                <a:pos x="connsiteX2" y="connsiteY2"/>
              </a:cxn>
              <a:cxn ang="0">
                <a:pos x="connsiteX3" y="connsiteY3"/>
              </a:cxn>
            </a:cxnLst>
            <a:rect l="l" t="t" r="r" b="b"/>
            <a:pathLst>
              <a:path w="5140037" h="3020291">
                <a:moveTo>
                  <a:pt x="0" y="0"/>
                </a:moveTo>
                <a:lnTo>
                  <a:pt x="5140037" y="0"/>
                </a:lnTo>
                <a:lnTo>
                  <a:pt x="3456708" y="3020291"/>
                </a:lnTo>
                <a:lnTo>
                  <a:pt x="0" y="3020291"/>
                </a:lnTo>
                <a:close/>
              </a:path>
            </a:pathLst>
          </a:custGeom>
          <a:blipFill dpi="0" rotWithShape="1">
            <a:blip r:embed="rId1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9"/>
          <p:cNvSpPr/>
          <p:nvPr userDrawn="1"/>
        </p:nvSpPr>
        <p:spPr>
          <a:xfrm flipH="1" flipV="1">
            <a:off x="4843463" y="3151909"/>
            <a:ext cx="7348537" cy="2620887"/>
          </a:xfrm>
          <a:custGeom>
            <a:avLst/>
            <a:gdLst>
              <a:gd name="connsiteX0" fmla="*/ 8955164 w 11176877"/>
              <a:gd name="connsiteY0" fmla="*/ 3986280 h 3986280"/>
              <a:gd name="connsiteX1" fmla="*/ 5069456 w 11176877"/>
              <a:gd name="connsiteY1" fmla="*/ 3986280 h 3986280"/>
              <a:gd name="connsiteX2" fmla="*/ 4392886 w 11176877"/>
              <a:gd name="connsiteY2" fmla="*/ 3986280 h 3986280"/>
              <a:gd name="connsiteX3" fmla="*/ 1183748 w 11176877"/>
              <a:gd name="connsiteY3" fmla="*/ 3986280 h 3986280"/>
              <a:gd name="connsiteX4" fmla="*/ 507178 w 11176877"/>
              <a:gd name="connsiteY4" fmla="*/ 3986280 h 3986280"/>
              <a:gd name="connsiteX5" fmla="*/ 0 w 11176877"/>
              <a:gd name="connsiteY5" fmla="*/ 3986280 h 3986280"/>
              <a:gd name="connsiteX6" fmla="*/ 0 w 11176877"/>
              <a:gd name="connsiteY6" fmla="*/ 0 h 3986280"/>
              <a:gd name="connsiteX7" fmla="*/ 507178 w 11176877"/>
              <a:gd name="connsiteY7" fmla="*/ 0 h 3986280"/>
              <a:gd name="connsiteX8" fmla="*/ 3405462 w 11176877"/>
              <a:gd name="connsiteY8" fmla="*/ 0 h 3986280"/>
              <a:gd name="connsiteX9" fmla="*/ 4392886 w 11176877"/>
              <a:gd name="connsiteY9" fmla="*/ 0 h 3986280"/>
              <a:gd name="connsiteX10" fmla="*/ 7291170 w 11176877"/>
              <a:gd name="connsiteY10" fmla="*/ 0 h 3986280"/>
              <a:gd name="connsiteX11" fmla="*/ 11176877 w 11176877"/>
              <a:gd name="connsiteY11" fmla="*/ 0 h 398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76877" h="3986280">
                <a:moveTo>
                  <a:pt x="8955164" y="3986280"/>
                </a:moveTo>
                <a:lnTo>
                  <a:pt x="5069456" y="3986280"/>
                </a:lnTo>
                <a:lnTo>
                  <a:pt x="4392886" y="3986280"/>
                </a:lnTo>
                <a:lnTo>
                  <a:pt x="1183748" y="3986280"/>
                </a:lnTo>
                <a:lnTo>
                  <a:pt x="507178" y="3986280"/>
                </a:lnTo>
                <a:lnTo>
                  <a:pt x="0" y="3986280"/>
                </a:lnTo>
                <a:lnTo>
                  <a:pt x="0" y="0"/>
                </a:lnTo>
                <a:lnTo>
                  <a:pt x="507178" y="0"/>
                </a:lnTo>
                <a:lnTo>
                  <a:pt x="3405462" y="0"/>
                </a:lnTo>
                <a:lnTo>
                  <a:pt x="4392886" y="0"/>
                </a:lnTo>
                <a:lnTo>
                  <a:pt x="7291170" y="0"/>
                </a:lnTo>
                <a:lnTo>
                  <a:pt x="11176877" y="0"/>
                </a:lnTo>
                <a:close/>
              </a:path>
            </a:pathLst>
          </a:custGeom>
          <a:gradFill flip="none" rotWithShape="1">
            <a:gsLst>
              <a:gs pos="0">
                <a:srgbClr val="CD1E24"/>
              </a:gs>
              <a:gs pos="100000">
                <a:srgbClr val="C0000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13"/>
          <p:cNvSpPr/>
          <p:nvPr userDrawn="1"/>
        </p:nvSpPr>
        <p:spPr>
          <a:xfrm>
            <a:off x="3612509" y="1450266"/>
            <a:ext cx="2761184" cy="3745189"/>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rgbClr val="CD1E2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6"/>
          <p:cNvSpPr/>
          <p:nvPr userDrawn="1"/>
        </p:nvSpPr>
        <p:spPr>
          <a:xfrm>
            <a:off x="2084346" y="3535127"/>
            <a:ext cx="1566095" cy="2124206"/>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17"/>
          <p:cNvSpPr/>
          <p:nvPr userDrawn="1"/>
        </p:nvSpPr>
        <p:spPr>
          <a:xfrm>
            <a:off x="4329380" y="986388"/>
            <a:ext cx="1028165" cy="1394573"/>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gradFill>
            <a:gsLst>
              <a:gs pos="0">
                <a:srgbClr val="CD1E24"/>
              </a:gs>
              <a:gs pos="100000">
                <a:srgbClr val="C000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0581" y="-171400"/>
            <a:ext cx="2867395" cy="123943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 grpId="0" animBg="1"/>
      <p:bldP spid="6" grpId="0" animBg="1"/>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任意多边形: 形状 7"/>
          <p:cNvSpPr/>
          <p:nvPr userDrawn="1"/>
        </p:nvSpPr>
        <p:spPr>
          <a:xfrm>
            <a:off x="1" y="1450266"/>
            <a:ext cx="6373693" cy="3745189"/>
          </a:xfrm>
          <a:custGeom>
            <a:avLst/>
            <a:gdLst>
              <a:gd name="connsiteX0" fmla="*/ 0 w 5140037"/>
              <a:gd name="connsiteY0" fmla="*/ 0 h 3020291"/>
              <a:gd name="connsiteX1" fmla="*/ 5140037 w 5140037"/>
              <a:gd name="connsiteY1" fmla="*/ 0 h 3020291"/>
              <a:gd name="connsiteX2" fmla="*/ 3456708 w 5140037"/>
              <a:gd name="connsiteY2" fmla="*/ 3020291 h 3020291"/>
              <a:gd name="connsiteX3" fmla="*/ 0 w 5140037"/>
              <a:gd name="connsiteY3" fmla="*/ 3020291 h 3020291"/>
            </a:gdLst>
            <a:ahLst/>
            <a:cxnLst>
              <a:cxn ang="0">
                <a:pos x="connsiteX0" y="connsiteY0"/>
              </a:cxn>
              <a:cxn ang="0">
                <a:pos x="connsiteX1" y="connsiteY1"/>
              </a:cxn>
              <a:cxn ang="0">
                <a:pos x="connsiteX2" y="connsiteY2"/>
              </a:cxn>
              <a:cxn ang="0">
                <a:pos x="connsiteX3" y="connsiteY3"/>
              </a:cxn>
            </a:cxnLst>
            <a:rect l="l" t="t" r="r" b="b"/>
            <a:pathLst>
              <a:path w="5140037" h="3020291">
                <a:moveTo>
                  <a:pt x="0" y="0"/>
                </a:moveTo>
                <a:lnTo>
                  <a:pt x="5140037" y="0"/>
                </a:lnTo>
                <a:lnTo>
                  <a:pt x="3456708" y="3020291"/>
                </a:lnTo>
                <a:lnTo>
                  <a:pt x="0" y="3020291"/>
                </a:lnTo>
                <a:close/>
              </a:path>
            </a:pathLst>
          </a:custGeom>
          <a:blipFill>
            <a:blip r:embed="rId1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9"/>
          <p:cNvSpPr/>
          <p:nvPr userDrawn="1"/>
        </p:nvSpPr>
        <p:spPr>
          <a:xfrm flipH="1" flipV="1">
            <a:off x="4843463" y="3151909"/>
            <a:ext cx="7348537" cy="2620887"/>
          </a:xfrm>
          <a:custGeom>
            <a:avLst/>
            <a:gdLst>
              <a:gd name="connsiteX0" fmla="*/ 8955164 w 11176877"/>
              <a:gd name="connsiteY0" fmla="*/ 3986280 h 3986280"/>
              <a:gd name="connsiteX1" fmla="*/ 5069456 w 11176877"/>
              <a:gd name="connsiteY1" fmla="*/ 3986280 h 3986280"/>
              <a:gd name="connsiteX2" fmla="*/ 4392886 w 11176877"/>
              <a:gd name="connsiteY2" fmla="*/ 3986280 h 3986280"/>
              <a:gd name="connsiteX3" fmla="*/ 1183748 w 11176877"/>
              <a:gd name="connsiteY3" fmla="*/ 3986280 h 3986280"/>
              <a:gd name="connsiteX4" fmla="*/ 507178 w 11176877"/>
              <a:gd name="connsiteY4" fmla="*/ 3986280 h 3986280"/>
              <a:gd name="connsiteX5" fmla="*/ 0 w 11176877"/>
              <a:gd name="connsiteY5" fmla="*/ 3986280 h 3986280"/>
              <a:gd name="connsiteX6" fmla="*/ 0 w 11176877"/>
              <a:gd name="connsiteY6" fmla="*/ 0 h 3986280"/>
              <a:gd name="connsiteX7" fmla="*/ 507178 w 11176877"/>
              <a:gd name="connsiteY7" fmla="*/ 0 h 3986280"/>
              <a:gd name="connsiteX8" fmla="*/ 3405462 w 11176877"/>
              <a:gd name="connsiteY8" fmla="*/ 0 h 3986280"/>
              <a:gd name="connsiteX9" fmla="*/ 4392886 w 11176877"/>
              <a:gd name="connsiteY9" fmla="*/ 0 h 3986280"/>
              <a:gd name="connsiteX10" fmla="*/ 7291170 w 11176877"/>
              <a:gd name="connsiteY10" fmla="*/ 0 h 3986280"/>
              <a:gd name="connsiteX11" fmla="*/ 11176877 w 11176877"/>
              <a:gd name="connsiteY11" fmla="*/ 0 h 398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76877" h="3986280">
                <a:moveTo>
                  <a:pt x="8955164" y="3986280"/>
                </a:moveTo>
                <a:lnTo>
                  <a:pt x="5069456" y="3986280"/>
                </a:lnTo>
                <a:lnTo>
                  <a:pt x="4392886" y="3986280"/>
                </a:lnTo>
                <a:lnTo>
                  <a:pt x="1183748" y="3986280"/>
                </a:lnTo>
                <a:lnTo>
                  <a:pt x="507178" y="3986280"/>
                </a:lnTo>
                <a:lnTo>
                  <a:pt x="0" y="3986280"/>
                </a:lnTo>
                <a:lnTo>
                  <a:pt x="0" y="0"/>
                </a:lnTo>
                <a:lnTo>
                  <a:pt x="507178" y="0"/>
                </a:lnTo>
                <a:lnTo>
                  <a:pt x="3405462" y="0"/>
                </a:lnTo>
                <a:lnTo>
                  <a:pt x="4392886" y="0"/>
                </a:lnTo>
                <a:lnTo>
                  <a:pt x="7291170" y="0"/>
                </a:lnTo>
                <a:lnTo>
                  <a:pt x="11176877" y="0"/>
                </a:lnTo>
                <a:close/>
              </a:path>
            </a:pathLst>
          </a:custGeom>
          <a:gradFill flip="none" rotWithShape="1">
            <a:gsLst>
              <a:gs pos="0">
                <a:srgbClr val="CD1E24"/>
              </a:gs>
              <a:gs pos="100000">
                <a:srgbClr val="C0000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13"/>
          <p:cNvSpPr/>
          <p:nvPr userDrawn="1"/>
        </p:nvSpPr>
        <p:spPr>
          <a:xfrm>
            <a:off x="3612509" y="1450266"/>
            <a:ext cx="2761184" cy="3745189"/>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rgbClr val="CD1E2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6"/>
          <p:cNvSpPr/>
          <p:nvPr userDrawn="1"/>
        </p:nvSpPr>
        <p:spPr>
          <a:xfrm>
            <a:off x="2084346" y="3535127"/>
            <a:ext cx="1566095" cy="2124206"/>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17"/>
          <p:cNvSpPr/>
          <p:nvPr userDrawn="1"/>
        </p:nvSpPr>
        <p:spPr>
          <a:xfrm>
            <a:off x="4329380" y="986388"/>
            <a:ext cx="1028165" cy="1394573"/>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gradFill>
            <a:gsLst>
              <a:gs pos="0">
                <a:srgbClr val="CD1E24"/>
              </a:gs>
              <a:gs pos="100000">
                <a:srgbClr val="C000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0581" y="-171400"/>
            <a:ext cx="2867395" cy="123943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 grpId="0" animBg="1"/>
      <p:bldP spid="6" grpId="0" animBg="1"/>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任意多边形: 形状 7"/>
          <p:cNvSpPr/>
          <p:nvPr userDrawn="1"/>
        </p:nvSpPr>
        <p:spPr>
          <a:xfrm>
            <a:off x="1" y="1450266"/>
            <a:ext cx="6373693" cy="3745189"/>
          </a:xfrm>
          <a:custGeom>
            <a:avLst/>
            <a:gdLst>
              <a:gd name="connsiteX0" fmla="*/ 0 w 5140037"/>
              <a:gd name="connsiteY0" fmla="*/ 0 h 3020291"/>
              <a:gd name="connsiteX1" fmla="*/ 5140037 w 5140037"/>
              <a:gd name="connsiteY1" fmla="*/ 0 h 3020291"/>
              <a:gd name="connsiteX2" fmla="*/ 3456708 w 5140037"/>
              <a:gd name="connsiteY2" fmla="*/ 3020291 h 3020291"/>
              <a:gd name="connsiteX3" fmla="*/ 0 w 5140037"/>
              <a:gd name="connsiteY3" fmla="*/ 3020291 h 3020291"/>
            </a:gdLst>
            <a:ahLst/>
            <a:cxnLst>
              <a:cxn ang="0">
                <a:pos x="connsiteX0" y="connsiteY0"/>
              </a:cxn>
              <a:cxn ang="0">
                <a:pos x="connsiteX1" y="connsiteY1"/>
              </a:cxn>
              <a:cxn ang="0">
                <a:pos x="connsiteX2" y="connsiteY2"/>
              </a:cxn>
              <a:cxn ang="0">
                <a:pos x="connsiteX3" y="connsiteY3"/>
              </a:cxn>
            </a:cxnLst>
            <a:rect l="l" t="t" r="r" b="b"/>
            <a:pathLst>
              <a:path w="5140037" h="3020291">
                <a:moveTo>
                  <a:pt x="0" y="0"/>
                </a:moveTo>
                <a:lnTo>
                  <a:pt x="5140037" y="0"/>
                </a:lnTo>
                <a:lnTo>
                  <a:pt x="3456708" y="3020291"/>
                </a:lnTo>
                <a:lnTo>
                  <a:pt x="0" y="3020291"/>
                </a:lnTo>
                <a:close/>
              </a:path>
            </a:pathLst>
          </a:custGeom>
          <a:blipFill>
            <a:blip r:embed="rId1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9"/>
          <p:cNvSpPr/>
          <p:nvPr userDrawn="1"/>
        </p:nvSpPr>
        <p:spPr>
          <a:xfrm flipH="1" flipV="1">
            <a:off x="4843463" y="3151909"/>
            <a:ext cx="7348537" cy="2620887"/>
          </a:xfrm>
          <a:custGeom>
            <a:avLst/>
            <a:gdLst>
              <a:gd name="connsiteX0" fmla="*/ 8955164 w 11176877"/>
              <a:gd name="connsiteY0" fmla="*/ 3986280 h 3986280"/>
              <a:gd name="connsiteX1" fmla="*/ 5069456 w 11176877"/>
              <a:gd name="connsiteY1" fmla="*/ 3986280 h 3986280"/>
              <a:gd name="connsiteX2" fmla="*/ 4392886 w 11176877"/>
              <a:gd name="connsiteY2" fmla="*/ 3986280 h 3986280"/>
              <a:gd name="connsiteX3" fmla="*/ 1183748 w 11176877"/>
              <a:gd name="connsiteY3" fmla="*/ 3986280 h 3986280"/>
              <a:gd name="connsiteX4" fmla="*/ 507178 w 11176877"/>
              <a:gd name="connsiteY4" fmla="*/ 3986280 h 3986280"/>
              <a:gd name="connsiteX5" fmla="*/ 0 w 11176877"/>
              <a:gd name="connsiteY5" fmla="*/ 3986280 h 3986280"/>
              <a:gd name="connsiteX6" fmla="*/ 0 w 11176877"/>
              <a:gd name="connsiteY6" fmla="*/ 0 h 3986280"/>
              <a:gd name="connsiteX7" fmla="*/ 507178 w 11176877"/>
              <a:gd name="connsiteY7" fmla="*/ 0 h 3986280"/>
              <a:gd name="connsiteX8" fmla="*/ 3405462 w 11176877"/>
              <a:gd name="connsiteY8" fmla="*/ 0 h 3986280"/>
              <a:gd name="connsiteX9" fmla="*/ 4392886 w 11176877"/>
              <a:gd name="connsiteY9" fmla="*/ 0 h 3986280"/>
              <a:gd name="connsiteX10" fmla="*/ 7291170 w 11176877"/>
              <a:gd name="connsiteY10" fmla="*/ 0 h 3986280"/>
              <a:gd name="connsiteX11" fmla="*/ 11176877 w 11176877"/>
              <a:gd name="connsiteY11" fmla="*/ 0 h 398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76877" h="3986280">
                <a:moveTo>
                  <a:pt x="8955164" y="3986280"/>
                </a:moveTo>
                <a:lnTo>
                  <a:pt x="5069456" y="3986280"/>
                </a:lnTo>
                <a:lnTo>
                  <a:pt x="4392886" y="3986280"/>
                </a:lnTo>
                <a:lnTo>
                  <a:pt x="1183748" y="3986280"/>
                </a:lnTo>
                <a:lnTo>
                  <a:pt x="507178" y="3986280"/>
                </a:lnTo>
                <a:lnTo>
                  <a:pt x="0" y="3986280"/>
                </a:lnTo>
                <a:lnTo>
                  <a:pt x="0" y="0"/>
                </a:lnTo>
                <a:lnTo>
                  <a:pt x="507178" y="0"/>
                </a:lnTo>
                <a:lnTo>
                  <a:pt x="3405462" y="0"/>
                </a:lnTo>
                <a:lnTo>
                  <a:pt x="4392886" y="0"/>
                </a:lnTo>
                <a:lnTo>
                  <a:pt x="7291170" y="0"/>
                </a:lnTo>
                <a:lnTo>
                  <a:pt x="11176877" y="0"/>
                </a:lnTo>
                <a:close/>
              </a:path>
            </a:pathLst>
          </a:custGeom>
          <a:gradFill flip="none" rotWithShape="1">
            <a:gsLst>
              <a:gs pos="0">
                <a:srgbClr val="CD1E24"/>
              </a:gs>
              <a:gs pos="100000">
                <a:srgbClr val="C0000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13"/>
          <p:cNvSpPr/>
          <p:nvPr userDrawn="1"/>
        </p:nvSpPr>
        <p:spPr>
          <a:xfrm>
            <a:off x="3612509" y="1450266"/>
            <a:ext cx="2761184" cy="3745189"/>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rgbClr val="CD1E2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6"/>
          <p:cNvSpPr/>
          <p:nvPr userDrawn="1"/>
        </p:nvSpPr>
        <p:spPr>
          <a:xfrm>
            <a:off x="2084346" y="3535127"/>
            <a:ext cx="1566095" cy="2124206"/>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17"/>
          <p:cNvSpPr/>
          <p:nvPr userDrawn="1"/>
        </p:nvSpPr>
        <p:spPr>
          <a:xfrm>
            <a:off x="4329380" y="986388"/>
            <a:ext cx="1028165" cy="1394573"/>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gradFill>
            <a:gsLst>
              <a:gs pos="0">
                <a:srgbClr val="CD1E24"/>
              </a:gs>
              <a:gs pos="100000">
                <a:srgbClr val="C000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0581" y="-171400"/>
            <a:ext cx="2867395" cy="1239437"/>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 grpId="0" animBg="1"/>
      <p:bldP spid="6" grpId="0" animBg="1"/>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1213"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0"/>
            <a:ext cx="10971213"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919B9-2AEF-4508-8E7A-CED4B73AF5B6}"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59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013"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E77CF-F888-482D-A956-BCF6FA11815F}" type="slidenum">
              <a:rPr lang="zh-CN" altLang="en-US" smtClean="0"/>
            </a:fld>
            <a:endParaRPr lang="zh-CN" altLang="en-US"/>
          </a:p>
        </p:txBody>
      </p:sp>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92000" cy="6855706"/>
          </a:xfrm>
          <a:prstGeom prst="rect">
            <a:avLst/>
          </a:prstGeom>
        </p:spPr>
      </p:pic>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400300"/>
            <a:ext cx="12192000" cy="2055169"/>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1213"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0"/>
            <a:ext cx="10971213"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12038-28F6-4D0C-9697-5C2BB925E3CF}"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59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013"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FC2EE-36CC-48D7-B662-F2EB59EF8FDD}" type="slidenum">
              <a:rPr lang="zh-CN" altLang="en-US" smtClean="0"/>
            </a:fld>
            <a:endParaRPr lang="zh-CN" altLang="en-US"/>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 y="0"/>
            <a:ext cx="12189683" cy="6858410"/>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69" y="365125"/>
            <a:ext cx="10513957"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069" y="1825625"/>
            <a:ext cx="10513957"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069" y="6356350"/>
            <a:ext cx="2742771"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7969" y="6356350"/>
            <a:ext cx="4114157"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255" y="6356350"/>
            <a:ext cx="2742771"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任意多边形: 形状 7"/>
          <p:cNvSpPr/>
          <p:nvPr userDrawn="1"/>
        </p:nvSpPr>
        <p:spPr>
          <a:xfrm>
            <a:off x="1" y="1450266"/>
            <a:ext cx="6373693" cy="3745189"/>
          </a:xfrm>
          <a:custGeom>
            <a:avLst/>
            <a:gdLst>
              <a:gd name="connsiteX0" fmla="*/ 0 w 5140037"/>
              <a:gd name="connsiteY0" fmla="*/ 0 h 3020291"/>
              <a:gd name="connsiteX1" fmla="*/ 5140037 w 5140037"/>
              <a:gd name="connsiteY1" fmla="*/ 0 h 3020291"/>
              <a:gd name="connsiteX2" fmla="*/ 3456708 w 5140037"/>
              <a:gd name="connsiteY2" fmla="*/ 3020291 h 3020291"/>
              <a:gd name="connsiteX3" fmla="*/ 0 w 5140037"/>
              <a:gd name="connsiteY3" fmla="*/ 3020291 h 3020291"/>
            </a:gdLst>
            <a:ahLst/>
            <a:cxnLst>
              <a:cxn ang="0">
                <a:pos x="connsiteX0" y="connsiteY0"/>
              </a:cxn>
              <a:cxn ang="0">
                <a:pos x="connsiteX1" y="connsiteY1"/>
              </a:cxn>
              <a:cxn ang="0">
                <a:pos x="connsiteX2" y="connsiteY2"/>
              </a:cxn>
              <a:cxn ang="0">
                <a:pos x="connsiteX3" y="connsiteY3"/>
              </a:cxn>
            </a:cxnLst>
            <a:rect l="l" t="t" r="r" b="b"/>
            <a:pathLst>
              <a:path w="5140037" h="3020291">
                <a:moveTo>
                  <a:pt x="0" y="0"/>
                </a:moveTo>
                <a:lnTo>
                  <a:pt x="5140037" y="0"/>
                </a:lnTo>
                <a:lnTo>
                  <a:pt x="3456708" y="3020291"/>
                </a:lnTo>
                <a:lnTo>
                  <a:pt x="0" y="3020291"/>
                </a:ln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9"/>
          <p:cNvSpPr/>
          <p:nvPr userDrawn="1"/>
        </p:nvSpPr>
        <p:spPr>
          <a:xfrm flipH="1" flipV="1">
            <a:off x="4843463" y="3151909"/>
            <a:ext cx="7348537" cy="2620887"/>
          </a:xfrm>
          <a:custGeom>
            <a:avLst/>
            <a:gdLst>
              <a:gd name="connsiteX0" fmla="*/ 8955164 w 11176877"/>
              <a:gd name="connsiteY0" fmla="*/ 3986280 h 3986280"/>
              <a:gd name="connsiteX1" fmla="*/ 5069456 w 11176877"/>
              <a:gd name="connsiteY1" fmla="*/ 3986280 h 3986280"/>
              <a:gd name="connsiteX2" fmla="*/ 4392886 w 11176877"/>
              <a:gd name="connsiteY2" fmla="*/ 3986280 h 3986280"/>
              <a:gd name="connsiteX3" fmla="*/ 1183748 w 11176877"/>
              <a:gd name="connsiteY3" fmla="*/ 3986280 h 3986280"/>
              <a:gd name="connsiteX4" fmla="*/ 507178 w 11176877"/>
              <a:gd name="connsiteY4" fmla="*/ 3986280 h 3986280"/>
              <a:gd name="connsiteX5" fmla="*/ 0 w 11176877"/>
              <a:gd name="connsiteY5" fmla="*/ 3986280 h 3986280"/>
              <a:gd name="connsiteX6" fmla="*/ 0 w 11176877"/>
              <a:gd name="connsiteY6" fmla="*/ 0 h 3986280"/>
              <a:gd name="connsiteX7" fmla="*/ 507178 w 11176877"/>
              <a:gd name="connsiteY7" fmla="*/ 0 h 3986280"/>
              <a:gd name="connsiteX8" fmla="*/ 3405462 w 11176877"/>
              <a:gd name="connsiteY8" fmla="*/ 0 h 3986280"/>
              <a:gd name="connsiteX9" fmla="*/ 4392886 w 11176877"/>
              <a:gd name="connsiteY9" fmla="*/ 0 h 3986280"/>
              <a:gd name="connsiteX10" fmla="*/ 7291170 w 11176877"/>
              <a:gd name="connsiteY10" fmla="*/ 0 h 3986280"/>
              <a:gd name="connsiteX11" fmla="*/ 11176877 w 11176877"/>
              <a:gd name="connsiteY11" fmla="*/ 0 h 398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76877" h="3986280">
                <a:moveTo>
                  <a:pt x="8955164" y="3986280"/>
                </a:moveTo>
                <a:lnTo>
                  <a:pt x="5069456" y="3986280"/>
                </a:lnTo>
                <a:lnTo>
                  <a:pt x="4392886" y="3986280"/>
                </a:lnTo>
                <a:lnTo>
                  <a:pt x="1183748" y="3986280"/>
                </a:lnTo>
                <a:lnTo>
                  <a:pt x="507178" y="3986280"/>
                </a:lnTo>
                <a:lnTo>
                  <a:pt x="0" y="3986280"/>
                </a:lnTo>
                <a:lnTo>
                  <a:pt x="0" y="0"/>
                </a:lnTo>
                <a:lnTo>
                  <a:pt x="507178" y="0"/>
                </a:lnTo>
                <a:lnTo>
                  <a:pt x="3405462" y="0"/>
                </a:lnTo>
                <a:lnTo>
                  <a:pt x="4392886" y="0"/>
                </a:lnTo>
                <a:lnTo>
                  <a:pt x="7291170" y="0"/>
                </a:lnTo>
                <a:lnTo>
                  <a:pt x="11176877" y="0"/>
                </a:lnTo>
                <a:close/>
              </a:path>
            </a:pathLst>
          </a:custGeom>
          <a:gradFill flip="none" rotWithShape="1">
            <a:gsLst>
              <a:gs pos="0">
                <a:srgbClr val="CD1E24"/>
              </a:gs>
              <a:gs pos="100000">
                <a:srgbClr val="C0000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13"/>
          <p:cNvSpPr/>
          <p:nvPr userDrawn="1"/>
        </p:nvSpPr>
        <p:spPr>
          <a:xfrm>
            <a:off x="3612509" y="1450266"/>
            <a:ext cx="2761184" cy="3745189"/>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rgbClr val="CD1E2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6"/>
          <p:cNvSpPr/>
          <p:nvPr userDrawn="1"/>
        </p:nvSpPr>
        <p:spPr>
          <a:xfrm>
            <a:off x="2084346" y="3535127"/>
            <a:ext cx="1566095" cy="2124206"/>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17"/>
          <p:cNvSpPr/>
          <p:nvPr userDrawn="1"/>
        </p:nvSpPr>
        <p:spPr>
          <a:xfrm>
            <a:off x="4329380" y="986388"/>
            <a:ext cx="1028165" cy="1394573"/>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gradFill>
            <a:gsLst>
              <a:gs pos="0">
                <a:srgbClr val="CD1E24"/>
              </a:gs>
              <a:gs pos="100000">
                <a:srgbClr val="C000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581" y="-171400"/>
            <a:ext cx="2867395" cy="1239437"/>
          </a:xfrm>
          <a:prstGeom prst="rect">
            <a:avLst/>
          </a:prstGeom>
        </p:spPr>
      </p:pic>
    </p:spTree>
  </p:cSld>
  <p:clrMap bg1="lt1" tx1="dk1" bg2="lt2" tx2="dk2" accent1="accent1" accent2="accent2" accent3="accent3" accent4="accent4" accent5="accent5" accent6="accent6" hlink="hlink" folHlink="folHlink"/>
  <p:sldLayoutIdLst>
    <p:sldLayoutId id="214748372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0" y="6492875"/>
            <a:ext cx="6946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t>1</a:t>
            </a:r>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宋体" panose="02010600030101010101" pitchFamily="2" charset="-122"/>
              <a:cs typeface="+mn-cs"/>
            </a:endParaRPr>
          </a:p>
        </p:txBody>
      </p:sp>
      <p:grpSp>
        <p:nvGrpSpPr>
          <p:cNvPr id="7" name="组合 6"/>
          <p:cNvGrpSpPr/>
          <p:nvPr/>
        </p:nvGrpSpPr>
        <p:grpSpPr>
          <a:xfrm>
            <a:off x="0" y="662882"/>
            <a:ext cx="1058270" cy="584775"/>
            <a:chOff x="0" y="586281"/>
            <a:chExt cx="1217790" cy="672923"/>
          </a:xfrm>
        </p:grpSpPr>
        <p:sp>
          <p:nvSpPr>
            <p:cNvPr id="8" name="TextBox 76"/>
            <p:cNvSpPr txBox="1"/>
            <p:nvPr/>
          </p:nvSpPr>
          <p:spPr>
            <a:xfrm>
              <a:off x="1005213" y="586281"/>
              <a:ext cx="212577" cy="6729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3200" b="1" i="1"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 name="任意多边形: 形状 40"/>
            <p:cNvSpPr/>
            <p:nvPr/>
          </p:nvSpPr>
          <p:spPr>
            <a:xfrm>
              <a:off x="0" y="589641"/>
              <a:ext cx="1005213" cy="578054"/>
            </a:xfrm>
            <a:custGeom>
              <a:avLst/>
              <a:gdLst>
                <a:gd name="connsiteX0" fmla="*/ 0 w 3231714"/>
                <a:gd name="connsiteY0" fmla="*/ 0 h 1858416"/>
                <a:gd name="connsiteX1" fmla="*/ 3231714 w 3231714"/>
                <a:gd name="connsiteY1" fmla="*/ 0 h 1858416"/>
                <a:gd name="connsiteX2" fmla="*/ 2195944 w 3231714"/>
                <a:gd name="connsiteY2" fmla="*/ 1858416 h 1858416"/>
                <a:gd name="connsiteX3" fmla="*/ 0 w 3231714"/>
                <a:gd name="connsiteY3" fmla="*/ 1858416 h 1858416"/>
              </a:gdLst>
              <a:ahLst/>
              <a:cxnLst>
                <a:cxn ang="0">
                  <a:pos x="connsiteX0" y="connsiteY0"/>
                </a:cxn>
                <a:cxn ang="0">
                  <a:pos x="connsiteX1" y="connsiteY1"/>
                </a:cxn>
                <a:cxn ang="0">
                  <a:pos x="connsiteX2" y="connsiteY2"/>
                </a:cxn>
                <a:cxn ang="0">
                  <a:pos x="connsiteX3" y="connsiteY3"/>
                </a:cxn>
              </a:cxnLst>
              <a:rect l="l" t="t" r="r" b="b"/>
              <a:pathLst>
                <a:path w="3231714" h="1858416">
                  <a:moveTo>
                    <a:pt x="0" y="0"/>
                  </a:moveTo>
                  <a:lnTo>
                    <a:pt x="3231714" y="0"/>
                  </a:lnTo>
                  <a:lnTo>
                    <a:pt x="2195944" y="1858416"/>
                  </a:lnTo>
                  <a:lnTo>
                    <a:pt x="0" y="1858416"/>
                  </a:lnTo>
                  <a:close/>
                </a:path>
              </a:pathLst>
            </a:custGeom>
            <a:gradFill>
              <a:gsLst>
                <a:gs pos="0">
                  <a:srgbClr val="CD1E24"/>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5766" y="5784676"/>
            <a:ext cx="1029751" cy="1028700"/>
          </a:xfrm>
          <a:prstGeom prst="rect">
            <a:avLst/>
          </a:prstGeom>
        </p:spPr>
      </p:pic>
    </p:spTree>
  </p:cSld>
  <p:clrMap bg1="lt1" tx1="dk1" bg2="lt2" tx2="dk2" accent1="accent1" accent2="accent2" accent3="accent3" accent4="accent4" accent5="accent5" accent6="accent6" hlink="hlink" folHlink="folHlink"/>
  <p:sldLayoutIdLst>
    <p:sldLayoutId id="2147483730" r:id="rId1"/>
    <p:sldLayoutId id="214748373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0" y="6492875"/>
            <a:ext cx="6946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t>1</a:t>
            </a:r>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宋体" panose="02010600030101010101" pitchFamily="2" charset="-122"/>
              <a:cs typeface="+mn-cs"/>
            </a:endParaRPr>
          </a:p>
        </p:txBody>
      </p:sp>
      <p:grpSp>
        <p:nvGrpSpPr>
          <p:cNvPr id="7" name="组合 6"/>
          <p:cNvGrpSpPr/>
          <p:nvPr/>
        </p:nvGrpSpPr>
        <p:grpSpPr>
          <a:xfrm>
            <a:off x="0" y="662882"/>
            <a:ext cx="1058270" cy="584775"/>
            <a:chOff x="0" y="586281"/>
            <a:chExt cx="1217790" cy="672923"/>
          </a:xfrm>
        </p:grpSpPr>
        <p:sp>
          <p:nvSpPr>
            <p:cNvPr id="8" name="TextBox 76"/>
            <p:cNvSpPr txBox="1"/>
            <p:nvPr/>
          </p:nvSpPr>
          <p:spPr>
            <a:xfrm>
              <a:off x="1005213" y="586281"/>
              <a:ext cx="212577" cy="6729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3200" b="1" i="1"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 name="任意多边形: 形状 40"/>
            <p:cNvSpPr/>
            <p:nvPr/>
          </p:nvSpPr>
          <p:spPr>
            <a:xfrm>
              <a:off x="0" y="589641"/>
              <a:ext cx="1005213" cy="578054"/>
            </a:xfrm>
            <a:custGeom>
              <a:avLst/>
              <a:gdLst>
                <a:gd name="connsiteX0" fmla="*/ 0 w 3231714"/>
                <a:gd name="connsiteY0" fmla="*/ 0 h 1858416"/>
                <a:gd name="connsiteX1" fmla="*/ 3231714 w 3231714"/>
                <a:gd name="connsiteY1" fmla="*/ 0 h 1858416"/>
                <a:gd name="connsiteX2" fmla="*/ 2195944 w 3231714"/>
                <a:gd name="connsiteY2" fmla="*/ 1858416 h 1858416"/>
                <a:gd name="connsiteX3" fmla="*/ 0 w 3231714"/>
                <a:gd name="connsiteY3" fmla="*/ 1858416 h 1858416"/>
              </a:gdLst>
              <a:ahLst/>
              <a:cxnLst>
                <a:cxn ang="0">
                  <a:pos x="connsiteX0" y="connsiteY0"/>
                </a:cxn>
                <a:cxn ang="0">
                  <a:pos x="connsiteX1" y="connsiteY1"/>
                </a:cxn>
                <a:cxn ang="0">
                  <a:pos x="connsiteX2" y="connsiteY2"/>
                </a:cxn>
                <a:cxn ang="0">
                  <a:pos x="connsiteX3" y="connsiteY3"/>
                </a:cxn>
              </a:cxnLst>
              <a:rect l="l" t="t" r="r" b="b"/>
              <a:pathLst>
                <a:path w="3231714" h="1858416">
                  <a:moveTo>
                    <a:pt x="0" y="0"/>
                  </a:moveTo>
                  <a:lnTo>
                    <a:pt x="3231714" y="0"/>
                  </a:lnTo>
                  <a:lnTo>
                    <a:pt x="2195944" y="1858416"/>
                  </a:lnTo>
                  <a:lnTo>
                    <a:pt x="0" y="1858416"/>
                  </a:lnTo>
                  <a:close/>
                </a:path>
              </a:pathLst>
            </a:custGeom>
            <a:gradFill>
              <a:gsLst>
                <a:gs pos="0">
                  <a:srgbClr val="CD1E24"/>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5766" y="5784676"/>
            <a:ext cx="1029751" cy="1028700"/>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0" y="6492875"/>
            <a:ext cx="6946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1</a:t>
            </a:r>
            <a:endParaRPr lang="zh-CN" altLang="en-US" dirty="0"/>
          </a:p>
        </p:txBody>
      </p:sp>
      <p:grpSp>
        <p:nvGrpSpPr>
          <p:cNvPr id="7" name="组合 6"/>
          <p:cNvGrpSpPr/>
          <p:nvPr/>
        </p:nvGrpSpPr>
        <p:grpSpPr>
          <a:xfrm>
            <a:off x="0" y="662882"/>
            <a:ext cx="1058270" cy="584775"/>
            <a:chOff x="0" y="586281"/>
            <a:chExt cx="1217790" cy="672923"/>
          </a:xfrm>
        </p:grpSpPr>
        <p:sp>
          <p:nvSpPr>
            <p:cNvPr id="8" name="TextBox 76"/>
            <p:cNvSpPr txBox="1"/>
            <p:nvPr/>
          </p:nvSpPr>
          <p:spPr>
            <a:xfrm>
              <a:off x="1005213" y="586281"/>
              <a:ext cx="212577" cy="672923"/>
            </a:xfrm>
            <a:prstGeom prst="rect">
              <a:avLst/>
            </a:prstGeom>
            <a:noFill/>
          </p:spPr>
          <p:txBody>
            <a:bodyPr wrap="none" rtlCol="0">
              <a:spAutoFit/>
            </a:bodyPr>
            <a:lstStyle/>
            <a:p>
              <a:endParaRPr lang="en-US" altLang="zh-CN" sz="3200" b="1" i="1" dirty="0">
                <a:latin typeface="微软雅黑" panose="020B0503020204020204" charset="-122"/>
                <a:ea typeface="微软雅黑" panose="020B0503020204020204" charset="-122"/>
              </a:endParaRPr>
            </a:p>
          </p:txBody>
        </p:sp>
        <p:sp>
          <p:nvSpPr>
            <p:cNvPr id="9" name="任意多边形: 形状 40"/>
            <p:cNvSpPr/>
            <p:nvPr/>
          </p:nvSpPr>
          <p:spPr>
            <a:xfrm>
              <a:off x="0" y="589641"/>
              <a:ext cx="1005213" cy="578054"/>
            </a:xfrm>
            <a:custGeom>
              <a:avLst/>
              <a:gdLst>
                <a:gd name="connsiteX0" fmla="*/ 0 w 3231714"/>
                <a:gd name="connsiteY0" fmla="*/ 0 h 1858416"/>
                <a:gd name="connsiteX1" fmla="*/ 3231714 w 3231714"/>
                <a:gd name="connsiteY1" fmla="*/ 0 h 1858416"/>
                <a:gd name="connsiteX2" fmla="*/ 2195944 w 3231714"/>
                <a:gd name="connsiteY2" fmla="*/ 1858416 h 1858416"/>
                <a:gd name="connsiteX3" fmla="*/ 0 w 3231714"/>
                <a:gd name="connsiteY3" fmla="*/ 1858416 h 1858416"/>
              </a:gdLst>
              <a:ahLst/>
              <a:cxnLst>
                <a:cxn ang="0">
                  <a:pos x="connsiteX0" y="connsiteY0"/>
                </a:cxn>
                <a:cxn ang="0">
                  <a:pos x="connsiteX1" y="connsiteY1"/>
                </a:cxn>
                <a:cxn ang="0">
                  <a:pos x="connsiteX2" y="connsiteY2"/>
                </a:cxn>
                <a:cxn ang="0">
                  <a:pos x="connsiteX3" y="connsiteY3"/>
                </a:cxn>
              </a:cxnLst>
              <a:rect l="l" t="t" r="r" b="b"/>
              <a:pathLst>
                <a:path w="3231714" h="1858416">
                  <a:moveTo>
                    <a:pt x="0" y="0"/>
                  </a:moveTo>
                  <a:lnTo>
                    <a:pt x="3231714" y="0"/>
                  </a:lnTo>
                  <a:lnTo>
                    <a:pt x="2195944" y="1858416"/>
                  </a:lnTo>
                  <a:lnTo>
                    <a:pt x="0" y="1858416"/>
                  </a:lnTo>
                  <a:close/>
                </a:path>
              </a:pathLst>
            </a:custGeom>
            <a:gradFill>
              <a:gsLst>
                <a:gs pos="0">
                  <a:srgbClr val="CD1E24"/>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5766" y="5784676"/>
            <a:ext cx="1029751" cy="1028700"/>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任意多边形: 形状 184"/>
          <p:cNvSpPr/>
          <p:nvPr userDrawn="1"/>
        </p:nvSpPr>
        <p:spPr>
          <a:xfrm>
            <a:off x="0" y="2414310"/>
            <a:ext cx="3529013" cy="2029380"/>
          </a:xfrm>
          <a:custGeom>
            <a:avLst/>
            <a:gdLst>
              <a:gd name="connsiteX0" fmla="*/ 0 w 3231714"/>
              <a:gd name="connsiteY0" fmla="*/ 0 h 1858416"/>
              <a:gd name="connsiteX1" fmla="*/ 3231714 w 3231714"/>
              <a:gd name="connsiteY1" fmla="*/ 0 h 1858416"/>
              <a:gd name="connsiteX2" fmla="*/ 2195944 w 3231714"/>
              <a:gd name="connsiteY2" fmla="*/ 1858416 h 1858416"/>
              <a:gd name="connsiteX3" fmla="*/ 0 w 3231714"/>
              <a:gd name="connsiteY3" fmla="*/ 1858416 h 1858416"/>
            </a:gdLst>
            <a:ahLst/>
            <a:cxnLst>
              <a:cxn ang="0">
                <a:pos x="connsiteX0" y="connsiteY0"/>
              </a:cxn>
              <a:cxn ang="0">
                <a:pos x="connsiteX1" y="connsiteY1"/>
              </a:cxn>
              <a:cxn ang="0">
                <a:pos x="connsiteX2" y="connsiteY2"/>
              </a:cxn>
              <a:cxn ang="0">
                <a:pos x="connsiteX3" y="connsiteY3"/>
              </a:cxn>
            </a:cxnLst>
            <a:rect l="l" t="t" r="r" b="b"/>
            <a:pathLst>
              <a:path w="3231714" h="1858416">
                <a:moveTo>
                  <a:pt x="0" y="0"/>
                </a:moveTo>
                <a:lnTo>
                  <a:pt x="3231714" y="0"/>
                </a:lnTo>
                <a:lnTo>
                  <a:pt x="2195944" y="1858416"/>
                </a:lnTo>
                <a:lnTo>
                  <a:pt x="0" y="1858416"/>
                </a:lnTo>
                <a:close/>
              </a:path>
            </a:pathLst>
          </a:custGeom>
          <a:gradFill>
            <a:gsLst>
              <a:gs pos="0">
                <a:srgbClr val="CD1E24"/>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182"/>
          <p:cNvSpPr/>
          <p:nvPr userDrawn="1"/>
        </p:nvSpPr>
        <p:spPr>
          <a:xfrm flipH="1" flipV="1">
            <a:off x="7955857" y="2414310"/>
            <a:ext cx="4236143" cy="2029380"/>
          </a:xfrm>
          <a:custGeom>
            <a:avLst/>
            <a:gdLst>
              <a:gd name="connsiteX0" fmla="*/ 2843502 w 3879272"/>
              <a:gd name="connsiteY0" fmla="*/ 1858416 h 1858416"/>
              <a:gd name="connsiteX1" fmla="*/ 0 w 3879272"/>
              <a:gd name="connsiteY1" fmla="*/ 1858416 h 1858416"/>
              <a:gd name="connsiteX2" fmla="*/ 0 w 3879272"/>
              <a:gd name="connsiteY2" fmla="*/ 0 h 1858416"/>
              <a:gd name="connsiteX3" fmla="*/ 3879272 w 3879272"/>
              <a:gd name="connsiteY3" fmla="*/ 0 h 1858416"/>
            </a:gdLst>
            <a:ahLst/>
            <a:cxnLst>
              <a:cxn ang="0">
                <a:pos x="connsiteX0" y="connsiteY0"/>
              </a:cxn>
              <a:cxn ang="0">
                <a:pos x="connsiteX1" y="connsiteY1"/>
              </a:cxn>
              <a:cxn ang="0">
                <a:pos x="connsiteX2" y="connsiteY2"/>
              </a:cxn>
              <a:cxn ang="0">
                <a:pos x="connsiteX3" y="connsiteY3"/>
              </a:cxn>
            </a:cxnLst>
            <a:rect l="l" t="t" r="r" b="b"/>
            <a:pathLst>
              <a:path w="3879272" h="1858416">
                <a:moveTo>
                  <a:pt x="2843502" y="1858416"/>
                </a:moveTo>
                <a:lnTo>
                  <a:pt x="0" y="1858416"/>
                </a:lnTo>
                <a:lnTo>
                  <a:pt x="0" y="0"/>
                </a:lnTo>
                <a:lnTo>
                  <a:pt x="3879272" y="0"/>
                </a:lnTo>
                <a:close/>
              </a:path>
            </a:pathLst>
          </a:custGeom>
          <a:gradFill>
            <a:gsLst>
              <a:gs pos="0">
                <a:srgbClr val="CD1E24"/>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76"/>
          <p:cNvSpPr txBox="1"/>
          <p:nvPr userDrawn="1"/>
        </p:nvSpPr>
        <p:spPr>
          <a:xfrm>
            <a:off x="555609" y="3013502"/>
            <a:ext cx="1702682" cy="830997"/>
          </a:xfrm>
          <a:prstGeom prst="rect">
            <a:avLst/>
          </a:prstGeom>
          <a:noFill/>
        </p:spPr>
        <p:txBody>
          <a:bodyPr wrap="square" rtlCol="0">
            <a:spAutoFit/>
          </a:bodyPr>
          <a:lstStyle/>
          <a:p>
            <a:pPr algn="ctr"/>
            <a:r>
              <a:rPr lang="zh-CN" altLang="en-US" sz="4800" b="1" dirty="0">
                <a:solidFill>
                  <a:schemeClr val="bg1"/>
                </a:solidFill>
                <a:latin typeface="思源黑体 CN Bold" panose="020B0800000000000000" pitchFamily="34" charset="-122"/>
                <a:ea typeface="思源黑体 CN Bold" panose="020B0800000000000000" pitchFamily="34" charset="-122"/>
                <a:cs typeface="Arial" panose="020B0604020202020204" pitchFamily="34" charset="0"/>
                <a:sym typeface="Arial" panose="020B0604020202020204" pitchFamily="34" charset="0"/>
              </a:rPr>
              <a:t>目 录</a:t>
            </a:r>
            <a:endParaRPr lang="zh-CN" altLang="en-US" sz="3200" dirty="0">
              <a:solidFill>
                <a:schemeClr val="bg1"/>
              </a:solidFill>
              <a:latin typeface="Arial" panose="020B0604020202020204" pitchFamily="34" charset="0"/>
              <a:ea typeface="思源黑体 CN Bold" panose="020B0800000000000000" pitchFamily="34" charset="-122"/>
              <a:cs typeface="Arial" panose="020B0604020202020204" pitchFamily="34" charset="0"/>
              <a:sym typeface="Arial" panose="020B0604020202020204" pitchFamily="34" charset="0"/>
            </a:endParaRPr>
          </a:p>
        </p:txBody>
      </p:sp>
      <p:sp>
        <p:nvSpPr>
          <p:cNvPr id="10" name="矩形 9"/>
          <p:cNvSpPr/>
          <p:nvPr userDrawn="1"/>
        </p:nvSpPr>
        <p:spPr>
          <a:xfrm>
            <a:off x="9152110" y="3105835"/>
            <a:ext cx="2723823" cy="646331"/>
          </a:xfrm>
          <a:prstGeom prst="rect">
            <a:avLst/>
          </a:prstGeom>
        </p:spPr>
        <p:txBody>
          <a:bodyPr wrap="none">
            <a:spAutoFit/>
          </a:bodyPr>
          <a:lstStyle/>
          <a:p>
            <a:r>
              <a:rPr lang="zh-CN" altLang="en-US" sz="3600" b="1" dirty="0">
                <a:solidFill>
                  <a:schemeClr val="bg1"/>
                </a:solidFill>
              </a:rPr>
              <a:t>CONTENT</a:t>
            </a:r>
            <a:r>
              <a:rPr lang="en-US" altLang="zh-CN" sz="3600" b="1" dirty="0">
                <a:solidFill>
                  <a:schemeClr val="bg1"/>
                </a:solidFill>
              </a:rPr>
              <a:t>S</a:t>
            </a:r>
            <a:endParaRPr lang="zh-CN" altLang="en-US" sz="36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0" y="6492875"/>
            <a:ext cx="6946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1</a:t>
            </a:r>
            <a:endParaRPr lang="zh-CN" altLang="en-US" dirty="0"/>
          </a:p>
        </p:txBody>
      </p:sp>
      <p:grpSp>
        <p:nvGrpSpPr>
          <p:cNvPr id="7" name="组合 6"/>
          <p:cNvGrpSpPr/>
          <p:nvPr userDrawn="1"/>
        </p:nvGrpSpPr>
        <p:grpSpPr>
          <a:xfrm>
            <a:off x="0" y="662882"/>
            <a:ext cx="1058270" cy="584775"/>
            <a:chOff x="0" y="586281"/>
            <a:chExt cx="1217790" cy="672923"/>
          </a:xfrm>
        </p:grpSpPr>
        <p:sp>
          <p:nvSpPr>
            <p:cNvPr id="8" name="TextBox 76"/>
            <p:cNvSpPr txBox="1"/>
            <p:nvPr/>
          </p:nvSpPr>
          <p:spPr>
            <a:xfrm>
              <a:off x="1005213" y="586281"/>
              <a:ext cx="212577" cy="672923"/>
            </a:xfrm>
            <a:prstGeom prst="rect">
              <a:avLst/>
            </a:prstGeom>
            <a:noFill/>
          </p:spPr>
          <p:txBody>
            <a:bodyPr wrap="none" rtlCol="0">
              <a:spAutoFit/>
            </a:bodyPr>
            <a:lstStyle/>
            <a:p>
              <a:endParaRPr lang="en-US" altLang="zh-CN" sz="3200" b="1" i="1" dirty="0">
                <a:latin typeface="微软雅黑" panose="020B0503020204020204" charset="-122"/>
                <a:ea typeface="微软雅黑" panose="020B0503020204020204" charset="-122"/>
              </a:endParaRPr>
            </a:p>
          </p:txBody>
        </p:sp>
        <p:sp>
          <p:nvSpPr>
            <p:cNvPr id="9" name="任意多边形: 形状 40"/>
            <p:cNvSpPr/>
            <p:nvPr/>
          </p:nvSpPr>
          <p:spPr>
            <a:xfrm>
              <a:off x="0" y="589641"/>
              <a:ext cx="1005213" cy="578054"/>
            </a:xfrm>
            <a:custGeom>
              <a:avLst/>
              <a:gdLst>
                <a:gd name="connsiteX0" fmla="*/ 0 w 3231714"/>
                <a:gd name="connsiteY0" fmla="*/ 0 h 1858416"/>
                <a:gd name="connsiteX1" fmla="*/ 3231714 w 3231714"/>
                <a:gd name="connsiteY1" fmla="*/ 0 h 1858416"/>
                <a:gd name="connsiteX2" fmla="*/ 2195944 w 3231714"/>
                <a:gd name="connsiteY2" fmla="*/ 1858416 h 1858416"/>
                <a:gd name="connsiteX3" fmla="*/ 0 w 3231714"/>
                <a:gd name="connsiteY3" fmla="*/ 1858416 h 1858416"/>
              </a:gdLst>
              <a:ahLst/>
              <a:cxnLst>
                <a:cxn ang="0">
                  <a:pos x="connsiteX0" y="connsiteY0"/>
                </a:cxn>
                <a:cxn ang="0">
                  <a:pos x="connsiteX1" y="connsiteY1"/>
                </a:cxn>
                <a:cxn ang="0">
                  <a:pos x="connsiteX2" y="connsiteY2"/>
                </a:cxn>
                <a:cxn ang="0">
                  <a:pos x="connsiteX3" y="connsiteY3"/>
                </a:cxn>
              </a:cxnLst>
              <a:rect l="l" t="t" r="r" b="b"/>
              <a:pathLst>
                <a:path w="3231714" h="1858416">
                  <a:moveTo>
                    <a:pt x="0" y="0"/>
                  </a:moveTo>
                  <a:lnTo>
                    <a:pt x="3231714" y="0"/>
                  </a:lnTo>
                  <a:lnTo>
                    <a:pt x="2195944" y="1858416"/>
                  </a:lnTo>
                  <a:lnTo>
                    <a:pt x="0" y="1858416"/>
                  </a:lnTo>
                  <a:close/>
                </a:path>
              </a:pathLst>
            </a:custGeom>
            <a:gradFill>
              <a:gsLst>
                <a:gs pos="0">
                  <a:srgbClr val="CD1E24"/>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5766" y="5784676"/>
            <a:ext cx="1029751" cy="1028700"/>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任意多边形: 形状 7"/>
          <p:cNvSpPr/>
          <p:nvPr userDrawn="1"/>
        </p:nvSpPr>
        <p:spPr>
          <a:xfrm>
            <a:off x="1" y="1450266"/>
            <a:ext cx="6373693" cy="3745189"/>
          </a:xfrm>
          <a:custGeom>
            <a:avLst/>
            <a:gdLst>
              <a:gd name="connsiteX0" fmla="*/ 0 w 5140037"/>
              <a:gd name="connsiteY0" fmla="*/ 0 h 3020291"/>
              <a:gd name="connsiteX1" fmla="*/ 5140037 w 5140037"/>
              <a:gd name="connsiteY1" fmla="*/ 0 h 3020291"/>
              <a:gd name="connsiteX2" fmla="*/ 3456708 w 5140037"/>
              <a:gd name="connsiteY2" fmla="*/ 3020291 h 3020291"/>
              <a:gd name="connsiteX3" fmla="*/ 0 w 5140037"/>
              <a:gd name="connsiteY3" fmla="*/ 3020291 h 3020291"/>
            </a:gdLst>
            <a:ahLst/>
            <a:cxnLst>
              <a:cxn ang="0">
                <a:pos x="connsiteX0" y="connsiteY0"/>
              </a:cxn>
              <a:cxn ang="0">
                <a:pos x="connsiteX1" y="connsiteY1"/>
              </a:cxn>
              <a:cxn ang="0">
                <a:pos x="connsiteX2" y="connsiteY2"/>
              </a:cxn>
              <a:cxn ang="0">
                <a:pos x="connsiteX3" y="connsiteY3"/>
              </a:cxn>
            </a:cxnLst>
            <a:rect l="l" t="t" r="r" b="b"/>
            <a:pathLst>
              <a:path w="5140037" h="3020291">
                <a:moveTo>
                  <a:pt x="0" y="0"/>
                </a:moveTo>
                <a:lnTo>
                  <a:pt x="5140037" y="0"/>
                </a:lnTo>
                <a:lnTo>
                  <a:pt x="3456708" y="3020291"/>
                </a:lnTo>
                <a:lnTo>
                  <a:pt x="0" y="3020291"/>
                </a:lnTo>
                <a:close/>
              </a:path>
            </a:pathLst>
          </a:cu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9"/>
          <p:cNvSpPr/>
          <p:nvPr userDrawn="1"/>
        </p:nvSpPr>
        <p:spPr>
          <a:xfrm flipH="1" flipV="1">
            <a:off x="4843463" y="3151909"/>
            <a:ext cx="7348537" cy="2620887"/>
          </a:xfrm>
          <a:custGeom>
            <a:avLst/>
            <a:gdLst>
              <a:gd name="connsiteX0" fmla="*/ 8955164 w 11176877"/>
              <a:gd name="connsiteY0" fmla="*/ 3986280 h 3986280"/>
              <a:gd name="connsiteX1" fmla="*/ 5069456 w 11176877"/>
              <a:gd name="connsiteY1" fmla="*/ 3986280 h 3986280"/>
              <a:gd name="connsiteX2" fmla="*/ 4392886 w 11176877"/>
              <a:gd name="connsiteY2" fmla="*/ 3986280 h 3986280"/>
              <a:gd name="connsiteX3" fmla="*/ 1183748 w 11176877"/>
              <a:gd name="connsiteY3" fmla="*/ 3986280 h 3986280"/>
              <a:gd name="connsiteX4" fmla="*/ 507178 w 11176877"/>
              <a:gd name="connsiteY4" fmla="*/ 3986280 h 3986280"/>
              <a:gd name="connsiteX5" fmla="*/ 0 w 11176877"/>
              <a:gd name="connsiteY5" fmla="*/ 3986280 h 3986280"/>
              <a:gd name="connsiteX6" fmla="*/ 0 w 11176877"/>
              <a:gd name="connsiteY6" fmla="*/ 0 h 3986280"/>
              <a:gd name="connsiteX7" fmla="*/ 507178 w 11176877"/>
              <a:gd name="connsiteY7" fmla="*/ 0 h 3986280"/>
              <a:gd name="connsiteX8" fmla="*/ 3405462 w 11176877"/>
              <a:gd name="connsiteY8" fmla="*/ 0 h 3986280"/>
              <a:gd name="connsiteX9" fmla="*/ 4392886 w 11176877"/>
              <a:gd name="connsiteY9" fmla="*/ 0 h 3986280"/>
              <a:gd name="connsiteX10" fmla="*/ 7291170 w 11176877"/>
              <a:gd name="connsiteY10" fmla="*/ 0 h 3986280"/>
              <a:gd name="connsiteX11" fmla="*/ 11176877 w 11176877"/>
              <a:gd name="connsiteY11" fmla="*/ 0 h 398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76877" h="3986280">
                <a:moveTo>
                  <a:pt x="8955164" y="3986280"/>
                </a:moveTo>
                <a:lnTo>
                  <a:pt x="5069456" y="3986280"/>
                </a:lnTo>
                <a:lnTo>
                  <a:pt x="4392886" y="3986280"/>
                </a:lnTo>
                <a:lnTo>
                  <a:pt x="1183748" y="3986280"/>
                </a:lnTo>
                <a:lnTo>
                  <a:pt x="507178" y="3986280"/>
                </a:lnTo>
                <a:lnTo>
                  <a:pt x="0" y="3986280"/>
                </a:lnTo>
                <a:lnTo>
                  <a:pt x="0" y="0"/>
                </a:lnTo>
                <a:lnTo>
                  <a:pt x="507178" y="0"/>
                </a:lnTo>
                <a:lnTo>
                  <a:pt x="3405462" y="0"/>
                </a:lnTo>
                <a:lnTo>
                  <a:pt x="4392886" y="0"/>
                </a:lnTo>
                <a:lnTo>
                  <a:pt x="7291170" y="0"/>
                </a:lnTo>
                <a:lnTo>
                  <a:pt x="11176877" y="0"/>
                </a:lnTo>
                <a:close/>
              </a:path>
            </a:pathLst>
          </a:custGeom>
          <a:gradFill flip="none" rotWithShape="1">
            <a:gsLst>
              <a:gs pos="0">
                <a:srgbClr val="CD1E24"/>
              </a:gs>
              <a:gs pos="100000">
                <a:srgbClr val="C0000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13"/>
          <p:cNvSpPr/>
          <p:nvPr userDrawn="1"/>
        </p:nvSpPr>
        <p:spPr>
          <a:xfrm>
            <a:off x="3612509" y="1450266"/>
            <a:ext cx="2761184" cy="3745189"/>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rgbClr val="CD1E2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6"/>
          <p:cNvSpPr/>
          <p:nvPr userDrawn="1"/>
        </p:nvSpPr>
        <p:spPr>
          <a:xfrm>
            <a:off x="2084346" y="3535127"/>
            <a:ext cx="1566095" cy="2124206"/>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17"/>
          <p:cNvSpPr/>
          <p:nvPr userDrawn="1"/>
        </p:nvSpPr>
        <p:spPr>
          <a:xfrm>
            <a:off x="4329380" y="986388"/>
            <a:ext cx="1028165" cy="1394573"/>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gradFill>
            <a:gsLst>
              <a:gs pos="0">
                <a:srgbClr val="CD1E24"/>
              </a:gs>
              <a:gs pos="100000">
                <a:srgbClr val="C000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581" y="-171400"/>
            <a:ext cx="2867395" cy="1239437"/>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 grpId="0" animBg="1"/>
      <p:bldP spid="6" grpId="0" animBg="1"/>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0" y="6492875"/>
            <a:ext cx="6946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1</a:t>
            </a:r>
            <a:endParaRPr lang="zh-CN" altLang="en-US" dirty="0"/>
          </a:p>
        </p:txBody>
      </p:sp>
      <p:grpSp>
        <p:nvGrpSpPr>
          <p:cNvPr id="7" name="组合 6"/>
          <p:cNvGrpSpPr/>
          <p:nvPr userDrawn="1"/>
        </p:nvGrpSpPr>
        <p:grpSpPr>
          <a:xfrm>
            <a:off x="0" y="662882"/>
            <a:ext cx="1058270" cy="584775"/>
            <a:chOff x="0" y="586281"/>
            <a:chExt cx="1217790" cy="672923"/>
          </a:xfrm>
        </p:grpSpPr>
        <p:sp>
          <p:nvSpPr>
            <p:cNvPr id="8" name="TextBox 76"/>
            <p:cNvSpPr txBox="1"/>
            <p:nvPr/>
          </p:nvSpPr>
          <p:spPr>
            <a:xfrm>
              <a:off x="1005213" y="586281"/>
              <a:ext cx="212577" cy="672923"/>
            </a:xfrm>
            <a:prstGeom prst="rect">
              <a:avLst/>
            </a:prstGeom>
            <a:noFill/>
          </p:spPr>
          <p:txBody>
            <a:bodyPr wrap="none" rtlCol="0">
              <a:spAutoFit/>
            </a:bodyPr>
            <a:lstStyle/>
            <a:p>
              <a:endParaRPr lang="en-US" altLang="zh-CN" sz="3200" b="1" i="1" dirty="0">
                <a:latin typeface="微软雅黑" panose="020B0503020204020204" charset="-122"/>
                <a:ea typeface="微软雅黑" panose="020B0503020204020204" charset="-122"/>
              </a:endParaRPr>
            </a:p>
          </p:txBody>
        </p:sp>
        <p:sp>
          <p:nvSpPr>
            <p:cNvPr id="9" name="任意多边形: 形状 40"/>
            <p:cNvSpPr/>
            <p:nvPr/>
          </p:nvSpPr>
          <p:spPr>
            <a:xfrm>
              <a:off x="0" y="589641"/>
              <a:ext cx="1005213" cy="578054"/>
            </a:xfrm>
            <a:custGeom>
              <a:avLst/>
              <a:gdLst>
                <a:gd name="connsiteX0" fmla="*/ 0 w 3231714"/>
                <a:gd name="connsiteY0" fmla="*/ 0 h 1858416"/>
                <a:gd name="connsiteX1" fmla="*/ 3231714 w 3231714"/>
                <a:gd name="connsiteY1" fmla="*/ 0 h 1858416"/>
                <a:gd name="connsiteX2" fmla="*/ 2195944 w 3231714"/>
                <a:gd name="connsiteY2" fmla="*/ 1858416 h 1858416"/>
                <a:gd name="connsiteX3" fmla="*/ 0 w 3231714"/>
                <a:gd name="connsiteY3" fmla="*/ 1858416 h 1858416"/>
              </a:gdLst>
              <a:ahLst/>
              <a:cxnLst>
                <a:cxn ang="0">
                  <a:pos x="connsiteX0" y="connsiteY0"/>
                </a:cxn>
                <a:cxn ang="0">
                  <a:pos x="connsiteX1" y="connsiteY1"/>
                </a:cxn>
                <a:cxn ang="0">
                  <a:pos x="connsiteX2" y="connsiteY2"/>
                </a:cxn>
                <a:cxn ang="0">
                  <a:pos x="connsiteX3" y="connsiteY3"/>
                </a:cxn>
              </a:cxnLst>
              <a:rect l="l" t="t" r="r" b="b"/>
              <a:pathLst>
                <a:path w="3231714" h="1858416">
                  <a:moveTo>
                    <a:pt x="0" y="0"/>
                  </a:moveTo>
                  <a:lnTo>
                    <a:pt x="3231714" y="0"/>
                  </a:lnTo>
                  <a:lnTo>
                    <a:pt x="2195944" y="1858416"/>
                  </a:lnTo>
                  <a:lnTo>
                    <a:pt x="0" y="1858416"/>
                  </a:lnTo>
                  <a:close/>
                </a:path>
              </a:pathLst>
            </a:custGeom>
            <a:gradFill>
              <a:gsLst>
                <a:gs pos="0">
                  <a:srgbClr val="CD1E24"/>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5766" y="5784676"/>
            <a:ext cx="1029751" cy="1028700"/>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任意多边形: 形状 7"/>
          <p:cNvSpPr/>
          <p:nvPr userDrawn="1"/>
        </p:nvSpPr>
        <p:spPr>
          <a:xfrm>
            <a:off x="1" y="1450266"/>
            <a:ext cx="6373693" cy="3745189"/>
          </a:xfrm>
          <a:custGeom>
            <a:avLst/>
            <a:gdLst>
              <a:gd name="connsiteX0" fmla="*/ 0 w 5140037"/>
              <a:gd name="connsiteY0" fmla="*/ 0 h 3020291"/>
              <a:gd name="connsiteX1" fmla="*/ 5140037 w 5140037"/>
              <a:gd name="connsiteY1" fmla="*/ 0 h 3020291"/>
              <a:gd name="connsiteX2" fmla="*/ 3456708 w 5140037"/>
              <a:gd name="connsiteY2" fmla="*/ 3020291 h 3020291"/>
              <a:gd name="connsiteX3" fmla="*/ 0 w 5140037"/>
              <a:gd name="connsiteY3" fmla="*/ 3020291 h 3020291"/>
            </a:gdLst>
            <a:ahLst/>
            <a:cxnLst>
              <a:cxn ang="0">
                <a:pos x="connsiteX0" y="connsiteY0"/>
              </a:cxn>
              <a:cxn ang="0">
                <a:pos x="connsiteX1" y="connsiteY1"/>
              </a:cxn>
              <a:cxn ang="0">
                <a:pos x="connsiteX2" y="connsiteY2"/>
              </a:cxn>
              <a:cxn ang="0">
                <a:pos x="connsiteX3" y="connsiteY3"/>
              </a:cxn>
            </a:cxnLst>
            <a:rect l="l" t="t" r="r" b="b"/>
            <a:pathLst>
              <a:path w="5140037" h="3020291">
                <a:moveTo>
                  <a:pt x="0" y="0"/>
                </a:moveTo>
                <a:lnTo>
                  <a:pt x="5140037" y="0"/>
                </a:lnTo>
                <a:lnTo>
                  <a:pt x="3456708" y="3020291"/>
                </a:lnTo>
                <a:lnTo>
                  <a:pt x="0" y="3020291"/>
                </a:lnTo>
                <a:close/>
              </a:path>
            </a:pathLst>
          </a:cu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9"/>
          <p:cNvSpPr/>
          <p:nvPr userDrawn="1"/>
        </p:nvSpPr>
        <p:spPr>
          <a:xfrm flipH="1" flipV="1">
            <a:off x="4843463" y="3151909"/>
            <a:ext cx="7348537" cy="2620887"/>
          </a:xfrm>
          <a:custGeom>
            <a:avLst/>
            <a:gdLst>
              <a:gd name="connsiteX0" fmla="*/ 8955164 w 11176877"/>
              <a:gd name="connsiteY0" fmla="*/ 3986280 h 3986280"/>
              <a:gd name="connsiteX1" fmla="*/ 5069456 w 11176877"/>
              <a:gd name="connsiteY1" fmla="*/ 3986280 h 3986280"/>
              <a:gd name="connsiteX2" fmla="*/ 4392886 w 11176877"/>
              <a:gd name="connsiteY2" fmla="*/ 3986280 h 3986280"/>
              <a:gd name="connsiteX3" fmla="*/ 1183748 w 11176877"/>
              <a:gd name="connsiteY3" fmla="*/ 3986280 h 3986280"/>
              <a:gd name="connsiteX4" fmla="*/ 507178 w 11176877"/>
              <a:gd name="connsiteY4" fmla="*/ 3986280 h 3986280"/>
              <a:gd name="connsiteX5" fmla="*/ 0 w 11176877"/>
              <a:gd name="connsiteY5" fmla="*/ 3986280 h 3986280"/>
              <a:gd name="connsiteX6" fmla="*/ 0 w 11176877"/>
              <a:gd name="connsiteY6" fmla="*/ 0 h 3986280"/>
              <a:gd name="connsiteX7" fmla="*/ 507178 w 11176877"/>
              <a:gd name="connsiteY7" fmla="*/ 0 h 3986280"/>
              <a:gd name="connsiteX8" fmla="*/ 3405462 w 11176877"/>
              <a:gd name="connsiteY8" fmla="*/ 0 h 3986280"/>
              <a:gd name="connsiteX9" fmla="*/ 4392886 w 11176877"/>
              <a:gd name="connsiteY9" fmla="*/ 0 h 3986280"/>
              <a:gd name="connsiteX10" fmla="*/ 7291170 w 11176877"/>
              <a:gd name="connsiteY10" fmla="*/ 0 h 3986280"/>
              <a:gd name="connsiteX11" fmla="*/ 11176877 w 11176877"/>
              <a:gd name="connsiteY11" fmla="*/ 0 h 398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76877" h="3986280">
                <a:moveTo>
                  <a:pt x="8955164" y="3986280"/>
                </a:moveTo>
                <a:lnTo>
                  <a:pt x="5069456" y="3986280"/>
                </a:lnTo>
                <a:lnTo>
                  <a:pt x="4392886" y="3986280"/>
                </a:lnTo>
                <a:lnTo>
                  <a:pt x="1183748" y="3986280"/>
                </a:lnTo>
                <a:lnTo>
                  <a:pt x="507178" y="3986280"/>
                </a:lnTo>
                <a:lnTo>
                  <a:pt x="0" y="3986280"/>
                </a:lnTo>
                <a:lnTo>
                  <a:pt x="0" y="0"/>
                </a:lnTo>
                <a:lnTo>
                  <a:pt x="507178" y="0"/>
                </a:lnTo>
                <a:lnTo>
                  <a:pt x="3405462" y="0"/>
                </a:lnTo>
                <a:lnTo>
                  <a:pt x="4392886" y="0"/>
                </a:lnTo>
                <a:lnTo>
                  <a:pt x="7291170" y="0"/>
                </a:lnTo>
                <a:lnTo>
                  <a:pt x="11176877" y="0"/>
                </a:lnTo>
                <a:close/>
              </a:path>
            </a:pathLst>
          </a:custGeom>
          <a:gradFill flip="none" rotWithShape="1">
            <a:gsLst>
              <a:gs pos="0">
                <a:srgbClr val="CD1E24"/>
              </a:gs>
              <a:gs pos="100000">
                <a:srgbClr val="C0000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13"/>
          <p:cNvSpPr/>
          <p:nvPr userDrawn="1"/>
        </p:nvSpPr>
        <p:spPr>
          <a:xfrm>
            <a:off x="3612509" y="1450266"/>
            <a:ext cx="2761184" cy="3745189"/>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rgbClr val="CD1E2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6"/>
          <p:cNvSpPr/>
          <p:nvPr userDrawn="1"/>
        </p:nvSpPr>
        <p:spPr>
          <a:xfrm>
            <a:off x="2084346" y="3535127"/>
            <a:ext cx="1566095" cy="2124206"/>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17"/>
          <p:cNvSpPr/>
          <p:nvPr userDrawn="1"/>
        </p:nvSpPr>
        <p:spPr>
          <a:xfrm>
            <a:off x="4329380" y="986388"/>
            <a:ext cx="1028165" cy="1394573"/>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gradFill>
            <a:gsLst>
              <a:gs pos="0">
                <a:srgbClr val="CD1E24"/>
              </a:gs>
              <a:gs pos="100000">
                <a:srgbClr val="C000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581" y="-171400"/>
            <a:ext cx="2867395" cy="1239437"/>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 grpId="0" animBg="1"/>
      <p:bldP spid="6" grpId="0" animBg="1"/>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任意多边形: 形状 7"/>
          <p:cNvSpPr/>
          <p:nvPr userDrawn="1"/>
        </p:nvSpPr>
        <p:spPr>
          <a:xfrm>
            <a:off x="1" y="1450266"/>
            <a:ext cx="6373693" cy="3745189"/>
          </a:xfrm>
          <a:custGeom>
            <a:avLst/>
            <a:gdLst>
              <a:gd name="connsiteX0" fmla="*/ 0 w 5140037"/>
              <a:gd name="connsiteY0" fmla="*/ 0 h 3020291"/>
              <a:gd name="connsiteX1" fmla="*/ 5140037 w 5140037"/>
              <a:gd name="connsiteY1" fmla="*/ 0 h 3020291"/>
              <a:gd name="connsiteX2" fmla="*/ 3456708 w 5140037"/>
              <a:gd name="connsiteY2" fmla="*/ 3020291 h 3020291"/>
              <a:gd name="connsiteX3" fmla="*/ 0 w 5140037"/>
              <a:gd name="connsiteY3" fmla="*/ 3020291 h 3020291"/>
            </a:gdLst>
            <a:ahLst/>
            <a:cxnLst>
              <a:cxn ang="0">
                <a:pos x="connsiteX0" y="connsiteY0"/>
              </a:cxn>
              <a:cxn ang="0">
                <a:pos x="connsiteX1" y="connsiteY1"/>
              </a:cxn>
              <a:cxn ang="0">
                <a:pos x="connsiteX2" y="connsiteY2"/>
              </a:cxn>
              <a:cxn ang="0">
                <a:pos x="connsiteX3" y="connsiteY3"/>
              </a:cxn>
            </a:cxnLst>
            <a:rect l="l" t="t" r="r" b="b"/>
            <a:pathLst>
              <a:path w="5140037" h="3020291">
                <a:moveTo>
                  <a:pt x="0" y="0"/>
                </a:moveTo>
                <a:lnTo>
                  <a:pt x="5140037" y="0"/>
                </a:lnTo>
                <a:lnTo>
                  <a:pt x="3456708" y="3020291"/>
                </a:lnTo>
                <a:lnTo>
                  <a:pt x="0" y="3020291"/>
                </a:lnTo>
                <a:close/>
              </a:path>
            </a:pathLst>
          </a:custGeom>
          <a:blipFill dpi="0" rotWithShape="1">
            <a:blip r:embed="rId3"/>
            <a:srcRect/>
            <a:tile tx="0" ty="0" sx="100000" sy="100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9"/>
          <p:cNvSpPr/>
          <p:nvPr userDrawn="1"/>
        </p:nvSpPr>
        <p:spPr>
          <a:xfrm flipH="1" flipV="1">
            <a:off x="4843463" y="3151909"/>
            <a:ext cx="7348537" cy="2620887"/>
          </a:xfrm>
          <a:custGeom>
            <a:avLst/>
            <a:gdLst>
              <a:gd name="connsiteX0" fmla="*/ 8955164 w 11176877"/>
              <a:gd name="connsiteY0" fmla="*/ 3986280 h 3986280"/>
              <a:gd name="connsiteX1" fmla="*/ 5069456 w 11176877"/>
              <a:gd name="connsiteY1" fmla="*/ 3986280 h 3986280"/>
              <a:gd name="connsiteX2" fmla="*/ 4392886 w 11176877"/>
              <a:gd name="connsiteY2" fmla="*/ 3986280 h 3986280"/>
              <a:gd name="connsiteX3" fmla="*/ 1183748 w 11176877"/>
              <a:gd name="connsiteY3" fmla="*/ 3986280 h 3986280"/>
              <a:gd name="connsiteX4" fmla="*/ 507178 w 11176877"/>
              <a:gd name="connsiteY4" fmla="*/ 3986280 h 3986280"/>
              <a:gd name="connsiteX5" fmla="*/ 0 w 11176877"/>
              <a:gd name="connsiteY5" fmla="*/ 3986280 h 3986280"/>
              <a:gd name="connsiteX6" fmla="*/ 0 w 11176877"/>
              <a:gd name="connsiteY6" fmla="*/ 0 h 3986280"/>
              <a:gd name="connsiteX7" fmla="*/ 507178 w 11176877"/>
              <a:gd name="connsiteY7" fmla="*/ 0 h 3986280"/>
              <a:gd name="connsiteX8" fmla="*/ 3405462 w 11176877"/>
              <a:gd name="connsiteY8" fmla="*/ 0 h 3986280"/>
              <a:gd name="connsiteX9" fmla="*/ 4392886 w 11176877"/>
              <a:gd name="connsiteY9" fmla="*/ 0 h 3986280"/>
              <a:gd name="connsiteX10" fmla="*/ 7291170 w 11176877"/>
              <a:gd name="connsiteY10" fmla="*/ 0 h 3986280"/>
              <a:gd name="connsiteX11" fmla="*/ 11176877 w 11176877"/>
              <a:gd name="connsiteY11" fmla="*/ 0 h 398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76877" h="3986280">
                <a:moveTo>
                  <a:pt x="8955164" y="3986280"/>
                </a:moveTo>
                <a:lnTo>
                  <a:pt x="5069456" y="3986280"/>
                </a:lnTo>
                <a:lnTo>
                  <a:pt x="4392886" y="3986280"/>
                </a:lnTo>
                <a:lnTo>
                  <a:pt x="1183748" y="3986280"/>
                </a:lnTo>
                <a:lnTo>
                  <a:pt x="507178" y="3986280"/>
                </a:lnTo>
                <a:lnTo>
                  <a:pt x="0" y="3986280"/>
                </a:lnTo>
                <a:lnTo>
                  <a:pt x="0" y="0"/>
                </a:lnTo>
                <a:lnTo>
                  <a:pt x="507178" y="0"/>
                </a:lnTo>
                <a:lnTo>
                  <a:pt x="3405462" y="0"/>
                </a:lnTo>
                <a:lnTo>
                  <a:pt x="4392886" y="0"/>
                </a:lnTo>
                <a:lnTo>
                  <a:pt x="7291170" y="0"/>
                </a:lnTo>
                <a:lnTo>
                  <a:pt x="11176877" y="0"/>
                </a:lnTo>
                <a:close/>
              </a:path>
            </a:pathLst>
          </a:custGeom>
          <a:gradFill flip="none" rotWithShape="1">
            <a:gsLst>
              <a:gs pos="0">
                <a:srgbClr val="CD1E24"/>
              </a:gs>
              <a:gs pos="100000">
                <a:srgbClr val="C0000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13"/>
          <p:cNvSpPr/>
          <p:nvPr userDrawn="1"/>
        </p:nvSpPr>
        <p:spPr>
          <a:xfrm>
            <a:off x="3612509" y="1450266"/>
            <a:ext cx="2761184" cy="3745189"/>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rgbClr val="CD1E2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0581" y="-171400"/>
            <a:ext cx="2867395" cy="12394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任意多边形: 形状 7"/>
          <p:cNvSpPr/>
          <p:nvPr userDrawn="1"/>
        </p:nvSpPr>
        <p:spPr>
          <a:xfrm>
            <a:off x="1" y="1450266"/>
            <a:ext cx="6373693" cy="3745189"/>
          </a:xfrm>
          <a:custGeom>
            <a:avLst/>
            <a:gdLst>
              <a:gd name="connsiteX0" fmla="*/ 0 w 5140037"/>
              <a:gd name="connsiteY0" fmla="*/ 0 h 3020291"/>
              <a:gd name="connsiteX1" fmla="*/ 5140037 w 5140037"/>
              <a:gd name="connsiteY1" fmla="*/ 0 h 3020291"/>
              <a:gd name="connsiteX2" fmla="*/ 3456708 w 5140037"/>
              <a:gd name="connsiteY2" fmla="*/ 3020291 h 3020291"/>
              <a:gd name="connsiteX3" fmla="*/ 0 w 5140037"/>
              <a:gd name="connsiteY3" fmla="*/ 3020291 h 3020291"/>
            </a:gdLst>
            <a:ahLst/>
            <a:cxnLst>
              <a:cxn ang="0">
                <a:pos x="connsiteX0" y="connsiteY0"/>
              </a:cxn>
              <a:cxn ang="0">
                <a:pos x="connsiteX1" y="connsiteY1"/>
              </a:cxn>
              <a:cxn ang="0">
                <a:pos x="connsiteX2" y="connsiteY2"/>
              </a:cxn>
              <a:cxn ang="0">
                <a:pos x="connsiteX3" y="connsiteY3"/>
              </a:cxn>
            </a:cxnLst>
            <a:rect l="l" t="t" r="r" b="b"/>
            <a:pathLst>
              <a:path w="5140037" h="3020291">
                <a:moveTo>
                  <a:pt x="0" y="0"/>
                </a:moveTo>
                <a:lnTo>
                  <a:pt x="5140037" y="0"/>
                </a:lnTo>
                <a:lnTo>
                  <a:pt x="3456708" y="3020291"/>
                </a:lnTo>
                <a:lnTo>
                  <a:pt x="0" y="3020291"/>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9"/>
          <p:cNvSpPr/>
          <p:nvPr userDrawn="1"/>
        </p:nvSpPr>
        <p:spPr>
          <a:xfrm flipH="1" flipV="1">
            <a:off x="4843463" y="3151909"/>
            <a:ext cx="7348537" cy="2620887"/>
          </a:xfrm>
          <a:custGeom>
            <a:avLst/>
            <a:gdLst>
              <a:gd name="connsiteX0" fmla="*/ 8955164 w 11176877"/>
              <a:gd name="connsiteY0" fmla="*/ 3986280 h 3986280"/>
              <a:gd name="connsiteX1" fmla="*/ 5069456 w 11176877"/>
              <a:gd name="connsiteY1" fmla="*/ 3986280 h 3986280"/>
              <a:gd name="connsiteX2" fmla="*/ 4392886 w 11176877"/>
              <a:gd name="connsiteY2" fmla="*/ 3986280 h 3986280"/>
              <a:gd name="connsiteX3" fmla="*/ 1183748 w 11176877"/>
              <a:gd name="connsiteY3" fmla="*/ 3986280 h 3986280"/>
              <a:gd name="connsiteX4" fmla="*/ 507178 w 11176877"/>
              <a:gd name="connsiteY4" fmla="*/ 3986280 h 3986280"/>
              <a:gd name="connsiteX5" fmla="*/ 0 w 11176877"/>
              <a:gd name="connsiteY5" fmla="*/ 3986280 h 3986280"/>
              <a:gd name="connsiteX6" fmla="*/ 0 w 11176877"/>
              <a:gd name="connsiteY6" fmla="*/ 0 h 3986280"/>
              <a:gd name="connsiteX7" fmla="*/ 507178 w 11176877"/>
              <a:gd name="connsiteY7" fmla="*/ 0 h 3986280"/>
              <a:gd name="connsiteX8" fmla="*/ 3405462 w 11176877"/>
              <a:gd name="connsiteY8" fmla="*/ 0 h 3986280"/>
              <a:gd name="connsiteX9" fmla="*/ 4392886 w 11176877"/>
              <a:gd name="connsiteY9" fmla="*/ 0 h 3986280"/>
              <a:gd name="connsiteX10" fmla="*/ 7291170 w 11176877"/>
              <a:gd name="connsiteY10" fmla="*/ 0 h 3986280"/>
              <a:gd name="connsiteX11" fmla="*/ 11176877 w 11176877"/>
              <a:gd name="connsiteY11" fmla="*/ 0 h 398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76877" h="3986280">
                <a:moveTo>
                  <a:pt x="8955164" y="3986280"/>
                </a:moveTo>
                <a:lnTo>
                  <a:pt x="5069456" y="3986280"/>
                </a:lnTo>
                <a:lnTo>
                  <a:pt x="4392886" y="3986280"/>
                </a:lnTo>
                <a:lnTo>
                  <a:pt x="1183748" y="3986280"/>
                </a:lnTo>
                <a:lnTo>
                  <a:pt x="507178" y="3986280"/>
                </a:lnTo>
                <a:lnTo>
                  <a:pt x="0" y="3986280"/>
                </a:lnTo>
                <a:lnTo>
                  <a:pt x="0" y="0"/>
                </a:lnTo>
                <a:lnTo>
                  <a:pt x="507178" y="0"/>
                </a:lnTo>
                <a:lnTo>
                  <a:pt x="3405462" y="0"/>
                </a:lnTo>
                <a:lnTo>
                  <a:pt x="4392886" y="0"/>
                </a:lnTo>
                <a:lnTo>
                  <a:pt x="7291170" y="0"/>
                </a:lnTo>
                <a:lnTo>
                  <a:pt x="11176877" y="0"/>
                </a:lnTo>
                <a:close/>
              </a:path>
            </a:pathLst>
          </a:custGeom>
          <a:gradFill flip="none" rotWithShape="1">
            <a:gsLst>
              <a:gs pos="0">
                <a:srgbClr val="CD1E24"/>
              </a:gs>
              <a:gs pos="100000">
                <a:srgbClr val="C0000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9" name="任意多边形: 形状 13"/>
          <p:cNvSpPr/>
          <p:nvPr userDrawn="1"/>
        </p:nvSpPr>
        <p:spPr>
          <a:xfrm>
            <a:off x="3612509" y="1450266"/>
            <a:ext cx="2761184" cy="3745189"/>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rgbClr val="CD1E2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16"/>
          <p:cNvSpPr/>
          <p:nvPr userDrawn="1"/>
        </p:nvSpPr>
        <p:spPr>
          <a:xfrm>
            <a:off x="2084346" y="3535127"/>
            <a:ext cx="1566095" cy="2124206"/>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17"/>
          <p:cNvSpPr/>
          <p:nvPr userDrawn="1"/>
        </p:nvSpPr>
        <p:spPr>
          <a:xfrm>
            <a:off x="4329380" y="986388"/>
            <a:ext cx="1028165" cy="1394573"/>
          </a:xfrm>
          <a:custGeom>
            <a:avLst/>
            <a:gdLst>
              <a:gd name="connsiteX0" fmla="*/ 2089616 w 2761184"/>
              <a:gd name="connsiteY0" fmla="*/ 0 h 3745189"/>
              <a:gd name="connsiteX1" fmla="*/ 2761184 w 2761184"/>
              <a:gd name="connsiteY1" fmla="*/ 0 h 3745189"/>
              <a:gd name="connsiteX2" fmla="*/ 1077855 w 2761184"/>
              <a:gd name="connsiteY2" fmla="*/ 3020291 h 3745189"/>
              <a:gd name="connsiteX3" fmla="*/ 1075583 w 2761184"/>
              <a:gd name="connsiteY3" fmla="*/ 3020291 h 3745189"/>
              <a:gd name="connsiteX4" fmla="*/ 671568 w 2761184"/>
              <a:gd name="connsiteY4" fmla="*/ 3745189 h 3745189"/>
              <a:gd name="connsiteX5" fmla="*/ 0 w 2761184"/>
              <a:gd name="connsiteY5" fmla="*/ 3745189 h 3745189"/>
              <a:gd name="connsiteX6" fmla="*/ 1683329 w 2761184"/>
              <a:gd name="connsiteY6" fmla="*/ 724898 h 3745189"/>
              <a:gd name="connsiteX7" fmla="*/ 1685602 w 2761184"/>
              <a:gd name="connsiteY7" fmla="*/ 724898 h 374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184" h="3745189">
                <a:moveTo>
                  <a:pt x="2089616" y="0"/>
                </a:moveTo>
                <a:lnTo>
                  <a:pt x="2761184" y="0"/>
                </a:lnTo>
                <a:lnTo>
                  <a:pt x="1077855" y="3020291"/>
                </a:lnTo>
                <a:lnTo>
                  <a:pt x="1075583" y="3020291"/>
                </a:lnTo>
                <a:lnTo>
                  <a:pt x="671568" y="3745189"/>
                </a:lnTo>
                <a:lnTo>
                  <a:pt x="0" y="3745189"/>
                </a:lnTo>
                <a:lnTo>
                  <a:pt x="1683329" y="724898"/>
                </a:lnTo>
                <a:lnTo>
                  <a:pt x="1685602" y="724898"/>
                </a:lnTo>
                <a:close/>
              </a:path>
            </a:pathLst>
          </a:custGeom>
          <a:gradFill>
            <a:gsLst>
              <a:gs pos="0">
                <a:srgbClr val="CD1E24"/>
              </a:gs>
              <a:gs pos="100000">
                <a:srgbClr val="C000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0581" y="-171400"/>
            <a:ext cx="2867395" cy="1239437"/>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 grpId="0" animBg="1"/>
      <p:bldP spid="6" grpId="0" animBg="1"/>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TextBox 6"/>
          <p:cNvSpPr txBox="1"/>
          <p:nvPr userDrawn="1"/>
        </p:nvSpPr>
        <p:spPr>
          <a:xfrm>
            <a:off x="934932" y="1916832"/>
            <a:ext cx="10416858" cy="3539430"/>
          </a:xfrm>
          <a:prstGeom prst="rect">
            <a:avLst/>
          </a:prstGeom>
          <a:noFill/>
        </p:spPr>
        <p:txBody>
          <a:bodyPr wrap="square" rtlCol="0">
            <a:spAutoFit/>
          </a:bodyPr>
          <a:lstStyle/>
          <a:p>
            <a:pPr>
              <a:lnSpc>
                <a:spcPct val="200000"/>
              </a:lnSpc>
            </a:pPr>
            <a:r>
              <a:rPr lang="en-US" altLang="zh-CN" sz="1600" dirty="0"/>
              <a:t>         </a:t>
            </a:r>
            <a:r>
              <a:rPr lang="zh-CN" altLang="zh-CN" sz="1600" dirty="0">
                <a:solidFill>
                  <a:srgbClr val="757575"/>
                </a:solidFill>
              </a:rPr>
              <a:t>本报告内容形成采用的基础数据信息均来源于公开资料，我公司对这类信息的准确性和完整性不做任何保证，也不保证所包含的信息和报告中得出结论及给出的建议不会发生任何变更。我们已力求报告内容的客观、公正，但文中的观点、结论和建议仅供参考。投资者据此做出的任何投资决策与本公司和作者无关，本公司不承担投资者作出此类投资决策而产生任何风险，亦不对投资者作出此类投资决策做任何形式的担保。本报告版权为我公司所有，未经书面许可，任何机构和个人不得以任何形式对本报告全部或部分内容翻版、复制发布，如引用、刊发，须注明出处为</a:t>
            </a:r>
            <a:r>
              <a:rPr lang="zh-CN" altLang="en-US" sz="1600" dirty="0">
                <a:solidFill>
                  <a:srgbClr val="757575"/>
                </a:solidFill>
              </a:rPr>
              <a:t>山东齐盛期货</a:t>
            </a:r>
            <a:r>
              <a:rPr lang="zh-CN" altLang="zh-CN" sz="1600" dirty="0">
                <a:solidFill>
                  <a:srgbClr val="757575"/>
                </a:solidFill>
              </a:rPr>
              <a:t>有限公司，且不得对本报告进行有悖原意的引用、删节和修改。未经授权的侵权行为与我公司无关，我公司对侵权行为给公司造成的名誉、经济损失保留追诉权利。</a:t>
            </a:r>
            <a:endParaRPr lang="zh-CN" altLang="zh-CN" sz="1600" dirty="0">
              <a:solidFill>
                <a:srgbClr val="757575"/>
              </a:solidFill>
            </a:endParaRPr>
          </a:p>
        </p:txBody>
      </p:sp>
      <p:sp>
        <p:nvSpPr>
          <p:cNvPr id="8" name="TextBox 76"/>
          <p:cNvSpPr txBox="1"/>
          <p:nvPr userDrawn="1"/>
        </p:nvSpPr>
        <p:spPr>
          <a:xfrm>
            <a:off x="4299564" y="1041753"/>
            <a:ext cx="3102818" cy="646331"/>
          </a:xfrm>
          <a:prstGeom prst="rect">
            <a:avLst/>
          </a:prstGeom>
          <a:solidFill>
            <a:srgbClr val="CD1E24"/>
          </a:solidFill>
        </p:spPr>
        <p:txBody>
          <a:bodyPr wrap="square" rtlCol="0">
            <a:spAutoFit/>
          </a:bodyPr>
          <a:lstStyle/>
          <a:p>
            <a:pPr algn="ctr"/>
            <a:r>
              <a:rPr lang="zh-CN" altLang="en-US" sz="3600" b="1"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rPr>
              <a:t>免责声明</a:t>
            </a:r>
            <a:endParaRPr lang="zh-CN" altLang="en-US" sz="3600" b="1" dirty="0">
              <a:solidFill>
                <a:schemeClr val="bg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1213"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0"/>
            <a:ext cx="10971213"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12038-28F6-4D0C-9697-5C2BB925E3CF}"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59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013"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FC2EE-36CC-48D7-B662-F2EB59EF8FDD}" type="slidenum">
              <a:rPr lang="zh-CN" altLang="en-US" smtClean="0"/>
            </a:fld>
            <a:endParaRPr lang="zh-CN" altLang="en-US"/>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 y="0"/>
            <a:ext cx="12189683" cy="6858410"/>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8.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4.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0.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0.xml"/><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xml"/><Relationship Id="rId2" Type="http://schemas.openxmlformats.org/officeDocument/2006/relationships/image" Target="../media/image2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0415051" y="3284602"/>
            <a:ext cx="1656184" cy="337185"/>
          </a:xfrm>
          <a:prstGeom prst="rect">
            <a:avLst/>
          </a:prstGeom>
          <a:noFill/>
        </p:spPr>
        <p:txBody>
          <a:bodyPr wrap="square" rtlCol="0">
            <a:spAutoFit/>
          </a:bodyPr>
          <a:lstStyle/>
          <a:p>
            <a:pPr algn="dist"/>
            <a:r>
              <a:rPr lang="en-US" altLang="zh-CN" sz="1600" b="1" dirty="0">
                <a:solidFill>
                  <a:schemeClr val="bg1"/>
                </a:solidFill>
                <a:latin typeface="黑体" panose="02010609060101010101" charset="-122"/>
                <a:ea typeface="黑体" panose="02010609060101010101" charset="-122"/>
                <a:cs typeface="黑体" panose="02010609060101010101" charset="-122"/>
              </a:rPr>
              <a:t>2026</a:t>
            </a:r>
            <a:r>
              <a:rPr lang="zh-CN" altLang="en-US" sz="1600" b="1" dirty="0">
                <a:solidFill>
                  <a:schemeClr val="bg1"/>
                </a:solidFill>
                <a:latin typeface="黑体" panose="02010609060101010101" charset="-122"/>
                <a:ea typeface="黑体" panose="02010609060101010101" charset="-122"/>
                <a:cs typeface="黑体" panose="02010609060101010101" charset="-122"/>
              </a:rPr>
              <a:t>年</a:t>
            </a:r>
            <a:r>
              <a:rPr lang="en-US" altLang="zh-CN" sz="1600" b="1" dirty="0">
                <a:solidFill>
                  <a:schemeClr val="bg1"/>
                </a:solidFill>
                <a:latin typeface="黑体" panose="02010609060101010101" charset="-122"/>
                <a:ea typeface="黑体" panose="02010609060101010101" charset="-122"/>
                <a:cs typeface="黑体" panose="02010609060101010101" charset="-122"/>
              </a:rPr>
              <a:t>2</a:t>
            </a:r>
            <a:r>
              <a:rPr lang="zh-CN" altLang="en-US" sz="1600" b="1" dirty="0" smtClean="0">
                <a:solidFill>
                  <a:schemeClr val="bg1"/>
                </a:solidFill>
                <a:latin typeface="黑体" panose="02010609060101010101" charset="-122"/>
                <a:ea typeface="黑体" panose="02010609060101010101" charset="-122"/>
                <a:cs typeface="黑体" panose="02010609060101010101" charset="-122"/>
              </a:rPr>
              <a:t>月</a:t>
            </a:r>
            <a:r>
              <a:rPr lang="en-US" altLang="zh-CN" sz="1600" b="1" dirty="0" smtClean="0">
                <a:solidFill>
                  <a:schemeClr val="bg1"/>
                </a:solidFill>
                <a:latin typeface="黑体" panose="02010609060101010101" charset="-122"/>
                <a:ea typeface="黑体" panose="02010609060101010101" charset="-122"/>
                <a:cs typeface="黑体" panose="02010609060101010101" charset="-122"/>
              </a:rPr>
              <a:t>27</a:t>
            </a:r>
            <a:r>
              <a:rPr lang="zh-CN" altLang="en-US" sz="1600" b="1" dirty="0" smtClean="0">
                <a:solidFill>
                  <a:schemeClr val="bg1"/>
                </a:solidFill>
                <a:latin typeface="黑体" panose="02010609060101010101" charset="-122"/>
                <a:ea typeface="黑体" panose="02010609060101010101" charset="-122"/>
                <a:cs typeface="黑体" panose="02010609060101010101" charset="-122"/>
              </a:rPr>
              <a:t>日</a:t>
            </a:r>
            <a:endParaRPr lang="zh-CN" altLang="en-US" sz="1600" b="1" dirty="0">
              <a:solidFill>
                <a:schemeClr val="bg1"/>
              </a:solidFill>
              <a:latin typeface="黑体" panose="02010609060101010101" charset="-122"/>
              <a:ea typeface="黑体" panose="02010609060101010101" charset="-122"/>
              <a:cs typeface="黑体" panose="02010609060101010101" charset="-122"/>
            </a:endParaRPr>
          </a:p>
        </p:txBody>
      </p:sp>
      <p:sp>
        <p:nvSpPr>
          <p:cNvPr id="19" name="TextBox 18"/>
          <p:cNvSpPr txBox="1"/>
          <p:nvPr/>
        </p:nvSpPr>
        <p:spPr>
          <a:xfrm>
            <a:off x="5630545" y="4348480"/>
            <a:ext cx="5194935" cy="706755"/>
          </a:xfrm>
          <a:prstGeom prst="rect">
            <a:avLst/>
          </a:prstGeom>
          <a:noFill/>
        </p:spPr>
        <p:txBody>
          <a:bodyPr wrap="square" rtlCol="0">
            <a:spAutoFit/>
          </a:bodyPr>
          <a:lstStyle/>
          <a:p>
            <a:pPr algn="dist"/>
            <a:r>
              <a:rPr lang="zh-CN" altLang="en-US" sz="4000" b="1" dirty="0">
                <a:solidFill>
                  <a:srgbClr val="C00000"/>
                </a:solidFill>
                <a:latin typeface="楷体" panose="02010609060101010101" pitchFamily="49" charset="-122"/>
                <a:ea typeface="楷体" panose="02010609060101010101" pitchFamily="49" charset="-122"/>
              </a:rPr>
              <a:t>齐盛贵金属</a:t>
            </a:r>
            <a:r>
              <a:rPr lang="zh-CN" sz="4000" b="1" dirty="0">
                <a:solidFill>
                  <a:srgbClr val="C00000"/>
                </a:solidFill>
                <a:latin typeface="楷体" panose="02010609060101010101" pitchFamily="49" charset="-122"/>
                <a:ea typeface="楷体" panose="02010609060101010101" pitchFamily="49" charset="-122"/>
              </a:rPr>
              <a:t>报告</a:t>
            </a:r>
            <a:endParaRPr lang="zh-CN" sz="4000" b="1" dirty="0">
              <a:solidFill>
                <a:srgbClr val="C00000"/>
              </a:solidFill>
              <a:latin typeface="楷体" panose="02010609060101010101" pitchFamily="49" charset="-122"/>
              <a:ea typeface="楷体" panose="02010609060101010101" pitchFamily="49" charset="-122"/>
            </a:endParaRPr>
          </a:p>
        </p:txBody>
      </p:sp>
      <p:grpSp>
        <p:nvGrpSpPr>
          <p:cNvPr id="13" name="组合 12"/>
          <p:cNvGrpSpPr/>
          <p:nvPr/>
        </p:nvGrpSpPr>
        <p:grpSpPr>
          <a:xfrm>
            <a:off x="6742886" y="5586630"/>
            <a:ext cx="349656" cy="349656"/>
            <a:chOff x="6119857" y="2298783"/>
            <a:chExt cx="900000" cy="900000"/>
          </a:xfrm>
        </p:grpSpPr>
        <p:sp>
          <p:nvSpPr>
            <p:cNvPr id="14" name="Freeform 9"/>
            <p:cNvSpPr/>
            <p:nvPr/>
          </p:nvSpPr>
          <p:spPr bwMode="auto">
            <a:xfrm>
              <a:off x="6119857" y="2298783"/>
              <a:ext cx="900000" cy="900000"/>
            </a:xfrm>
            <a:prstGeom prst="ellipse">
              <a:avLst/>
            </a:prstGeom>
            <a:gradFill>
              <a:gsLst>
                <a:gs pos="0">
                  <a:srgbClr val="CD1E24"/>
                </a:gs>
                <a:gs pos="100000">
                  <a:srgbClr val="C00000"/>
                </a:gs>
              </a:gsLst>
              <a:lin ang="2700000" scaled="0"/>
            </a:gra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 name="Freeform 15"/>
            <p:cNvSpPr>
              <a:spLocks noEditPoints="1"/>
            </p:cNvSpPr>
            <p:nvPr/>
          </p:nvSpPr>
          <p:spPr bwMode="auto">
            <a:xfrm>
              <a:off x="6309423" y="2525521"/>
              <a:ext cx="520868" cy="446526"/>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bg1"/>
            </a:solidFill>
            <a:ln>
              <a:noFill/>
            </a:ln>
          </p:spPr>
          <p:txBody>
            <a:bodyPr vert="horz" wrap="square" lIns="68571" tIns="34285" rIns="68571" bIns="34285" numCol="1" anchor="t" anchorCtr="0" compatLnSpc="1"/>
            <a:lstStyle/>
            <a:p>
              <a:pPr>
                <a:defRPr/>
              </a:pPr>
              <a:endParaRPr lang="zh-CN" altLang="en-US"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7" name="TextBox 10"/>
          <p:cNvSpPr txBox="1"/>
          <p:nvPr/>
        </p:nvSpPr>
        <p:spPr>
          <a:xfrm>
            <a:off x="7103308" y="5589170"/>
            <a:ext cx="1706880" cy="398780"/>
          </a:xfrm>
          <a:prstGeom prst="rect">
            <a:avLst/>
          </a:prstGeom>
          <a:noFill/>
        </p:spPr>
        <p:txBody>
          <a:bodyPr wrap="none" rtlCol="0" anchor="t" anchorCtr="0">
            <a:spAutoFit/>
          </a:bodyPr>
          <a:lstStyle/>
          <a:p>
            <a:r>
              <a:rPr lang="zh-CN" altLang="en-US" sz="2000" dirty="0">
                <a:solidFill>
                  <a:srgbClr val="414141"/>
                </a:solidFill>
                <a:latin typeface="黑体" panose="02010609060101010101" charset="-122"/>
                <a:ea typeface="黑体" panose="02010609060101010101" charset="-122"/>
                <a:cs typeface="黑体" panose="02010609060101010101" charset="-122"/>
              </a:rPr>
              <a:t>作者：</a:t>
            </a:r>
            <a:r>
              <a:rPr lang="zh-CN" sz="2000" dirty="0">
                <a:solidFill>
                  <a:srgbClr val="414141"/>
                </a:solidFill>
                <a:latin typeface="黑体" panose="02010609060101010101" charset="-122"/>
                <a:ea typeface="黑体" panose="02010609060101010101" charset="-122"/>
                <a:cs typeface="黑体" panose="02010609060101010101" charset="-122"/>
              </a:rPr>
              <a:t>刘旭峰</a:t>
            </a:r>
            <a:endParaRPr lang="zh-CN" sz="2000" dirty="0">
              <a:solidFill>
                <a:srgbClr val="414141"/>
              </a:solidFill>
              <a:latin typeface="黑体" panose="02010609060101010101" charset="-122"/>
              <a:ea typeface="黑体" panose="02010609060101010101" charset="-122"/>
              <a:cs typeface="黑体" panose="02010609060101010101" charset="-122"/>
            </a:endParaRPr>
          </a:p>
        </p:txBody>
      </p:sp>
      <p:sp>
        <p:nvSpPr>
          <p:cNvPr id="20" name="TextBox 11"/>
          <p:cNvSpPr txBox="1"/>
          <p:nvPr/>
        </p:nvSpPr>
        <p:spPr>
          <a:xfrm>
            <a:off x="9263380" y="5445125"/>
            <a:ext cx="2493645" cy="624840"/>
          </a:xfrm>
          <a:prstGeom prst="rect">
            <a:avLst/>
          </a:prstGeom>
          <a:noFill/>
        </p:spPr>
        <p:txBody>
          <a:bodyPr wrap="square" rtlCol="0" anchor="t" anchorCtr="0">
            <a:spAutoFit/>
          </a:bodyPr>
          <a:lstStyle/>
          <a:p>
            <a:pPr marL="0" marR="0" indent="0" algn="l" defTabSz="914400" rtl="0" fontAlgn="auto">
              <a:lnSpc>
                <a:spcPts val="2080"/>
              </a:lnSpc>
              <a:spcBef>
                <a:spcPts val="0"/>
              </a:spcBef>
              <a:spcAft>
                <a:spcPts val="0"/>
              </a:spcAft>
              <a:buClrTx/>
              <a:buSzTx/>
              <a:buFontTx/>
              <a:buNone/>
              <a:defRPr/>
            </a:pPr>
            <a:r>
              <a:rPr lang="zh-CN" altLang="en-US" sz="1300" dirty="0">
                <a:solidFill>
                  <a:schemeClr val="bg1">
                    <a:lumMod val="50000"/>
                  </a:schemeClr>
                </a:solidFill>
                <a:latin typeface="黑体" panose="02010609060101010101" charset="-122"/>
                <a:ea typeface="黑体" panose="02010609060101010101" charset="-122"/>
                <a:cs typeface="黑体" panose="02010609060101010101" charset="-122"/>
              </a:rPr>
              <a:t>期货从业资格号：F30</a:t>
            </a:r>
            <a:r>
              <a:rPr lang="en-US" altLang="zh-CN" sz="1300" dirty="0">
                <a:solidFill>
                  <a:schemeClr val="bg1">
                    <a:lumMod val="50000"/>
                  </a:schemeClr>
                </a:solidFill>
                <a:latin typeface="黑体" panose="02010609060101010101" charset="-122"/>
                <a:ea typeface="黑体" panose="02010609060101010101" charset="-122"/>
                <a:cs typeface="黑体" panose="02010609060101010101" charset="-122"/>
              </a:rPr>
              <a:t>81024</a:t>
            </a:r>
            <a:endParaRPr lang="zh-CN" altLang="en-US" sz="1300" dirty="0">
              <a:solidFill>
                <a:schemeClr val="bg1">
                  <a:lumMod val="50000"/>
                </a:schemeClr>
              </a:solidFill>
              <a:latin typeface="黑体" panose="02010609060101010101" charset="-122"/>
              <a:ea typeface="黑体" panose="02010609060101010101" charset="-122"/>
              <a:cs typeface="黑体" panose="02010609060101010101" charset="-122"/>
            </a:endParaRPr>
          </a:p>
          <a:p>
            <a:pPr marL="0" marR="0" indent="0" algn="l" defTabSz="914400" rtl="0" fontAlgn="auto">
              <a:lnSpc>
                <a:spcPts val="2080"/>
              </a:lnSpc>
              <a:spcBef>
                <a:spcPts val="0"/>
              </a:spcBef>
              <a:spcAft>
                <a:spcPts val="0"/>
              </a:spcAft>
              <a:buClrTx/>
              <a:buSzTx/>
              <a:buFontTx/>
              <a:buNone/>
              <a:defRPr/>
            </a:pPr>
            <a:r>
              <a:rPr lang="zh-CN" altLang="en-US" sz="1300" dirty="0">
                <a:solidFill>
                  <a:schemeClr val="bg1">
                    <a:lumMod val="50000"/>
                  </a:schemeClr>
                </a:solidFill>
                <a:latin typeface="黑体" panose="02010609060101010101" charset="-122"/>
                <a:ea typeface="黑体" panose="02010609060101010101" charset="-122"/>
                <a:cs typeface="黑体" panose="02010609060101010101" charset="-122"/>
              </a:rPr>
              <a:t>投资咨询从业证书号</a:t>
            </a:r>
            <a:r>
              <a:rPr lang="en-US" altLang="zh-CN" sz="1300" dirty="0">
                <a:solidFill>
                  <a:schemeClr val="bg1">
                    <a:lumMod val="50000"/>
                  </a:schemeClr>
                </a:solidFill>
                <a:latin typeface="黑体" panose="02010609060101010101" charset="-122"/>
                <a:ea typeface="黑体" panose="02010609060101010101" charset="-122"/>
                <a:cs typeface="黑体" panose="02010609060101010101" charset="-122"/>
              </a:rPr>
              <a:t>:</a:t>
            </a:r>
            <a:r>
              <a:rPr lang="en-US" altLang="zh-CN" sz="1300" dirty="0">
                <a:solidFill>
                  <a:schemeClr val="bg1">
                    <a:lumMod val="50000"/>
                  </a:schemeClr>
                </a:solidFill>
                <a:latin typeface="黑体" panose="02010609060101010101" charset="-122"/>
                <a:ea typeface="黑体" panose="02010609060101010101" charset="-122"/>
                <a:cs typeface="黑体" panose="02010609060101010101" charset="-122"/>
                <a:sym typeface="Arial" panose="020B0604020202020204" pitchFamily="34" charset="0"/>
              </a:rPr>
              <a:t>Z0018499</a:t>
            </a:r>
            <a:endParaRPr lang="en-US" altLang="zh-CN" sz="1300" dirty="0">
              <a:solidFill>
                <a:schemeClr val="bg1">
                  <a:lumMod val="50000"/>
                </a:schemeClr>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cxnSp>
        <p:nvCxnSpPr>
          <p:cNvPr id="21" name="直接连接符 20"/>
          <p:cNvCxnSpPr/>
          <p:nvPr/>
        </p:nvCxnSpPr>
        <p:spPr>
          <a:xfrm>
            <a:off x="9191625" y="5586730"/>
            <a:ext cx="0" cy="360000"/>
          </a:xfrm>
          <a:prstGeom prst="line">
            <a:avLst/>
          </a:prstGeom>
          <a:ln w="28575" cmpd="sng">
            <a:solidFill>
              <a:srgbClr val="CC0000"/>
            </a:solidFill>
            <a:prstDash val="solid"/>
          </a:ln>
        </p:spPr>
        <p:style>
          <a:lnRef idx="1">
            <a:schemeClr val="accent1"/>
          </a:lnRef>
          <a:fillRef idx="0">
            <a:schemeClr val="accent1"/>
          </a:fillRef>
          <a:effectRef idx="0">
            <a:schemeClr val="accent1"/>
          </a:effectRef>
          <a:fontRef idx="minor">
            <a:schemeClr val="tx1"/>
          </a:fontRef>
        </p:style>
      </p:cxnSp>
      <p:sp>
        <p:nvSpPr>
          <p:cNvPr id="2" name="PA_矩形 29"/>
          <p:cNvSpPr/>
          <p:nvPr>
            <p:custDataLst>
              <p:tags r:id="rId1"/>
            </p:custDataLst>
          </p:nvPr>
        </p:nvSpPr>
        <p:spPr>
          <a:xfrm>
            <a:off x="4871085" y="1268730"/>
            <a:ext cx="7200265" cy="1646555"/>
          </a:xfrm>
          <a:prstGeom prst="rect">
            <a:avLst/>
          </a:prstGeom>
          <a:ln>
            <a:noFill/>
          </a:ln>
        </p:spPr>
        <p:txBody>
          <a:bodyPr wrap="square">
            <a:noAutofit/>
          </a:bodyPr>
          <a:lstStyle/>
          <a:p>
            <a:pPr algn="ctr">
              <a:lnSpc>
                <a:spcPct val="150000"/>
              </a:lnSpc>
            </a:pPr>
            <a:r>
              <a:rPr lang="zh-CN" altLang="en-US" sz="4000" b="1" spc="300" dirty="0" smtClean="0">
                <a:solidFill>
                  <a:schemeClr val="bg1"/>
                </a:solidFill>
                <a:latin typeface="黑体" panose="02010609060101010101" charset="-122"/>
                <a:ea typeface="黑体" panose="02010609060101010101" charset="-122"/>
                <a:cs typeface="黑体" panose="02010609060101010101" charset="-122"/>
              </a:rPr>
              <a:t>短线关注地缘局势</a:t>
            </a:r>
            <a:endParaRPr lang="zh-CN" altLang="en-US" sz="4000" b="1" spc="300" dirty="0" smtClean="0">
              <a:solidFill>
                <a:schemeClr val="bg1"/>
              </a:solidFill>
              <a:latin typeface="黑体" panose="02010609060101010101" charset="-122"/>
              <a:ea typeface="黑体" panose="02010609060101010101" charset="-122"/>
              <a:cs typeface="黑体" panose="02010609060101010101" charset="-122"/>
            </a:endParaRPr>
          </a:p>
          <a:p>
            <a:pPr algn="ctr">
              <a:lnSpc>
                <a:spcPct val="150000"/>
              </a:lnSpc>
            </a:pPr>
            <a:r>
              <a:rPr lang="zh-CN" altLang="en-US" sz="4000" b="1" spc="300" dirty="0" smtClean="0">
                <a:solidFill>
                  <a:schemeClr val="bg1"/>
                </a:solidFill>
                <a:latin typeface="黑体" panose="02010609060101010101" charset="-122"/>
                <a:ea typeface="黑体" panose="02010609060101010101" charset="-122"/>
                <a:cs typeface="黑体" panose="02010609060101010101" charset="-122"/>
              </a:rPr>
              <a:t>、贸易政策</a:t>
            </a:r>
            <a:endParaRPr lang="zh-CN" altLang="en-US" sz="4000" b="1" spc="300" dirty="0" smtClean="0">
              <a:solidFill>
                <a:schemeClr val="bg1"/>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487045" y="984250"/>
            <a:ext cx="1894840" cy="398780"/>
          </a:xfrm>
          <a:prstGeom prst="rect">
            <a:avLst/>
          </a:prstGeom>
          <a:noFill/>
        </p:spPr>
        <p:txBody>
          <a:bodyPr wrap="square" rtlCol="0">
            <a:spAutoFit/>
          </a:bodyPr>
          <a:p>
            <a:r>
              <a:rPr lang="zh-CN" altLang="en-US" sz="2000" b="1">
                <a:latin typeface="黑体" panose="02010609060101010101" charset="-122"/>
                <a:ea typeface="黑体" panose="02010609060101010101" charset="-122"/>
              </a:rPr>
              <a:t>期货研究报告</a:t>
            </a:r>
            <a:endParaRPr lang="zh-CN" altLang="en-US" sz="2000" b="1">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6"/>
          <p:cNvSpPr txBox="1"/>
          <p:nvPr/>
        </p:nvSpPr>
        <p:spPr>
          <a:xfrm>
            <a:off x="788670" y="661035"/>
            <a:ext cx="401129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a:solidFill>
                  <a:prstClr val="black"/>
                </a:solidFill>
                <a:latin typeface="黑体" panose="02010609060101010101" charset="-122"/>
                <a:ea typeface="黑体" panose="02010609060101010101" charset="-122"/>
                <a:sym typeface="Arial" panose="020B0604020202020204" pitchFamily="34" charset="0"/>
              </a:rPr>
              <a:t>展望</a:t>
            </a:r>
            <a:endParaRPr kumimoji="0" lang="zh-CN" altLang="en-US" sz="240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sym typeface="Arial" panose="020B0604020202020204" pitchFamily="34" charset="0"/>
            </a:endParaRPr>
          </a:p>
        </p:txBody>
      </p:sp>
      <p:sp>
        <p:nvSpPr>
          <p:cNvPr id="2" name="文本框 1"/>
          <p:cNvSpPr txBox="1"/>
          <p:nvPr>
            <p:custDataLst>
              <p:tags r:id="rId1"/>
            </p:custDataLst>
          </p:nvPr>
        </p:nvSpPr>
        <p:spPr>
          <a:xfrm>
            <a:off x="694690" y="1341879"/>
            <a:ext cx="11195685" cy="5039449"/>
          </a:xfrm>
          <a:prstGeom prst="rect">
            <a:avLst/>
          </a:prstGeom>
          <a:noFill/>
        </p:spPr>
        <p:txBody>
          <a:bodyPr wrap="square" rtlCol="0">
            <a:noAutofit/>
          </a:bodyPr>
          <a:lstStyle/>
          <a:p>
            <a:pPr indent="0" fontAlgn="auto">
              <a:lnSpc>
                <a:spcPts val="3000"/>
              </a:lnSpc>
            </a:pPr>
            <a:r>
              <a:rPr lang="zh-CN" altLang="en-US" b="1" dirty="0">
                <a:solidFill>
                  <a:schemeClr val="tx1"/>
                </a:solidFill>
                <a:latin typeface="Times New Roman" panose="02020603050405020304" charset="0"/>
                <a:ea typeface="仿宋" panose="02010609060101010101" charset="-122"/>
                <a:cs typeface="仿宋" panose="02010609060101010101" charset="-122"/>
                <a:sym typeface="+mn-ea"/>
              </a:rPr>
              <a:t>◼逻辑</a:t>
            </a:r>
            <a:endParaRPr lang="en-US" altLang="zh-CN" b="1" dirty="0">
              <a:latin typeface="Times New Roman" panose="02020603050405020304" charset="0"/>
              <a:ea typeface="仿宋" panose="02010609060101010101" charset="-122"/>
              <a:cs typeface="仿宋" panose="02010609060101010101" charset="-122"/>
              <a:sym typeface="+mn-ea"/>
            </a:endParaRPr>
          </a:p>
          <a:p>
            <a:pPr indent="0" fontAlgn="auto">
              <a:lnSpc>
                <a:spcPts val="3000"/>
              </a:lnSpc>
            </a:pPr>
            <a:r>
              <a:rPr lang="zh-CN" altLang="en-US" b="1" dirty="0" smtClean="0">
                <a:latin typeface="Times New Roman" panose="02020603050405020304" charset="0"/>
                <a:ea typeface="仿宋" panose="02010609060101010101" charset="-122"/>
                <a:cs typeface="仿宋" panose="02010609060101010101" charset="-122"/>
                <a:sym typeface="+mn-ea"/>
              </a:rPr>
              <a:t>地缘局势暂时缓和，伊朗表示，美伊新一轮谈判取得良好进展</a:t>
            </a:r>
            <a:r>
              <a:rPr lang="en-US" altLang="zh-CN" b="1" dirty="0" smtClean="0">
                <a:latin typeface="Times New Roman" panose="02020603050405020304" charset="0"/>
                <a:ea typeface="仿宋" panose="02010609060101010101" charset="-122"/>
                <a:cs typeface="仿宋" panose="02010609060101010101" charset="-122"/>
                <a:sym typeface="+mn-ea"/>
              </a:rPr>
              <a:t> </a:t>
            </a:r>
            <a:r>
              <a:rPr lang="zh-CN" altLang="en-US" b="1" dirty="0" smtClean="0">
                <a:latin typeface="Times New Roman" panose="02020603050405020304" charset="0"/>
                <a:ea typeface="仿宋" panose="02010609060101010101" charset="-122"/>
                <a:cs typeface="仿宋" panose="02010609060101010101" charset="-122"/>
                <a:sym typeface="+mn-ea"/>
              </a:rPr>
              <a:t>，但尚未达成实质性成果，后续仍存在不确定性。贸易政策方面，美国对全球商品加征</a:t>
            </a:r>
            <a:r>
              <a:rPr lang="en-US" altLang="zh-CN" b="1" dirty="0" smtClean="0">
                <a:latin typeface="Times New Roman" panose="02020603050405020304" charset="0"/>
                <a:ea typeface="仿宋" panose="02010609060101010101" charset="-122"/>
                <a:cs typeface="仿宋" panose="02010609060101010101" charset="-122"/>
                <a:sym typeface="+mn-ea"/>
              </a:rPr>
              <a:t>15%</a:t>
            </a:r>
            <a:r>
              <a:rPr lang="zh-CN" altLang="en-US" b="1" dirty="0" smtClean="0">
                <a:latin typeface="Times New Roman" panose="02020603050405020304" charset="0"/>
                <a:ea typeface="仿宋" panose="02010609060101010101" charset="-122"/>
                <a:cs typeface="仿宋" panose="02010609060101010101" charset="-122"/>
                <a:sym typeface="+mn-ea"/>
              </a:rPr>
              <a:t>关税，</a:t>
            </a:r>
            <a:r>
              <a:rPr lang="en-US" altLang="zh-CN" b="1" dirty="0" smtClean="0">
                <a:latin typeface="Times New Roman" panose="02020603050405020304" charset="0"/>
                <a:ea typeface="仿宋" panose="02010609060101010101" charset="-122"/>
                <a:cs typeface="仿宋" panose="02010609060101010101" charset="-122"/>
                <a:sym typeface="+mn-ea"/>
              </a:rPr>
              <a:t>2</a:t>
            </a:r>
            <a:r>
              <a:rPr lang="zh-CN" altLang="en-US" b="1" dirty="0" smtClean="0">
                <a:latin typeface="Times New Roman" panose="02020603050405020304" charset="0"/>
                <a:ea typeface="仿宋" panose="02010609060101010101" charset="-122"/>
                <a:cs typeface="仿宋" panose="02010609060101010101" charset="-122"/>
                <a:sym typeface="+mn-ea"/>
              </a:rPr>
              <a:t>月</a:t>
            </a:r>
            <a:r>
              <a:rPr lang="en-US" altLang="zh-CN" b="1" dirty="0" smtClean="0">
                <a:latin typeface="Times New Roman" panose="02020603050405020304" charset="0"/>
                <a:ea typeface="仿宋" panose="02010609060101010101" charset="-122"/>
                <a:cs typeface="仿宋" panose="02010609060101010101" charset="-122"/>
                <a:sym typeface="+mn-ea"/>
              </a:rPr>
              <a:t>24</a:t>
            </a:r>
            <a:r>
              <a:rPr lang="zh-CN" altLang="en-US" b="1" dirty="0" smtClean="0">
                <a:latin typeface="Times New Roman" panose="02020603050405020304" charset="0"/>
                <a:ea typeface="仿宋" panose="02010609060101010101" charset="-122"/>
                <a:cs typeface="仿宋" panose="02010609060101010101" charset="-122"/>
                <a:sym typeface="+mn-ea"/>
              </a:rPr>
              <a:t>日生效，为期</a:t>
            </a:r>
            <a:r>
              <a:rPr lang="en-US" altLang="zh-CN" b="1" dirty="0" smtClean="0">
                <a:latin typeface="Times New Roman" panose="02020603050405020304" charset="0"/>
                <a:ea typeface="仿宋" panose="02010609060101010101" charset="-122"/>
                <a:cs typeface="仿宋" panose="02010609060101010101" charset="-122"/>
                <a:sym typeface="+mn-ea"/>
              </a:rPr>
              <a:t>150</a:t>
            </a:r>
            <a:r>
              <a:rPr lang="zh-CN" altLang="en-US" b="1" dirty="0" smtClean="0">
                <a:latin typeface="Times New Roman" panose="02020603050405020304" charset="0"/>
                <a:ea typeface="仿宋" panose="02010609060101010101" charset="-122"/>
                <a:cs typeface="仿宋" panose="02010609060101010101" charset="-122"/>
                <a:sym typeface="+mn-ea"/>
              </a:rPr>
              <a:t>天，该举措提升全球贸易成本，加大通胀压力和经济压力。经济数据方面，美国</a:t>
            </a:r>
            <a:r>
              <a:rPr lang="en-US" altLang="zh-CN" b="1" dirty="0" smtClean="0">
                <a:latin typeface="Times New Roman" panose="02020603050405020304" charset="0"/>
                <a:ea typeface="仿宋" panose="02010609060101010101" charset="-122"/>
                <a:cs typeface="仿宋" panose="02010609060101010101" charset="-122"/>
                <a:sym typeface="+mn-ea"/>
              </a:rPr>
              <a:t>1</a:t>
            </a:r>
            <a:r>
              <a:rPr lang="zh-CN" altLang="en-US" b="1" dirty="0" smtClean="0">
                <a:latin typeface="Times New Roman" panose="02020603050405020304" charset="0"/>
                <a:ea typeface="仿宋" panose="02010609060101010101" charset="-122"/>
                <a:cs typeface="仿宋" panose="02010609060101010101" charset="-122"/>
                <a:sym typeface="+mn-ea"/>
              </a:rPr>
              <a:t>月就业数据好于前值，</a:t>
            </a:r>
            <a:r>
              <a:rPr lang="en-US" altLang="zh-CN" b="1" dirty="0" smtClean="0">
                <a:latin typeface="Times New Roman" panose="02020603050405020304" charset="0"/>
                <a:ea typeface="仿宋" panose="02010609060101010101" charset="-122"/>
                <a:cs typeface="仿宋" panose="02010609060101010101" charset="-122"/>
                <a:sym typeface="+mn-ea"/>
              </a:rPr>
              <a:t>1</a:t>
            </a:r>
            <a:r>
              <a:rPr lang="zh-CN" altLang="en-US" b="1" dirty="0" smtClean="0">
                <a:latin typeface="Times New Roman" panose="02020603050405020304" charset="0"/>
                <a:ea typeface="仿宋" panose="02010609060101010101" charset="-122"/>
                <a:cs typeface="仿宋" panose="02010609060101010101" charset="-122"/>
                <a:sym typeface="+mn-ea"/>
              </a:rPr>
              <a:t>月</a:t>
            </a:r>
            <a:r>
              <a:rPr lang="en-US" altLang="zh-CN" b="1" dirty="0" smtClean="0">
                <a:latin typeface="Times New Roman" panose="02020603050405020304" charset="0"/>
                <a:ea typeface="仿宋" panose="02010609060101010101" charset="-122"/>
                <a:cs typeface="仿宋" panose="02010609060101010101" charset="-122"/>
                <a:sym typeface="+mn-ea"/>
              </a:rPr>
              <a:t>CPI</a:t>
            </a:r>
            <a:r>
              <a:rPr lang="zh-CN" altLang="en-US" b="1" dirty="0" smtClean="0">
                <a:latin typeface="Times New Roman" panose="02020603050405020304" charset="0"/>
                <a:ea typeface="仿宋" panose="02010609060101010101" charset="-122"/>
                <a:cs typeface="仿宋" panose="02010609060101010101" charset="-122"/>
                <a:sym typeface="+mn-ea"/>
              </a:rPr>
              <a:t>小幅回落，整体表现经济短期仍具备一定韧性。</a:t>
            </a:r>
            <a:endParaRPr lang="zh-CN" altLang="en-US" b="1" dirty="0" smtClean="0">
              <a:latin typeface="Times New Roman" panose="02020603050405020304" charset="0"/>
              <a:ea typeface="仿宋" panose="02010609060101010101" charset="-122"/>
              <a:cs typeface="仿宋" panose="02010609060101010101" charset="-122"/>
              <a:sym typeface="+mn-ea"/>
            </a:endParaRPr>
          </a:p>
          <a:p>
            <a:pPr indent="0" fontAlgn="auto">
              <a:lnSpc>
                <a:spcPts val="3000"/>
              </a:lnSpc>
            </a:pPr>
            <a:r>
              <a:rPr lang="zh-CN" altLang="en-US" b="1" dirty="0" smtClean="0">
                <a:latin typeface="Times New Roman" panose="02020603050405020304" charset="0"/>
                <a:ea typeface="仿宋" panose="02010609060101010101" charset="-122"/>
                <a:cs typeface="仿宋" panose="02010609060101010101" charset="-122"/>
                <a:sym typeface="+mn-ea"/>
              </a:rPr>
              <a:t>中长线看，美联储防御式降息、特朗普贸易政策对经济仍有压力，海外宏观经济走弱</a:t>
            </a:r>
            <a:r>
              <a:rPr lang="en-US" altLang="zh-CN" b="1" dirty="0" smtClean="0">
                <a:latin typeface="Times New Roman" panose="02020603050405020304" charset="0"/>
                <a:ea typeface="仿宋" panose="02010609060101010101" charset="-122"/>
                <a:cs typeface="仿宋" panose="02010609060101010101" charset="-122"/>
                <a:sym typeface="+mn-ea"/>
              </a:rPr>
              <a:t>+</a:t>
            </a:r>
            <a:r>
              <a:rPr lang="zh-CN" altLang="en-US" b="1" dirty="0" smtClean="0">
                <a:latin typeface="Times New Roman" panose="02020603050405020304" charset="0"/>
                <a:ea typeface="仿宋" panose="02010609060101010101" charset="-122"/>
                <a:cs typeface="仿宋" panose="02010609060101010101" charset="-122"/>
                <a:sym typeface="+mn-ea"/>
              </a:rPr>
              <a:t>美联储宽松对金银仍具有支撑。重点防范流动性风险。</a:t>
            </a:r>
            <a:endParaRPr lang="zh-CN" altLang="en-US" b="1" dirty="0" smtClean="0">
              <a:latin typeface="Times New Roman" panose="02020603050405020304" charset="0"/>
              <a:ea typeface="仿宋" panose="02010609060101010101" charset="-122"/>
              <a:cs typeface="仿宋" panose="02010609060101010101" charset="-122"/>
              <a:sym typeface="+mn-ea"/>
            </a:endParaRPr>
          </a:p>
          <a:p>
            <a:pPr indent="0" fontAlgn="auto">
              <a:lnSpc>
                <a:spcPts val="3000"/>
              </a:lnSpc>
            </a:pPr>
            <a:r>
              <a:rPr lang="zh-CN" altLang="en-US" b="1" dirty="0" smtClean="0">
                <a:latin typeface="Times New Roman" panose="02020603050405020304" charset="0"/>
                <a:ea typeface="仿宋" panose="02010609060101010101" charset="-122"/>
                <a:cs typeface="仿宋" panose="02010609060101010101" charset="-122"/>
                <a:sym typeface="+mn-ea"/>
              </a:rPr>
              <a:t>◼观点：</a:t>
            </a:r>
            <a:r>
              <a:rPr lang="zh-CN" altLang="en-US" b="1" dirty="0" smtClean="0">
                <a:solidFill>
                  <a:schemeClr val="tx1"/>
                </a:solidFill>
                <a:latin typeface="Times New Roman" panose="02020603050405020304" charset="0"/>
                <a:ea typeface="仿宋" panose="02010609060101010101" charset="-122"/>
                <a:cs typeface="仿宋" panose="02010609060101010101" charset="-122"/>
                <a:sym typeface="+mn-ea"/>
              </a:rPr>
              <a:t>隔夜金银企稳，国内白银主力暂时站稳</a:t>
            </a:r>
            <a:r>
              <a:rPr lang="en-US" altLang="zh-CN" b="1" dirty="0" smtClean="0">
                <a:solidFill>
                  <a:schemeClr val="tx1"/>
                </a:solidFill>
                <a:latin typeface="Times New Roman" panose="02020603050405020304" charset="0"/>
                <a:ea typeface="仿宋" panose="02010609060101010101" charset="-122"/>
                <a:cs typeface="仿宋" panose="02010609060101010101" charset="-122"/>
                <a:sym typeface="+mn-ea"/>
              </a:rPr>
              <a:t>22000</a:t>
            </a:r>
            <a:r>
              <a:rPr lang="zh-CN" altLang="en-US" b="1" dirty="0" smtClean="0">
                <a:solidFill>
                  <a:schemeClr val="tx1"/>
                </a:solidFill>
                <a:latin typeface="Times New Roman" panose="02020603050405020304" charset="0"/>
                <a:ea typeface="仿宋" panose="02010609060101010101" charset="-122"/>
                <a:cs typeface="仿宋" panose="02010609060101010101" charset="-122"/>
                <a:sym typeface="+mn-ea"/>
              </a:rPr>
              <a:t>，预计短线偏震荡。</a:t>
            </a:r>
            <a:endParaRPr lang="zh-CN" altLang="en-US" b="1" dirty="0" smtClean="0">
              <a:solidFill>
                <a:schemeClr val="tx1"/>
              </a:solidFill>
              <a:latin typeface="Times New Roman" panose="02020603050405020304" charset="0"/>
              <a:ea typeface="仿宋" panose="02010609060101010101" charset="-122"/>
              <a:cs typeface="仿宋" panose="02010609060101010101" charset="-122"/>
              <a:sym typeface="+mn-ea"/>
            </a:endParaRPr>
          </a:p>
          <a:p>
            <a:pPr indent="0" fontAlgn="auto">
              <a:lnSpc>
                <a:spcPts val="3000"/>
              </a:lnSpc>
            </a:pPr>
            <a:endParaRPr lang="zh-CN" altLang="en-US" b="1" dirty="0" smtClean="0">
              <a:solidFill>
                <a:schemeClr val="tx1"/>
              </a:solidFill>
              <a:latin typeface="Times New Roman" panose="02020603050405020304" charset="0"/>
              <a:ea typeface="仿宋" panose="02010609060101010101" charset="-122"/>
              <a:cs typeface="仿宋" panose="02010609060101010101" charset="-122"/>
              <a:sym typeface="+mn-ea"/>
            </a:endParaRPr>
          </a:p>
          <a:p>
            <a:pPr indent="0" fontAlgn="auto">
              <a:lnSpc>
                <a:spcPts val="3000"/>
              </a:lnSpc>
            </a:pPr>
            <a:r>
              <a:rPr lang="zh-CN" altLang="en-US" b="1" dirty="0" smtClean="0">
                <a:solidFill>
                  <a:schemeClr val="tx1"/>
                </a:solidFill>
                <a:latin typeface="Times New Roman" panose="02020603050405020304" charset="0"/>
                <a:ea typeface="仿宋" panose="02010609060101010101" charset="-122"/>
                <a:cs typeface="仿宋" panose="02010609060101010101" charset="-122"/>
                <a:sym typeface="+mn-ea"/>
              </a:rPr>
              <a:t>◼</a:t>
            </a:r>
            <a:r>
              <a:rPr lang="zh-CN" altLang="en-US" b="1" dirty="0">
                <a:solidFill>
                  <a:schemeClr val="tx1"/>
                </a:solidFill>
                <a:latin typeface="Times New Roman" panose="02020603050405020304" charset="0"/>
                <a:ea typeface="仿宋" panose="02010609060101010101" charset="-122"/>
                <a:cs typeface="仿宋" panose="02010609060101010101" charset="-122"/>
                <a:sym typeface="+mn-ea"/>
              </a:rPr>
              <a:t>风险点：1.通胀反弹；</a:t>
            </a:r>
            <a:r>
              <a:rPr lang="en-US" altLang="zh-CN" b="1" dirty="0">
                <a:solidFill>
                  <a:schemeClr val="tx1"/>
                </a:solidFill>
                <a:latin typeface="Times New Roman" panose="02020603050405020304" charset="0"/>
                <a:ea typeface="仿宋" panose="02010609060101010101" charset="-122"/>
                <a:cs typeface="仿宋" panose="02010609060101010101" charset="-122"/>
                <a:sym typeface="+mn-ea"/>
              </a:rPr>
              <a:t>2.</a:t>
            </a:r>
            <a:r>
              <a:rPr lang="zh-CN" altLang="en-US" b="1" dirty="0">
                <a:solidFill>
                  <a:schemeClr val="tx1"/>
                </a:solidFill>
                <a:latin typeface="Times New Roman" panose="02020603050405020304" charset="0"/>
                <a:ea typeface="仿宋" panose="02010609060101010101" charset="-122"/>
                <a:cs typeface="仿宋" panose="02010609060101010101" charset="-122"/>
                <a:sym typeface="+mn-ea"/>
              </a:rPr>
              <a:t>流动性风险；</a:t>
            </a:r>
            <a:r>
              <a:rPr lang="en-US" altLang="zh-CN" b="1" dirty="0">
                <a:solidFill>
                  <a:schemeClr val="tx1"/>
                </a:solidFill>
                <a:latin typeface="Times New Roman" panose="02020603050405020304" charset="0"/>
                <a:ea typeface="仿宋" panose="02010609060101010101" charset="-122"/>
                <a:cs typeface="仿宋" panose="02010609060101010101" charset="-122"/>
                <a:sym typeface="+mn-ea"/>
              </a:rPr>
              <a:t>3.</a:t>
            </a:r>
            <a:r>
              <a:rPr lang="zh-CN" altLang="en-US" b="1" dirty="0">
                <a:latin typeface="Times New Roman" panose="02020603050405020304" charset="0"/>
                <a:ea typeface="仿宋" panose="02010609060101010101" charset="-122"/>
                <a:cs typeface="仿宋" panose="02010609060101010101" charset="-122"/>
                <a:sym typeface="+mn-ea"/>
              </a:rPr>
              <a:t>经济软着陆；</a:t>
            </a:r>
            <a:r>
              <a:rPr lang="en-US" altLang="zh-CN" b="1" dirty="0">
                <a:latin typeface="Times New Roman" panose="02020603050405020304" charset="0"/>
                <a:ea typeface="仿宋" panose="02010609060101010101" charset="-122"/>
                <a:cs typeface="仿宋" panose="02010609060101010101" charset="-122"/>
                <a:sym typeface="+mn-ea"/>
              </a:rPr>
              <a:t>4.</a:t>
            </a:r>
            <a:r>
              <a:rPr lang="zh-CN" altLang="en-US" b="1" dirty="0">
                <a:latin typeface="Times New Roman" panose="02020603050405020304" charset="0"/>
                <a:ea typeface="仿宋" panose="02010609060101010101" charset="-122"/>
                <a:cs typeface="仿宋" panose="02010609060101010101" charset="-122"/>
                <a:sym typeface="+mn-ea"/>
              </a:rPr>
              <a:t>美联储货币政策边际收紧。</a:t>
            </a:r>
            <a:endParaRPr lang="en-US" altLang="zh-CN" b="1" dirty="0">
              <a:solidFill>
                <a:schemeClr val="tx1"/>
              </a:solidFill>
              <a:latin typeface="Times New Roman" panose="02020603050405020304" charset="0"/>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4367530" y="892810"/>
            <a:ext cx="2809240" cy="619760"/>
          </a:xfrm>
          <a:prstGeom prst="rect">
            <a:avLst/>
          </a:prstGeom>
          <a:effectLst>
            <a:outerShdw blurRad="76200" dir="13500000" sy="23000" kx="1200000" algn="br" rotWithShape="0">
              <a:prstClr val="black">
                <a:alpha val="20000"/>
              </a:prstClr>
            </a:outerShdw>
          </a:effectLst>
        </p:spPr>
      </p:pic>
      <p:sp>
        <p:nvSpPr>
          <p:cNvPr id="6" name="文本框 5"/>
          <p:cNvSpPr txBox="1"/>
          <p:nvPr/>
        </p:nvSpPr>
        <p:spPr>
          <a:xfrm>
            <a:off x="911225" y="1734185"/>
            <a:ext cx="10354310" cy="2399665"/>
          </a:xfrm>
          <a:prstGeom prst="rect">
            <a:avLst/>
          </a:prstGeom>
          <a:noFill/>
        </p:spPr>
        <p:txBody>
          <a:bodyPr wrap="square" rtlCol="0" anchor="t">
            <a:spAutoFit/>
          </a:bodyPr>
          <a:lstStyle/>
          <a:p>
            <a:pPr algn="l" fontAlgn="auto">
              <a:lnSpc>
                <a:spcPts val="3000"/>
              </a:lnSpc>
              <a:spcBef>
                <a:spcPts val="0"/>
              </a:spcBef>
              <a:spcAft>
                <a:spcPts val="0"/>
              </a:spcAft>
            </a:pPr>
            <a:r>
              <a:rPr lang="en-US" altLang="zh-CN" sz="1400">
                <a:solidFill>
                  <a:schemeClr val="bg1">
                    <a:lumMod val="50000"/>
                  </a:schemeClr>
                </a:solidFill>
                <a:latin typeface="仿宋" panose="02010609060101010101" charset="-122"/>
                <a:ea typeface="仿宋" panose="02010609060101010101" charset="-122"/>
                <a:cs typeface="仿宋" panose="02010609060101010101" charset="-122"/>
              </a:rPr>
              <a:t>    </a:t>
            </a:r>
            <a:r>
              <a:rPr lang="zh-CN" altLang="en-US" sz="1400" b="1">
                <a:solidFill>
                  <a:schemeClr val="tx1"/>
                </a:solidFill>
                <a:latin typeface="仿宋" panose="02010609060101010101" charset="-122"/>
                <a:ea typeface="仿宋" panose="02010609060101010101" charset="-122"/>
                <a:cs typeface="仿宋" panose="02010609060101010101" charset="-122"/>
              </a:rPr>
              <a:t>本报告内容形成采用的基础数据信息均来源于公开资料，我公司对这类信息的准确性和完整性不做任何保证，也不保证所包含的信息和报告中得出的结论及给出的建议不会发生任何变更。我们已力求报告内容的客观、公正，但文中的观点、结论和建议仅供参考。交易者据此做出的任何交易决策与本公司和作者无关，本公司不承担交易者对此作出交易决策而产生的任何风险，亦不对交易者作出此类交易决策做任何形式的担保。本报告版权为我公司所有，未经书面许可，任何机构和个人不得以任何形式对本报告全部或部分内容翻版、复制发布，如引用、刊发，须注明出处为山东齐盛期货有限公司，且不得对本报告进行有悖原意的引用、删节和修改。未经授权的侵权行为与我公司无关，我公司对侵权行为给公司造成的声誉、经济损失保留追诉权利。</a:t>
            </a:r>
            <a:endParaRPr lang="zh-CN" altLang="en-US" sz="1400" b="1">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6"/>
          <p:cNvSpPr txBox="1"/>
          <p:nvPr/>
        </p:nvSpPr>
        <p:spPr>
          <a:xfrm>
            <a:off x="788670" y="661035"/>
            <a:ext cx="401129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a:solidFill>
                  <a:prstClr val="black"/>
                </a:solidFill>
                <a:latin typeface="黑体" panose="02010609060101010101" charset="-122"/>
                <a:ea typeface="黑体" panose="02010609060101010101" charset="-122"/>
                <a:sym typeface="Arial" panose="020B0604020202020204" pitchFamily="34" charset="0"/>
              </a:rPr>
              <a:t>核心逻辑</a:t>
            </a:r>
            <a:endParaRPr kumimoji="0" lang="zh-CN" altLang="en-US" sz="240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sym typeface="Arial" panose="020B0604020202020204" pitchFamily="34" charset="0"/>
            </a:endParaRPr>
          </a:p>
        </p:txBody>
      </p:sp>
      <p:sp>
        <p:nvSpPr>
          <p:cNvPr id="3" name="文本框 2"/>
          <p:cNvSpPr txBox="1"/>
          <p:nvPr>
            <p:custDataLst>
              <p:tags r:id="rId1"/>
            </p:custDataLst>
          </p:nvPr>
        </p:nvSpPr>
        <p:spPr>
          <a:xfrm>
            <a:off x="694690" y="1341879"/>
            <a:ext cx="11195685" cy="5039449"/>
          </a:xfrm>
          <a:prstGeom prst="rect">
            <a:avLst/>
          </a:prstGeom>
          <a:noFill/>
        </p:spPr>
        <p:txBody>
          <a:bodyPr wrap="square" rtlCol="0">
            <a:noAutofit/>
          </a:bodyPr>
          <a:lstStyle/>
          <a:p>
            <a:pPr indent="0" fontAlgn="auto">
              <a:lnSpc>
                <a:spcPts val="3000"/>
              </a:lnSpc>
            </a:pPr>
            <a:r>
              <a:rPr lang="zh-CN" altLang="en-US" b="1" dirty="0">
                <a:solidFill>
                  <a:schemeClr val="tx1"/>
                </a:solidFill>
                <a:latin typeface="Times New Roman" panose="02020603050405020304" charset="0"/>
                <a:ea typeface="仿宋" panose="02010609060101010101" charset="-122"/>
                <a:cs typeface="仿宋" panose="02010609060101010101" charset="-122"/>
                <a:sym typeface="+mn-ea"/>
              </a:rPr>
              <a:t>◼逻辑</a:t>
            </a:r>
            <a:endParaRPr lang="en-US" altLang="zh-CN" b="1" dirty="0">
              <a:latin typeface="Times New Roman" panose="02020603050405020304" charset="0"/>
              <a:ea typeface="仿宋" panose="02010609060101010101" charset="-122"/>
              <a:cs typeface="仿宋" panose="02010609060101010101" charset="-122"/>
              <a:sym typeface="+mn-ea"/>
            </a:endParaRPr>
          </a:p>
          <a:p>
            <a:pPr indent="0" fontAlgn="auto">
              <a:lnSpc>
                <a:spcPts val="3000"/>
              </a:lnSpc>
            </a:pPr>
            <a:r>
              <a:rPr lang="zh-CN" altLang="en-US" b="1" dirty="0" smtClean="0">
                <a:latin typeface="Times New Roman" panose="02020603050405020304" charset="0"/>
                <a:ea typeface="仿宋" panose="02010609060101010101" charset="-122"/>
                <a:cs typeface="仿宋" panose="02010609060101010101" charset="-122"/>
                <a:sym typeface="+mn-ea"/>
              </a:rPr>
              <a:t>地缘局势暂时缓和，伊朗表示，美伊新一轮谈判取得良好进展</a:t>
            </a:r>
            <a:r>
              <a:rPr lang="en-US" altLang="zh-CN" b="1" dirty="0" smtClean="0">
                <a:latin typeface="Times New Roman" panose="02020603050405020304" charset="0"/>
                <a:ea typeface="仿宋" panose="02010609060101010101" charset="-122"/>
                <a:cs typeface="仿宋" panose="02010609060101010101" charset="-122"/>
                <a:sym typeface="+mn-ea"/>
              </a:rPr>
              <a:t> </a:t>
            </a:r>
            <a:r>
              <a:rPr lang="zh-CN" altLang="en-US" b="1" dirty="0" smtClean="0">
                <a:latin typeface="Times New Roman" panose="02020603050405020304" charset="0"/>
                <a:ea typeface="仿宋" panose="02010609060101010101" charset="-122"/>
                <a:cs typeface="仿宋" panose="02010609060101010101" charset="-122"/>
                <a:sym typeface="+mn-ea"/>
              </a:rPr>
              <a:t>，但尚未达成实质性成果，后续仍存在不确定性。贸易政策方面，美国对全球商品加征</a:t>
            </a:r>
            <a:r>
              <a:rPr lang="en-US" altLang="zh-CN" b="1" dirty="0" smtClean="0">
                <a:latin typeface="Times New Roman" panose="02020603050405020304" charset="0"/>
                <a:ea typeface="仿宋" panose="02010609060101010101" charset="-122"/>
                <a:cs typeface="仿宋" panose="02010609060101010101" charset="-122"/>
                <a:sym typeface="+mn-ea"/>
              </a:rPr>
              <a:t>15%</a:t>
            </a:r>
            <a:r>
              <a:rPr lang="zh-CN" altLang="en-US" b="1" dirty="0" smtClean="0">
                <a:latin typeface="Times New Roman" panose="02020603050405020304" charset="0"/>
                <a:ea typeface="仿宋" panose="02010609060101010101" charset="-122"/>
                <a:cs typeface="仿宋" panose="02010609060101010101" charset="-122"/>
                <a:sym typeface="+mn-ea"/>
              </a:rPr>
              <a:t>关税，</a:t>
            </a:r>
            <a:r>
              <a:rPr lang="en-US" altLang="zh-CN" b="1" dirty="0" smtClean="0">
                <a:latin typeface="Times New Roman" panose="02020603050405020304" charset="0"/>
                <a:ea typeface="仿宋" panose="02010609060101010101" charset="-122"/>
                <a:cs typeface="仿宋" panose="02010609060101010101" charset="-122"/>
                <a:sym typeface="+mn-ea"/>
              </a:rPr>
              <a:t>2</a:t>
            </a:r>
            <a:r>
              <a:rPr lang="zh-CN" altLang="en-US" b="1" dirty="0" smtClean="0">
                <a:latin typeface="Times New Roman" panose="02020603050405020304" charset="0"/>
                <a:ea typeface="仿宋" panose="02010609060101010101" charset="-122"/>
                <a:cs typeface="仿宋" panose="02010609060101010101" charset="-122"/>
                <a:sym typeface="+mn-ea"/>
              </a:rPr>
              <a:t>月</a:t>
            </a:r>
            <a:r>
              <a:rPr lang="en-US" altLang="zh-CN" b="1" dirty="0" smtClean="0">
                <a:latin typeface="Times New Roman" panose="02020603050405020304" charset="0"/>
                <a:ea typeface="仿宋" panose="02010609060101010101" charset="-122"/>
                <a:cs typeface="仿宋" panose="02010609060101010101" charset="-122"/>
                <a:sym typeface="+mn-ea"/>
              </a:rPr>
              <a:t>24</a:t>
            </a:r>
            <a:r>
              <a:rPr lang="zh-CN" altLang="en-US" b="1" dirty="0" smtClean="0">
                <a:latin typeface="Times New Roman" panose="02020603050405020304" charset="0"/>
                <a:ea typeface="仿宋" panose="02010609060101010101" charset="-122"/>
                <a:cs typeface="仿宋" panose="02010609060101010101" charset="-122"/>
                <a:sym typeface="+mn-ea"/>
              </a:rPr>
              <a:t>日生效，为期</a:t>
            </a:r>
            <a:r>
              <a:rPr lang="en-US" altLang="zh-CN" b="1" dirty="0" smtClean="0">
                <a:latin typeface="Times New Roman" panose="02020603050405020304" charset="0"/>
                <a:ea typeface="仿宋" panose="02010609060101010101" charset="-122"/>
                <a:cs typeface="仿宋" panose="02010609060101010101" charset="-122"/>
                <a:sym typeface="+mn-ea"/>
              </a:rPr>
              <a:t>150</a:t>
            </a:r>
            <a:r>
              <a:rPr lang="zh-CN" altLang="en-US" b="1" dirty="0" smtClean="0">
                <a:latin typeface="Times New Roman" panose="02020603050405020304" charset="0"/>
                <a:ea typeface="仿宋" panose="02010609060101010101" charset="-122"/>
                <a:cs typeface="仿宋" panose="02010609060101010101" charset="-122"/>
                <a:sym typeface="+mn-ea"/>
              </a:rPr>
              <a:t>天，该举措提升全球贸易成本，加大通胀压力和经济压力。经济数据方面，美国</a:t>
            </a:r>
            <a:r>
              <a:rPr lang="en-US" altLang="zh-CN" b="1" dirty="0" smtClean="0">
                <a:latin typeface="Times New Roman" panose="02020603050405020304" charset="0"/>
                <a:ea typeface="仿宋" panose="02010609060101010101" charset="-122"/>
                <a:cs typeface="仿宋" panose="02010609060101010101" charset="-122"/>
                <a:sym typeface="+mn-ea"/>
              </a:rPr>
              <a:t>1</a:t>
            </a:r>
            <a:r>
              <a:rPr lang="zh-CN" altLang="en-US" b="1" dirty="0" smtClean="0">
                <a:latin typeface="Times New Roman" panose="02020603050405020304" charset="0"/>
                <a:ea typeface="仿宋" panose="02010609060101010101" charset="-122"/>
                <a:cs typeface="仿宋" panose="02010609060101010101" charset="-122"/>
                <a:sym typeface="+mn-ea"/>
              </a:rPr>
              <a:t>月就业数据好于前值，</a:t>
            </a:r>
            <a:r>
              <a:rPr lang="en-US" altLang="zh-CN" b="1" dirty="0" smtClean="0">
                <a:latin typeface="Times New Roman" panose="02020603050405020304" charset="0"/>
                <a:ea typeface="仿宋" panose="02010609060101010101" charset="-122"/>
                <a:cs typeface="仿宋" panose="02010609060101010101" charset="-122"/>
                <a:sym typeface="+mn-ea"/>
              </a:rPr>
              <a:t>1</a:t>
            </a:r>
            <a:r>
              <a:rPr lang="zh-CN" altLang="en-US" b="1" dirty="0" smtClean="0">
                <a:latin typeface="Times New Roman" panose="02020603050405020304" charset="0"/>
                <a:ea typeface="仿宋" panose="02010609060101010101" charset="-122"/>
                <a:cs typeface="仿宋" panose="02010609060101010101" charset="-122"/>
                <a:sym typeface="+mn-ea"/>
              </a:rPr>
              <a:t>月</a:t>
            </a:r>
            <a:r>
              <a:rPr lang="en-US" altLang="zh-CN" b="1" dirty="0" smtClean="0">
                <a:latin typeface="Times New Roman" panose="02020603050405020304" charset="0"/>
                <a:ea typeface="仿宋" panose="02010609060101010101" charset="-122"/>
                <a:cs typeface="仿宋" panose="02010609060101010101" charset="-122"/>
                <a:sym typeface="+mn-ea"/>
              </a:rPr>
              <a:t>CPI</a:t>
            </a:r>
            <a:r>
              <a:rPr lang="zh-CN" altLang="en-US" b="1" dirty="0" smtClean="0">
                <a:latin typeface="Times New Roman" panose="02020603050405020304" charset="0"/>
                <a:ea typeface="仿宋" panose="02010609060101010101" charset="-122"/>
                <a:cs typeface="仿宋" panose="02010609060101010101" charset="-122"/>
                <a:sym typeface="+mn-ea"/>
              </a:rPr>
              <a:t>小幅回落，整体表现经济短期仍具备一定韧性。</a:t>
            </a:r>
            <a:endParaRPr lang="zh-CN" altLang="en-US" b="1" dirty="0" smtClean="0">
              <a:latin typeface="Times New Roman" panose="02020603050405020304" charset="0"/>
              <a:ea typeface="仿宋" panose="02010609060101010101" charset="-122"/>
              <a:cs typeface="仿宋" panose="02010609060101010101" charset="-122"/>
              <a:sym typeface="+mn-ea"/>
            </a:endParaRPr>
          </a:p>
          <a:p>
            <a:pPr indent="0" fontAlgn="auto">
              <a:lnSpc>
                <a:spcPts val="3000"/>
              </a:lnSpc>
            </a:pPr>
            <a:r>
              <a:rPr lang="zh-CN" altLang="en-US" b="1" dirty="0" smtClean="0">
                <a:latin typeface="Times New Roman" panose="02020603050405020304" charset="0"/>
                <a:ea typeface="仿宋" panose="02010609060101010101" charset="-122"/>
                <a:cs typeface="仿宋" panose="02010609060101010101" charset="-122"/>
                <a:sym typeface="+mn-ea"/>
              </a:rPr>
              <a:t>中长线看，美联储防御式降息、特朗普贸易政策对经济仍有压力，海外宏观经济走弱</a:t>
            </a:r>
            <a:r>
              <a:rPr lang="en-US" altLang="zh-CN" b="1" dirty="0" smtClean="0">
                <a:latin typeface="Times New Roman" panose="02020603050405020304" charset="0"/>
                <a:ea typeface="仿宋" panose="02010609060101010101" charset="-122"/>
                <a:cs typeface="仿宋" panose="02010609060101010101" charset="-122"/>
                <a:sym typeface="+mn-ea"/>
              </a:rPr>
              <a:t>+</a:t>
            </a:r>
            <a:r>
              <a:rPr lang="zh-CN" altLang="en-US" b="1" dirty="0" smtClean="0">
                <a:latin typeface="Times New Roman" panose="02020603050405020304" charset="0"/>
                <a:ea typeface="仿宋" panose="02010609060101010101" charset="-122"/>
                <a:cs typeface="仿宋" panose="02010609060101010101" charset="-122"/>
                <a:sym typeface="+mn-ea"/>
              </a:rPr>
              <a:t>美联储宽松对金银仍具有支撑。重点防范流动性风险。</a:t>
            </a:r>
            <a:endParaRPr lang="zh-CN" altLang="en-US" b="1" dirty="0" smtClean="0">
              <a:latin typeface="Times New Roman" panose="02020603050405020304" charset="0"/>
              <a:ea typeface="仿宋" panose="02010609060101010101" charset="-122"/>
              <a:cs typeface="仿宋" panose="02010609060101010101" charset="-122"/>
              <a:sym typeface="+mn-ea"/>
            </a:endParaRPr>
          </a:p>
          <a:p>
            <a:pPr indent="0" fontAlgn="auto">
              <a:lnSpc>
                <a:spcPts val="3000"/>
              </a:lnSpc>
            </a:pPr>
            <a:r>
              <a:rPr lang="zh-CN" altLang="en-US" b="1" dirty="0" smtClean="0">
                <a:latin typeface="Times New Roman" panose="02020603050405020304" charset="0"/>
                <a:ea typeface="仿宋" panose="02010609060101010101" charset="-122"/>
                <a:cs typeface="仿宋" panose="02010609060101010101" charset="-122"/>
                <a:sym typeface="+mn-ea"/>
              </a:rPr>
              <a:t>◼观点：</a:t>
            </a:r>
            <a:r>
              <a:rPr lang="zh-CN" altLang="en-US" b="1" dirty="0" smtClean="0">
                <a:solidFill>
                  <a:schemeClr val="tx1"/>
                </a:solidFill>
                <a:latin typeface="Times New Roman" panose="02020603050405020304" charset="0"/>
                <a:ea typeface="仿宋" panose="02010609060101010101" charset="-122"/>
                <a:cs typeface="仿宋" panose="02010609060101010101" charset="-122"/>
                <a:sym typeface="+mn-ea"/>
              </a:rPr>
              <a:t>隔夜金银企稳，国内白银主力暂时站稳</a:t>
            </a:r>
            <a:r>
              <a:rPr lang="en-US" altLang="zh-CN" b="1" dirty="0" smtClean="0">
                <a:solidFill>
                  <a:schemeClr val="tx1"/>
                </a:solidFill>
                <a:latin typeface="Times New Roman" panose="02020603050405020304" charset="0"/>
                <a:ea typeface="仿宋" panose="02010609060101010101" charset="-122"/>
                <a:cs typeface="仿宋" panose="02010609060101010101" charset="-122"/>
                <a:sym typeface="+mn-ea"/>
              </a:rPr>
              <a:t>22000</a:t>
            </a:r>
            <a:r>
              <a:rPr lang="zh-CN" altLang="en-US" b="1" dirty="0" smtClean="0">
                <a:solidFill>
                  <a:schemeClr val="tx1"/>
                </a:solidFill>
                <a:latin typeface="Times New Roman" panose="02020603050405020304" charset="0"/>
                <a:ea typeface="仿宋" panose="02010609060101010101" charset="-122"/>
                <a:cs typeface="仿宋" panose="02010609060101010101" charset="-122"/>
                <a:sym typeface="+mn-ea"/>
              </a:rPr>
              <a:t>，预计短线偏震荡。</a:t>
            </a:r>
            <a:endParaRPr lang="zh-CN" altLang="en-US" b="1" dirty="0" smtClean="0">
              <a:solidFill>
                <a:schemeClr val="tx1"/>
              </a:solidFill>
              <a:latin typeface="Times New Roman" panose="02020603050405020304" charset="0"/>
              <a:ea typeface="仿宋" panose="02010609060101010101" charset="-122"/>
              <a:cs typeface="仿宋" panose="02010609060101010101" charset="-122"/>
              <a:sym typeface="+mn-ea"/>
            </a:endParaRPr>
          </a:p>
          <a:p>
            <a:pPr indent="0" fontAlgn="auto">
              <a:lnSpc>
                <a:spcPts val="3000"/>
              </a:lnSpc>
            </a:pPr>
            <a:endParaRPr lang="zh-CN" altLang="en-US" b="1" dirty="0" smtClean="0">
              <a:solidFill>
                <a:schemeClr val="tx1"/>
              </a:solidFill>
              <a:latin typeface="Times New Roman" panose="02020603050405020304" charset="0"/>
              <a:ea typeface="仿宋" panose="02010609060101010101" charset="-122"/>
              <a:cs typeface="仿宋" panose="02010609060101010101" charset="-122"/>
              <a:sym typeface="+mn-ea"/>
            </a:endParaRPr>
          </a:p>
          <a:p>
            <a:pPr indent="0" fontAlgn="auto">
              <a:lnSpc>
                <a:spcPts val="3000"/>
              </a:lnSpc>
            </a:pPr>
            <a:r>
              <a:rPr lang="zh-CN" altLang="en-US" b="1" dirty="0" smtClean="0">
                <a:solidFill>
                  <a:schemeClr val="tx1"/>
                </a:solidFill>
                <a:latin typeface="Times New Roman" panose="02020603050405020304" charset="0"/>
                <a:ea typeface="仿宋" panose="02010609060101010101" charset="-122"/>
                <a:cs typeface="仿宋" panose="02010609060101010101" charset="-122"/>
                <a:sym typeface="+mn-ea"/>
              </a:rPr>
              <a:t>◼</a:t>
            </a:r>
            <a:r>
              <a:rPr lang="zh-CN" altLang="en-US" b="1" dirty="0">
                <a:solidFill>
                  <a:schemeClr val="tx1"/>
                </a:solidFill>
                <a:latin typeface="Times New Roman" panose="02020603050405020304" charset="0"/>
                <a:ea typeface="仿宋" panose="02010609060101010101" charset="-122"/>
                <a:cs typeface="仿宋" panose="02010609060101010101" charset="-122"/>
                <a:sym typeface="+mn-ea"/>
              </a:rPr>
              <a:t>风险点：1.通胀反弹；</a:t>
            </a:r>
            <a:r>
              <a:rPr lang="en-US" altLang="zh-CN" b="1" dirty="0">
                <a:solidFill>
                  <a:schemeClr val="tx1"/>
                </a:solidFill>
                <a:latin typeface="Times New Roman" panose="02020603050405020304" charset="0"/>
                <a:ea typeface="仿宋" panose="02010609060101010101" charset="-122"/>
                <a:cs typeface="仿宋" panose="02010609060101010101" charset="-122"/>
                <a:sym typeface="+mn-ea"/>
              </a:rPr>
              <a:t>2.</a:t>
            </a:r>
            <a:r>
              <a:rPr lang="zh-CN" altLang="en-US" b="1" dirty="0">
                <a:solidFill>
                  <a:schemeClr val="tx1"/>
                </a:solidFill>
                <a:latin typeface="Times New Roman" panose="02020603050405020304" charset="0"/>
                <a:ea typeface="仿宋" panose="02010609060101010101" charset="-122"/>
                <a:cs typeface="仿宋" panose="02010609060101010101" charset="-122"/>
                <a:sym typeface="+mn-ea"/>
              </a:rPr>
              <a:t>流动性风险；</a:t>
            </a:r>
            <a:r>
              <a:rPr lang="en-US" altLang="zh-CN" b="1" dirty="0">
                <a:solidFill>
                  <a:schemeClr val="tx1"/>
                </a:solidFill>
                <a:latin typeface="Times New Roman" panose="02020603050405020304" charset="0"/>
                <a:ea typeface="仿宋" panose="02010609060101010101" charset="-122"/>
                <a:cs typeface="仿宋" panose="02010609060101010101" charset="-122"/>
                <a:sym typeface="+mn-ea"/>
              </a:rPr>
              <a:t>3.</a:t>
            </a:r>
            <a:r>
              <a:rPr lang="zh-CN" altLang="en-US" b="1" dirty="0">
                <a:latin typeface="Times New Roman" panose="02020603050405020304" charset="0"/>
                <a:ea typeface="仿宋" panose="02010609060101010101" charset="-122"/>
                <a:cs typeface="仿宋" panose="02010609060101010101" charset="-122"/>
                <a:sym typeface="+mn-ea"/>
              </a:rPr>
              <a:t>经济软着陆；</a:t>
            </a:r>
            <a:r>
              <a:rPr lang="en-US" altLang="zh-CN" b="1" dirty="0">
                <a:latin typeface="Times New Roman" panose="02020603050405020304" charset="0"/>
                <a:ea typeface="仿宋" panose="02010609060101010101" charset="-122"/>
                <a:cs typeface="仿宋" panose="02010609060101010101" charset="-122"/>
                <a:sym typeface="+mn-ea"/>
              </a:rPr>
              <a:t>4.</a:t>
            </a:r>
            <a:r>
              <a:rPr lang="zh-CN" altLang="en-US" b="1" dirty="0">
                <a:latin typeface="Times New Roman" panose="02020603050405020304" charset="0"/>
                <a:ea typeface="仿宋" panose="02010609060101010101" charset="-122"/>
                <a:cs typeface="仿宋" panose="02010609060101010101" charset="-122"/>
                <a:sym typeface="+mn-ea"/>
              </a:rPr>
              <a:t>美联储货币政策边际收紧。</a:t>
            </a:r>
            <a:endParaRPr lang="en-US" altLang="zh-CN" b="1" dirty="0">
              <a:solidFill>
                <a:schemeClr val="tx1"/>
              </a:solidFill>
              <a:latin typeface="Times New Roman" panose="02020603050405020304" charset="0"/>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6"/>
          <p:cNvSpPr txBox="1"/>
          <p:nvPr/>
        </p:nvSpPr>
        <p:spPr>
          <a:xfrm>
            <a:off x="788670" y="661035"/>
            <a:ext cx="9410992"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smtClean="0">
                <a:solidFill>
                  <a:prstClr val="black"/>
                </a:solidFill>
                <a:latin typeface="黑体" panose="02010609060101010101" charset="-122"/>
                <a:ea typeface="黑体" panose="02010609060101010101" charset="-122"/>
                <a:sym typeface="Arial" panose="020B0604020202020204" pitchFamily="34" charset="0"/>
              </a:rPr>
              <a:t>美国</a:t>
            </a:r>
            <a:r>
              <a:rPr lang="zh-CN" altLang="en-US" sz="2400" dirty="0" smtClean="0">
                <a:solidFill>
                  <a:prstClr val="black"/>
                </a:solidFill>
                <a:latin typeface="黑体" panose="02010609060101010101" charset="-122"/>
                <a:ea typeface="黑体" panose="02010609060101010101" charset="-122"/>
                <a:sym typeface="Arial" panose="020B0604020202020204" pitchFamily="34" charset="0"/>
              </a:rPr>
              <a:t>贸易升级</a:t>
            </a:r>
            <a:endParaRPr lang="zh-CN" altLang="en-US" sz="2400" dirty="0" smtClean="0">
              <a:solidFill>
                <a:prstClr val="black"/>
              </a:solidFill>
              <a:latin typeface="黑体" panose="02010609060101010101" charset="-122"/>
              <a:ea typeface="黑体" panose="02010609060101010101" charset="-122"/>
              <a:sym typeface="Arial" panose="020B0604020202020204" pitchFamily="34" charset="0"/>
            </a:endParaRPr>
          </a:p>
        </p:txBody>
      </p:sp>
      <p:sp>
        <p:nvSpPr>
          <p:cNvPr id="11" name="文本框 10"/>
          <p:cNvSpPr txBox="1"/>
          <p:nvPr/>
        </p:nvSpPr>
        <p:spPr>
          <a:xfrm>
            <a:off x="7823200" y="6237605"/>
            <a:ext cx="2813050" cy="275590"/>
          </a:xfrm>
          <a:prstGeom prst="rect">
            <a:avLst/>
          </a:prstGeom>
          <a:noFill/>
        </p:spPr>
        <p:txBody>
          <a:bodyPr wrap="square" rtlCol="0">
            <a:spAutoFit/>
          </a:bodyPr>
          <a:lstStyle/>
          <a:p>
            <a:r>
              <a:rPr lang="zh-CN" altLang="en-US" sz="1200">
                <a:solidFill>
                  <a:schemeClr val="bg1">
                    <a:lumMod val="50000"/>
                  </a:schemeClr>
                </a:solidFill>
                <a:latin typeface="黑体" panose="02010609060101010101" charset="-122"/>
                <a:ea typeface="黑体" panose="02010609060101010101" charset="-122"/>
              </a:rPr>
              <a:t>数据来源：同花顺，齐盛期货整理</a:t>
            </a:r>
            <a:endParaRPr lang="zh-CN" altLang="en-US" sz="1200">
              <a:solidFill>
                <a:schemeClr val="bg1">
                  <a:lumMod val="50000"/>
                </a:schemeClr>
              </a:solidFill>
              <a:latin typeface="黑体" panose="02010609060101010101" charset="-122"/>
              <a:ea typeface="黑体" panose="02010609060101010101" charset="-122"/>
            </a:endParaRPr>
          </a:p>
        </p:txBody>
      </p:sp>
      <p:sp>
        <p:nvSpPr>
          <p:cNvPr id="2" name="文本框 1"/>
          <p:cNvSpPr txBox="1"/>
          <p:nvPr/>
        </p:nvSpPr>
        <p:spPr>
          <a:xfrm>
            <a:off x="622935" y="1196340"/>
            <a:ext cx="11059160" cy="2861310"/>
          </a:xfrm>
          <a:prstGeom prst="rect">
            <a:avLst/>
          </a:prstGeom>
          <a:noFill/>
        </p:spPr>
        <p:txBody>
          <a:bodyPr wrap="square" rtlCol="0" anchor="t">
            <a:spAutoFit/>
          </a:bodyPr>
          <a:p>
            <a:r>
              <a:rPr lang="en-US" altLang="en-US" b="1">
                <a:latin typeface="仿宋" panose="02010609060101010101" charset="-122"/>
                <a:ea typeface="仿宋" panose="02010609060101010101" charset="-122"/>
                <a:cs typeface="仿宋" panose="02010609060101010101" charset="-122"/>
                <a:sym typeface="+mn-ea"/>
              </a:rPr>
              <a:t>◼</a:t>
            </a:r>
            <a:r>
              <a:rPr lang="en-US" altLang="zh-CN" b="1">
                <a:latin typeface="仿宋" panose="02010609060101010101" charset="-122"/>
                <a:ea typeface="仿宋" panose="02010609060101010101" charset="-122"/>
                <a:cs typeface="仿宋" panose="02010609060101010101" charset="-122"/>
              </a:rPr>
              <a:t>2</a:t>
            </a:r>
            <a:r>
              <a:rPr lang="zh-CN" altLang="en-US" b="1">
                <a:latin typeface="仿宋" panose="02010609060101010101" charset="-122"/>
                <a:ea typeface="仿宋" panose="02010609060101010101" charset="-122"/>
                <a:cs typeface="仿宋" panose="02010609060101010101" charset="-122"/>
              </a:rPr>
              <a:t>月</a:t>
            </a:r>
            <a:r>
              <a:rPr lang="en-US" altLang="zh-CN" b="1">
                <a:latin typeface="仿宋" panose="02010609060101010101" charset="-122"/>
                <a:ea typeface="仿宋" panose="02010609060101010101" charset="-122"/>
                <a:cs typeface="仿宋" panose="02010609060101010101" charset="-122"/>
              </a:rPr>
              <a:t>20</a:t>
            </a:r>
            <a:r>
              <a:rPr lang="zh-CN" altLang="en-US" b="1">
                <a:latin typeface="仿宋" panose="02010609060101010101" charset="-122"/>
                <a:ea typeface="仿宋" panose="02010609060101010101" charset="-122"/>
                <a:cs typeface="仿宋" panose="02010609060101010101" charset="-122"/>
              </a:rPr>
              <a:t>日：最高法院裁定关税违法</a:t>
            </a:r>
            <a:endParaRPr lang="zh-CN" altLang="en-US" b="1">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美国最高法院以</a:t>
            </a:r>
            <a:r>
              <a:rPr lang="en-US" altLang="zh-CN">
                <a:latin typeface="仿宋" panose="02010609060101010101" charset="-122"/>
                <a:ea typeface="仿宋" panose="02010609060101010101" charset="-122"/>
                <a:cs typeface="仿宋" panose="02010609060101010101" charset="-122"/>
              </a:rPr>
              <a:t> 6:3 </a:t>
            </a:r>
            <a:r>
              <a:rPr lang="zh-CN" altLang="en-US">
                <a:latin typeface="仿宋" panose="02010609060101010101" charset="-122"/>
                <a:ea typeface="仿宋" panose="02010609060101010101" charset="-122"/>
                <a:cs typeface="仿宋" panose="02010609060101010101" charset="-122"/>
              </a:rPr>
              <a:t>投票，认定特朗普政府此前依据《国际紧急经济权力法》实施的大规模关税超出总统法定权限，相关措施违法。</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裁决未剥夺总统征收关税的权力，仅限制法律依据，同时未明确已征关税是否退还。</a:t>
            </a:r>
            <a:endParaRPr lang="zh-CN" altLang="en-US">
              <a:latin typeface="仿宋" panose="02010609060101010101" charset="-122"/>
              <a:ea typeface="仿宋" panose="02010609060101010101" charset="-122"/>
              <a:cs typeface="仿宋" panose="02010609060101010101" charset="-122"/>
            </a:endParaRPr>
          </a:p>
          <a:p>
            <a:r>
              <a:rPr lang="en-US" altLang="en-US" b="1">
                <a:latin typeface="仿宋" panose="02010609060101010101" charset="-122"/>
                <a:ea typeface="仿宋" panose="02010609060101010101" charset="-122"/>
                <a:cs typeface="仿宋" panose="02010609060101010101" charset="-122"/>
                <a:sym typeface="+mn-ea"/>
              </a:rPr>
              <a:t>◼</a:t>
            </a:r>
            <a:r>
              <a:rPr lang="en-US" altLang="zh-CN" b="1">
                <a:latin typeface="仿宋" panose="02010609060101010101" charset="-122"/>
                <a:ea typeface="仿宋" panose="02010609060101010101" charset="-122"/>
                <a:cs typeface="仿宋" panose="02010609060101010101" charset="-122"/>
              </a:rPr>
              <a:t>2</a:t>
            </a:r>
            <a:r>
              <a:rPr lang="zh-CN" altLang="en-US" b="1">
                <a:latin typeface="仿宋" panose="02010609060101010101" charset="-122"/>
                <a:ea typeface="仿宋" panose="02010609060101010101" charset="-122"/>
                <a:cs typeface="仿宋" panose="02010609060101010101" charset="-122"/>
              </a:rPr>
              <a:t>月</a:t>
            </a:r>
            <a:r>
              <a:rPr lang="en-US" altLang="zh-CN" b="1">
                <a:latin typeface="仿宋" panose="02010609060101010101" charset="-122"/>
                <a:ea typeface="仿宋" panose="02010609060101010101" charset="-122"/>
                <a:cs typeface="仿宋" panose="02010609060101010101" charset="-122"/>
              </a:rPr>
              <a:t>20</a:t>
            </a:r>
            <a:r>
              <a:rPr lang="zh-CN" altLang="en-US" b="1">
                <a:latin typeface="仿宋" panose="02010609060101010101" charset="-122"/>
                <a:ea typeface="仿宋" panose="02010609060101010101" charset="-122"/>
                <a:cs typeface="仿宋" panose="02010609060101010101" charset="-122"/>
              </a:rPr>
              <a:t>日：紧急切换法律依据，加征</a:t>
            </a:r>
            <a:r>
              <a:rPr lang="en-US" altLang="zh-CN" b="1">
                <a:latin typeface="仿宋" panose="02010609060101010101" charset="-122"/>
                <a:ea typeface="仿宋" panose="02010609060101010101" charset="-122"/>
                <a:cs typeface="仿宋" panose="02010609060101010101" charset="-122"/>
              </a:rPr>
              <a:t>10%</a:t>
            </a:r>
            <a:r>
              <a:rPr lang="zh-CN" altLang="en-US" b="1">
                <a:latin typeface="仿宋" panose="02010609060101010101" charset="-122"/>
                <a:ea typeface="仿宋" panose="02010609060101010101" charset="-122"/>
                <a:cs typeface="仿宋" panose="02010609060101010101" charset="-122"/>
              </a:rPr>
              <a:t>全球关税</a:t>
            </a:r>
            <a:endParaRPr lang="zh-CN" altLang="en-US" b="1">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特朗普立即签署行政令，依据《</a:t>
            </a:r>
            <a:r>
              <a:rPr lang="en-US" altLang="zh-CN">
                <a:latin typeface="仿宋" panose="02010609060101010101" charset="-122"/>
                <a:ea typeface="仿宋" panose="02010609060101010101" charset="-122"/>
                <a:cs typeface="仿宋" panose="02010609060101010101" charset="-122"/>
              </a:rPr>
              <a:t>1974 </a:t>
            </a:r>
            <a:r>
              <a:rPr lang="zh-CN" altLang="en-US">
                <a:latin typeface="仿宋" panose="02010609060101010101" charset="-122"/>
                <a:ea typeface="仿宋" panose="02010609060101010101" charset="-122"/>
                <a:cs typeface="仿宋" panose="02010609060101010101" charset="-122"/>
              </a:rPr>
              <a:t>年贸易法》第</a:t>
            </a:r>
            <a:r>
              <a:rPr lang="en-US" altLang="zh-CN">
                <a:latin typeface="仿宋" panose="02010609060101010101" charset="-122"/>
                <a:ea typeface="仿宋" panose="02010609060101010101" charset="-122"/>
                <a:cs typeface="仿宋" panose="02010609060101010101" charset="-122"/>
              </a:rPr>
              <a:t> 122 </a:t>
            </a:r>
            <a:r>
              <a:rPr lang="zh-CN" altLang="en-US">
                <a:latin typeface="仿宋" panose="02010609060101010101" charset="-122"/>
                <a:ea typeface="仿宋" panose="02010609060101010101" charset="-122"/>
                <a:cs typeface="仿宋" panose="02010609060101010101" charset="-122"/>
              </a:rPr>
              <a:t>条，宣布对全球所有国家进口商品加征</a:t>
            </a:r>
            <a:r>
              <a:rPr lang="en-US" altLang="zh-CN">
                <a:latin typeface="仿宋" panose="02010609060101010101" charset="-122"/>
                <a:ea typeface="仿宋" panose="02010609060101010101" charset="-122"/>
                <a:cs typeface="仿宋" panose="02010609060101010101" charset="-122"/>
              </a:rPr>
              <a:t>10% </a:t>
            </a:r>
            <a:r>
              <a:rPr lang="zh-CN" altLang="en-US">
                <a:latin typeface="仿宋" panose="02010609060101010101" charset="-122"/>
                <a:ea typeface="仿宋" panose="02010609060101010101" charset="-122"/>
                <a:cs typeface="仿宋" panose="02010609060101010101" charset="-122"/>
              </a:rPr>
              <a:t>临时关税，为期</a:t>
            </a:r>
            <a:r>
              <a:rPr lang="en-US" altLang="zh-CN">
                <a:latin typeface="仿宋" panose="02010609060101010101" charset="-122"/>
                <a:ea typeface="仿宋" panose="02010609060101010101" charset="-122"/>
                <a:cs typeface="仿宋" panose="02010609060101010101" charset="-122"/>
              </a:rPr>
              <a:t>150</a:t>
            </a:r>
            <a:r>
              <a:rPr lang="zh-CN" altLang="en-US">
                <a:latin typeface="仿宋" panose="02010609060101010101" charset="-122"/>
                <a:ea typeface="仿宋" panose="02010609060101010101" charset="-122"/>
                <a:cs typeface="仿宋" panose="02010609060101010101" charset="-122"/>
              </a:rPr>
              <a:t>天，</a:t>
            </a:r>
            <a:r>
              <a:rPr lang="en-US" altLang="zh-CN">
                <a:latin typeface="仿宋" panose="02010609060101010101" charset="-122"/>
                <a:ea typeface="仿宋" panose="02010609060101010101" charset="-122"/>
                <a:cs typeface="仿宋" panose="02010609060101010101" charset="-122"/>
              </a:rPr>
              <a:t>2</a:t>
            </a:r>
            <a:r>
              <a:rPr lang="zh-CN" altLang="en-US">
                <a:latin typeface="仿宋" panose="02010609060101010101" charset="-122"/>
                <a:ea typeface="仿宋" panose="02010609060101010101" charset="-122"/>
                <a:cs typeface="仿宋" panose="02010609060101010101" charset="-122"/>
              </a:rPr>
              <a:t>月</a:t>
            </a:r>
            <a:r>
              <a:rPr lang="en-US" altLang="zh-CN">
                <a:latin typeface="仿宋" panose="02010609060101010101" charset="-122"/>
                <a:ea typeface="仿宋" panose="02010609060101010101" charset="-122"/>
                <a:cs typeface="仿宋" panose="02010609060101010101" charset="-122"/>
              </a:rPr>
              <a:t>24</a:t>
            </a:r>
            <a:r>
              <a:rPr lang="zh-CN" altLang="en-US">
                <a:latin typeface="仿宋" panose="02010609060101010101" charset="-122"/>
                <a:ea typeface="仿宋" panose="02010609060101010101" charset="-122"/>
                <a:cs typeface="仿宋" panose="02010609060101010101" charset="-122"/>
              </a:rPr>
              <a:t>日生效。</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明确豁免范围：关键矿物、能源产品、部分农产品、药品、乘用车及零部件等。</a:t>
            </a:r>
            <a:endParaRPr lang="zh-CN" altLang="en-US">
              <a:latin typeface="仿宋" panose="02010609060101010101" charset="-122"/>
              <a:ea typeface="仿宋" panose="02010609060101010101" charset="-122"/>
              <a:cs typeface="仿宋" panose="02010609060101010101" charset="-122"/>
            </a:endParaRPr>
          </a:p>
          <a:p>
            <a:r>
              <a:rPr lang="en-US" altLang="en-US" b="1">
                <a:latin typeface="仿宋" panose="02010609060101010101" charset="-122"/>
                <a:ea typeface="仿宋" panose="02010609060101010101" charset="-122"/>
                <a:cs typeface="仿宋" panose="02010609060101010101" charset="-122"/>
                <a:sym typeface="+mn-ea"/>
              </a:rPr>
              <a:t>◼</a:t>
            </a:r>
            <a:r>
              <a:rPr lang="en-US" altLang="zh-CN" b="1">
                <a:latin typeface="仿宋" panose="02010609060101010101" charset="-122"/>
                <a:ea typeface="仿宋" panose="02010609060101010101" charset="-122"/>
                <a:cs typeface="仿宋" panose="02010609060101010101" charset="-122"/>
              </a:rPr>
              <a:t>2</a:t>
            </a:r>
            <a:r>
              <a:rPr lang="zh-CN" altLang="en-US" b="1">
                <a:latin typeface="仿宋" panose="02010609060101010101" charset="-122"/>
                <a:ea typeface="仿宋" panose="02010609060101010101" charset="-122"/>
                <a:cs typeface="仿宋" panose="02010609060101010101" charset="-122"/>
              </a:rPr>
              <a:t>月</a:t>
            </a:r>
            <a:r>
              <a:rPr lang="en-US" altLang="zh-CN" b="1">
                <a:latin typeface="仿宋" panose="02010609060101010101" charset="-122"/>
                <a:ea typeface="仿宋" panose="02010609060101010101" charset="-122"/>
                <a:cs typeface="仿宋" panose="02010609060101010101" charset="-122"/>
              </a:rPr>
              <a:t>21</a:t>
            </a:r>
            <a:r>
              <a:rPr lang="zh-CN" altLang="en-US" b="1">
                <a:latin typeface="仿宋" panose="02010609060101010101" charset="-122"/>
                <a:ea typeface="仿宋" panose="02010609060101010101" charset="-122"/>
                <a:cs typeface="仿宋" panose="02010609060101010101" charset="-122"/>
              </a:rPr>
              <a:t>日：关税税率从</a:t>
            </a:r>
            <a:r>
              <a:rPr lang="en-US" altLang="zh-CN" b="1">
                <a:latin typeface="仿宋" panose="02010609060101010101" charset="-122"/>
                <a:ea typeface="仿宋" panose="02010609060101010101" charset="-122"/>
                <a:cs typeface="仿宋" panose="02010609060101010101" charset="-122"/>
              </a:rPr>
              <a:t>10%</a:t>
            </a:r>
            <a:r>
              <a:rPr lang="zh-CN" altLang="en-US" b="1">
                <a:latin typeface="仿宋" panose="02010609060101010101" charset="-122"/>
                <a:ea typeface="仿宋" panose="02010609060101010101" charset="-122"/>
                <a:cs typeface="仿宋" panose="02010609060101010101" charset="-122"/>
              </a:rPr>
              <a:t>上调至</a:t>
            </a:r>
            <a:r>
              <a:rPr lang="en-US" altLang="zh-CN" b="1">
                <a:latin typeface="仿宋" panose="02010609060101010101" charset="-122"/>
                <a:ea typeface="仿宋" panose="02010609060101010101" charset="-122"/>
                <a:cs typeface="仿宋" panose="02010609060101010101" charset="-122"/>
              </a:rPr>
              <a:t>15%</a:t>
            </a:r>
            <a:endParaRPr lang="en-US" altLang="zh-CN" b="1">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特朗普在社交媒体宣布，因最高法院裁决</a:t>
            </a:r>
            <a:r>
              <a:rPr lang="en-US" altLang="zh-CN">
                <a:latin typeface="仿宋" panose="02010609060101010101" charset="-122"/>
                <a:ea typeface="仿宋" panose="02010609060101010101" charset="-122"/>
                <a:cs typeface="仿宋" panose="02010609060101010101" charset="-122"/>
              </a:rPr>
              <a:t>“</a:t>
            </a:r>
            <a:r>
              <a:rPr lang="zh-CN" altLang="en-US">
                <a:latin typeface="仿宋" panose="02010609060101010101" charset="-122"/>
                <a:ea typeface="仿宋" panose="02010609060101010101" charset="-122"/>
                <a:cs typeface="仿宋" panose="02010609060101010101" charset="-122"/>
              </a:rPr>
              <a:t>反美</a:t>
            </a:r>
            <a:r>
              <a:rPr lang="en-US" altLang="zh-CN">
                <a:latin typeface="仿宋" panose="02010609060101010101" charset="-122"/>
                <a:ea typeface="仿宋" panose="02010609060101010101" charset="-122"/>
                <a:cs typeface="仿宋" panose="02010609060101010101" charset="-122"/>
              </a:rPr>
              <a:t>”</a:t>
            </a:r>
            <a:r>
              <a:rPr lang="zh-CN" altLang="en-US">
                <a:latin typeface="仿宋" panose="02010609060101010101" charset="-122"/>
                <a:ea typeface="仿宋" panose="02010609060101010101" charset="-122"/>
                <a:cs typeface="仿宋" panose="02010609060101010101" charset="-122"/>
              </a:rPr>
              <a:t>，将全球临时关税税率从</a:t>
            </a:r>
            <a:r>
              <a:rPr lang="en-US" altLang="zh-CN">
                <a:latin typeface="仿宋" panose="02010609060101010101" charset="-122"/>
                <a:ea typeface="仿宋" panose="02010609060101010101" charset="-122"/>
                <a:cs typeface="仿宋" panose="02010609060101010101" charset="-122"/>
              </a:rPr>
              <a:t>10%</a:t>
            </a:r>
            <a:r>
              <a:rPr lang="zh-CN" altLang="en-US">
                <a:latin typeface="仿宋" panose="02010609060101010101" charset="-122"/>
                <a:ea typeface="仿宋" panose="02010609060101010101" charset="-122"/>
                <a:cs typeface="仿宋" panose="02010609060101010101" charset="-122"/>
              </a:rPr>
              <a:t>提高至</a:t>
            </a:r>
            <a:r>
              <a:rPr lang="en-US" altLang="zh-CN">
                <a:latin typeface="仿宋" panose="02010609060101010101" charset="-122"/>
                <a:ea typeface="仿宋" panose="02010609060101010101" charset="-122"/>
                <a:cs typeface="仿宋" panose="02010609060101010101" charset="-122"/>
              </a:rPr>
              <a:t>15%</a:t>
            </a:r>
            <a:r>
              <a:rPr lang="zh-CN" altLang="en-US">
                <a:latin typeface="仿宋" panose="02010609060101010101" charset="-122"/>
                <a:ea typeface="仿宋" panose="02010609060101010101" charset="-122"/>
                <a:cs typeface="仿宋" panose="02010609060101010101" charset="-122"/>
              </a:rPr>
              <a:t>，立即生效。</a:t>
            </a:r>
            <a:endParaRPr lang="zh-CN" altLang="en-US">
              <a:latin typeface="仿宋" panose="02010609060101010101" charset="-122"/>
              <a:ea typeface="仿宋" panose="02010609060101010101" charset="-122"/>
              <a:cs typeface="仿宋" panose="02010609060101010101" charset="-122"/>
            </a:endParaRPr>
          </a:p>
        </p:txBody>
      </p:sp>
      <p:sp>
        <p:nvSpPr>
          <p:cNvPr id="5" name="文本框 4"/>
          <p:cNvSpPr txBox="1"/>
          <p:nvPr/>
        </p:nvSpPr>
        <p:spPr>
          <a:xfrm>
            <a:off x="622935" y="4220845"/>
            <a:ext cx="11098530" cy="922020"/>
          </a:xfrm>
          <a:prstGeom prst="rect">
            <a:avLst/>
          </a:prstGeom>
          <a:noFill/>
        </p:spPr>
        <p:txBody>
          <a:bodyPr wrap="square" rtlCol="0" anchor="t">
            <a:spAutoFit/>
          </a:bodyPr>
          <a:p>
            <a:r>
              <a:rPr lang="en-US" altLang="en-US" b="1">
                <a:latin typeface="仿宋" panose="02010609060101010101" charset="-122"/>
                <a:ea typeface="仿宋" panose="02010609060101010101" charset="-122"/>
                <a:cs typeface="仿宋" panose="02010609060101010101" charset="-122"/>
                <a:sym typeface="+mn-ea"/>
              </a:rPr>
              <a:t>◼</a:t>
            </a:r>
            <a:r>
              <a:rPr lang="zh-CN" altLang="en-US">
                <a:latin typeface="仿宋" panose="02010609060101010101" charset="-122"/>
                <a:ea typeface="仿宋" panose="02010609060101010101" charset="-122"/>
                <a:cs typeface="仿宋" panose="02010609060101010101" charset="-122"/>
              </a:rPr>
              <a:t>对中国：</a:t>
            </a:r>
            <a:r>
              <a:rPr lang="en-US" altLang="zh-CN">
                <a:latin typeface="仿宋" panose="02010609060101010101" charset="-122"/>
                <a:ea typeface="仿宋" panose="02010609060101010101" charset="-122"/>
                <a:cs typeface="仿宋" panose="02010609060101010101" charset="-122"/>
              </a:rPr>
              <a:t>301 </a:t>
            </a:r>
            <a:r>
              <a:rPr lang="zh-CN" altLang="en-US">
                <a:latin typeface="仿宋" panose="02010609060101010101" charset="-122"/>
                <a:ea typeface="仿宋" panose="02010609060101010101" charset="-122"/>
                <a:cs typeface="仿宋" panose="02010609060101010101" charset="-122"/>
              </a:rPr>
              <a:t>调查关税（约</a:t>
            </a:r>
            <a:r>
              <a:rPr lang="en-US" altLang="zh-CN">
                <a:latin typeface="仿宋" panose="02010609060101010101" charset="-122"/>
                <a:ea typeface="仿宋" panose="02010609060101010101" charset="-122"/>
                <a:cs typeface="仿宋" panose="02010609060101010101" charset="-122"/>
              </a:rPr>
              <a:t>25%</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+ 15% </a:t>
            </a:r>
            <a:r>
              <a:rPr lang="zh-CN" altLang="en-US">
                <a:latin typeface="仿宋" panose="02010609060101010101" charset="-122"/>
                <a:ea typeface="仿宋" panose="02010609060101010101" charset="-122"/>
                <a:cs typeface="仿宋" panose="02010609060101010101" charset="-122"/>
              </a:rPr>
              <a:t>全球临时关税</a:t>
            </a:r>
            <a:r>
              <a:rPr lang="en-US" altLang="zh-CN">
                <a:latin typeface="仿宋" panose="02010609060101010101" charset="-122"/>
                <a:ea typeface="仿宋" panose="02010609060101010101" charset="-122"/>
                <a:cs typeface="仿宋" panose="02010609060101010101" charset="-122"/>
              </a:rPr>
              <a:t> = </a:t>
            </a:r>
            <a:r>
              <a:rPr lang="zh-CN" altLang="en-US">
                <a:latin typeface="仿宋" panose="02010609060101010101" charset="-122"/>
                <a:ea typeface="仿宋" panose="02010609060101010101" charset="-122"/>
                <a:cs typeface="仿宋" panose="02010609060101010101" charset="-122"/>
              </a:rPr>
              <a:t>合计约</a:t>
            </a:r>
            <a:r>
              <a:rPr lang="en-US" altLang="zh-CN">
                <a:latin typeface="仿宋" panose="02010609060101010101" charset="-122"/>
                <a:ea typeface="仿宋" panose="02010609060101010101" charset="-122"/>
                <a:cs typeface="仿宋" panose="02010609060101010101" charset="-122"/>
              </a:rPr>
              <a:t> 40%</a:t>
            </a:r>
            <a:r>
              <a:rPr lang="zh-CN" altLang="en-US">
                <a:latin typeface="仿宋" panose="02010609060101010101" charset="-122"/>
                <a:ea typeface="仿宋" panose="02010609060101010101" charset="-122"/>
                <a:cs typeface="仿宋" panose="02010609060101010101" charset="-122"/>
              </a:rPr>
              <a:t>（部分商品更高）</a:t>
            </a:r>
            <a:endParaRPr lang="zh-CN" altLang="en-US">
              <a:latin typeface="仿宋" panose="02010609060101010101" charset="-122"/>
              <a:ea typeface="仿宋" panose="02010609060101010101" charset="-122"/>
              <a:cs typeface="仿宋" panose="02010609060101010101" charset="-122"/>
            </a:endParaRPr>
          </a:p>
          <a:p>
            <a:r>
              <a:rPr lang="en-US" altLang="en-US" b="1">
                <a:latin typeface="仿宋" panose="02010609060101010101" charset="-122"/>
                <a:ea typeface="仿宋" panose="02010609060101010101" charset="-122"/>
                <a:cs typeface="仿宋" panose="02010609060101010101" charset="-122"/>
                <a:sym typeface="+mn-ea"/>
              </a:rPr>
              <a:t>◼</a:t>
            </a:r>
            <a:r>
              <a:rPr lang="zh-CN" altLang="en-US">
                <a:latin typeface="仿宋" panose="02010609060101010101" charset="-122"/>
                <a:ea typeface="仿宋" panose="02010609060101010101" charset="-122"/>
                <a:cs typeface="仿宋" panose="02010609060101010101" charset="-122"/>
              </a:rPr>
              <a:t>对欧盟、日本、加拿大等：原有</a:t>
            </a:r>
            <a:r>
              <a:rPr lang="en-US" altLang="zh-CN">
                <a:latin typeface="仿宋" panose="02010609060101010101" charset="-122"/>
                <a:ea typeface="仿宋" panose="02010609060101010101" charset="-122"/>
                <a:cs typeface="仿宋" panose="02010609060101010101" charset="-122"/>
              </a:rPr>
              <a:t> 232 </a:t>
            </a:r>
            <a:r>
              <a:rPr lang="zh-CN" altLang="en-US">
                <a:latin typeface="仿宋" panose="02010609060101010101" charset="-122"/>
                <a:ea typeface="仿宋" panose="02010609060101010101" charset="-122"/>
                <a:cs typeface="仿宋" panose="02010609060101010101" charset="-122"/>
              </a:rPr>
              <a:t>钢铝关税（钢</a:t>
            </a:r>
            <a:r>
              <a:rPr lang="en-US" altLang="zh-CN">
                <a:latin typeface="仿宋" panose="02010609060101010101" charset="-122"/>
                <a:ea typeface="仿宋" panose="02010609060101010101" charset="-122"/>
                <a:cs typeface="仿宋" panose="02010609060101010101" charset="-122"/>
              </a:rPr>
              <a:t> 25%</a:t>
            </a:r>
            <a:r>
              <a:rPr lang="zh-CN" altLang="en-US">
                <a:latin typeface="仿宋" panose="02010609060101010101" charset="-122"/>
                <a:ea typeface="仿宋" panose="02010609060101010101" charset="-122"/>
                <a:cs typeface="仿宋" panose="02010609060101010101" charset="-122"/>
              </a:rPr>
              <a:t>、铝</a:t>
            </a:r>
            <a:r>
              <a:rPr lang="en-US" altLang="zh-CN">
                <a:latin typeface="仿宋" panose="02010609060101010101" charset="-122"/>
                <a:ea typeface="仿宋" panose="02010609060101010101" charset="-122"/>
                <a:cs typeface="仿宋" panose="02010609060101010101" charset="-122"/>
              </a:rPr>
              <a:t> 10%</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+ 15% </a:t>
            </a:r>
            <a:r>
              <a:rPr lang="zh-CN" altLang="en-US">
                <a:latin typeface="仿宋" panose="02010609060101010101" charset="-122"/>
                <a:ea typeface="仿宋" panose="02010609060101010101" charset="-122"/>
                <a:cs typeface="仿宋" panose="02010609060101010101" charset="-122"/>
              </a:rPr>
              <a:t>全球临时关税今日头条</a:t>
            </a:r>
            <a:endParaRPr lang="zh-CN" altLang="en-US">
              <a:latin typeface="仿宋" panose="02010609060101010101" charset="-122"/>
              <a:ea typeface="仿宋" panose="02010609060101010101" charset="-122"/>
              <a:cs typeface="仿宋" panose="02010609060101010101" charset="-122"/>
            </a:endParaRPr>
          </a:p>
          <a:p>
            <a:r>
              <a:rPr lang="en-US" altLang="en-US" b="1">
                <a:latin typeface="仿宋" panose="02010609060101010101" charset="-122"/>
                <a:ea typeface="仿宋" panose="02010609060101010101" charset="-122"/>
                <a:cs typeface="仿宋" panose="02010609060101010101" charset="-122"/>
                <a:sym typeface="+mn-ea"/>
              </a:rPr>
              <a:t>◼</a:t>
            </a:r>
            <a:r>
              <a:rPr lang="zh-CN" altLang="en-US">
                <a:latin typeface="仿宋" panose="02010609060101010101" charset="-122"/>
                <a:ea typeface="仿宋" panose="02010609060101010101" charset="-122"/>
                <a:cs typeface="仿宋" panose="02010609060101010101" charset="-122"/>
              </a:rPr>
              <a:t>对印度、巴西等：原有对等报复关税（最高</a:t>
            </a:r>
            <a:r>
              <a:rPr lang="en-US" altLang="zh-CN">
                <a:latin typeface="仿宋" panose="02010609060101010101" charset="-122"/>
                <a:ea typeface="仿宋" panose="02010609060101010101" charset="-122"/>
                <a:cs typeface="仿宋" panose="02010609060101010101" charset="-122"/>
              </a:rPr>
              <a:t> 50%</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+ 15% </a:t>
            </a:r>
            <a:r>
              <a:rPr lang="zh-CN" altLang="en-US">
                <a:latin typeface="仿宋" panose="02010609060101010101" charset="-122"/>
                <a:ea typeface="仿宋" panose="02010609060101010101" charset="-122"/>
                <a:cs typeface="仿宋" panose="02010609060101010101" charset="-122"/>
              </a:rPr>
              <a:t>全球临时关税</a:t>
            </a:r>
            <a:endParaRPr lang="zh-CN" altLang="en-US">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6"/>
          <p:cNvSpPr txBox="1"/>
          <p:nvPr/>
        </p:nvSpPr>
        <p:spPr>
          <a:xfrm>
            <a:off x="788670" y="661035"/>
            <a:ext cx="9410992"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smtClean="0">
                <a:solidFill>
                  <a:prstClr val="black"/>
                </a:solidFill>
                <a:latin typeface="黑体" panose="02010609060101010101" charset="-122"/>
                <a:ea typeface="黑体" panose="02010609060101010101" charset="-122"/>
                <a:sym typeface="Arial" panose="020B0604020202020204" pitchFamily="34" charset="0"/>
              </a:rPr>
              <a:t>美伊局势整体</a:t>
            </a:r>
            <a:r>
              <a:rPr lang="zh-CN" altLang="en-US" sz="2400" dirty="0" smtClean="0">
                <a:solidFill>
                  <a:prstClr val="black"/>
                </a:solidFill>
                <a:latin typeface="黑体" panose="02010609060101010101" charset="-122"/>
                <a:ea typeface="黑体" panose="02010609060101010101" charset="-122"/>
                <a:sym typeface="Arial" panose="020B0604020202020204" pitchFamily="34" charset="0"/>
              </a:rPr>
              <a:t>可控</a:t>
            </a:r>
            <a:endParaRPr lang="zh-CN" altLang="en-US" sz="2400" dirty="0" smtClean="0">
              <a:solidFill>
                <a:prstClr val="black"/>
              </a:solidFill>
              <a:latin typeface="黑体" panose="02010609060101010101" charset="-122"/>
              <a:ea typeface="黑体" panose="02010609060101010101" charset="-122"/>
              <a:sym typeface="Arial" panose="020B0604020202020204" pitchFamily="34" charset="0"/>
            </a:endParaRPr>
          </a:p>
        </p:txBody>
      </p:sp>
      <p:sp>
        <p:nvSpPr>
          <p:cNvPr id="11" name="文本框 10"/>
          <p:cNvSpPr txBox="1"/>
          <p:nvPr/>
        </p:nvSpPr>
        <p:spPr>
          <a:xfrm>
            <a:off x="7895590" y="6431280"/>
            <a:ext cx="2813050" cy="275590"/>
          </a:xfrm>
          <a:prstGeom prst="rect">
            <a:avLst/>
          </a:prstGeom>
          <a:noFill/>
        </p:spPr>
        <p:txBody>
          <a:bodyPr wrap="square" rtlCol="0">
            <a:spAutoFit/>
          </a:bodyPr>
          <a:lstStyle/>
          <a:p>
            <a:r>
              <a:rPr lang="zh-CN" altLang="en-US" sz="1200">
                <a:solidFill>
                  <a:schemeClr val="bg1">
                    <a:lumMod val="50000"/>
                  </a:schemeClr>
                </a:solidFill>
                <a:latin typeface="黑体" panose="02010609060101010101" charset="-122"/>
                <a:ea typeface="黑体" panose="02010609060101010101" charset="-122"/>
              </a:rPr>
              <a:t>数据来源：同花顺，齐盛期货整理</a:t>
            </a:r>
            <a:endParaRPr lang="zh-CN" altLang="en-US" sz="1200">
              <a:solidFill>
                <a:schemeClr val="bg1">
                  <a:lumMod val="50000"/>
                </a:schemeClr>
              </a:solidFill>
              <a:latin typeface="黑体" panose="02010609060101010101" charset="-122"/>
              <a:ea typeface="黑体" panose="02010609060101010101" charset="-122"/>
            </a:endParaRPr>
          </a:p>
        </p:txBody>
      </p:sp>
      <p:sp>
        <p:nvSpPr>
          <p:cNvPr id="2" name="文本框 1"/>
          <p:cNvSpPr txBox="1"/>
          <p:nvPr/>
        </p:nvSpPr>
        <p:spPr>
          <a:xfrm>
            <a:off x="622935" y="1196340"/>
            <a:ext cx="11059160" cy="1198880"/>
          </a:xfrm>
          <a:prstGeom prst="rect">
            <a:avLst/>
          </a:prstGeom>
          <a:noFill/>
        </p:spPr>
        <p:txBody>
          <a:bodyPr wrap="square" rtlCol="0" anchor="t">
            <a:spAutoFit/>
          </a:bodyPr>
          <a:p>
            <a:r>
              <a:rPr lang="en-US" altLang="en-US">
                <a:latin typeface="仿宋" panose="02010609060101010101" charset="-122"/>
                <a:ea typeface="仿宋" panose="02010609060101010101" charset="-122"/>
                <a:cs typeface="仿宋" panose="02010609060101010101" charset="-122"/>
                <a:sym typeface="+mn-ea"/>
              </a:rPr>
              <a:t>◼</a:t>
            </a:r>
            <a:r>
              <a:rPr lang="zh-CN" altLang="en-US">
                <a:latin typeface="仿宋" panose="02010609060101010101" charset="-122"/>
                <a:ea typeface="仿宋" panose="02010609060101010101" charset="-122"/>
                <a:cs typeface="仿宋" panose="02010609060101010101" charset="-122"/>
              </a:rPr>
              <a:t>关键谈判动态</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截至</a:t>
            </a:r>
            <a:r>
              <a:rPr lang="en-US" altLang="zh-CN">
                <a:latin typeface="仿宋" panose="02010609060101010101" charset="-122"/>
                <a:ea typeface="仿宋" panose="02010609060101010101" charset="-122"/>
                <a:cs typeface="仿宋" panose="02010609060101010101" charset="-122"/>
              </a:rPr>
              <a:t>2026 </a:t>
            </a:r>
            <a:r>
              <a:rPr lang="zh-CN" altLang="en-US">
                <a:latin typeface="仿宋" panose="02010609060101010101" charset="-122"/>
                <a:ea typeface="仿宋" panose="02010609060101010101" charset="-122"/>
                <a:cs typeface="仿宋" panose="02010609060101010101" charset="-122"/>
              </a:rPr>
              <a:t>年</a:t>
            </a:r>
            <a:r>
              <a:rPr lang="en-US" altLang="zh-CN">
                <a:latin typeface="仿宋" panose="02010609060101010101" charset="-122"/>
                <a:ea typeface="仿宋" panose="02010609060101010101" charset="-122"/>
                <a:cs typeface="仿宋" panose="02010609060101010101" charset="-122"/>
              </a:rPr>
              <a:t> 2 </a:t>
            </a:r>
            <a:r>
              <a:rPr lang="zh-CN" altLang="en-US">
                <a:latin typeface="仿宋" panose="02010609060101010101" charset="-122"/>
                <a:ea typeface="仿宋" panose="02010609060101010101" charset="-122"/>
                <a:cs typeface="仿宋" panose="02010609060101010101" charset="-122"/>
              </a:rPr>
              <a:t>月</a:t>
            </a:r>
            <a:r>
              <a:rPr lang="en-US" altLang="zh-CN">
                <a:latin typeface="仿宋" panose="02010609060101010101" charset="-122"/>
                <a:ea typeface="仿宋" panose="02010609060101010101" charset="-122"/>
                <a:cs typeface="仿宋" panose="02010609060101010101" charset="-122"/>
              </a:rPr>
              <a:t> 27 </a:t>
            </a:r>
            <a:r>
              <a:rPr lang="zh-CN" altLang="en-US">
                <a:latin typeface="仿宋" panose="02010609060101010101" charset="-122"/>
                <a:ea typeface="仿宋" panose="02010609060101010101" charset="-122"/>
                <a:cs typeface="仿宋" panose="02010609060101010101" charset="-122"/>
              </a:rPr>
              <a:t>日，美伊局势正处于外交谈判与军事对峙并行的关键临界点：第三轮日内瓦间接谈判（</a:t>
            </a:r>
            <a:r>
              <a:rPr lang="en-US" altLang="zh-CN">
                <a:latin typeface="仿宋" panose="02010609060101010101" charset="-122"/>
                <a:ea typeface="仿宋" panose="02010609060101010101" charset="-122"/>
                <a:cs typeface="仿宋" panose="02010609060101010101" charset="-122"/>
              </a:rPr>
              <a:t>2 </a:t>
            </a:r>
            <a:r>
              <a:rPr lang="zh-CN" altLang="en-US">
                <a:latin typeface="仿宋" panose="02010609060101010101" charset="-122"/>
                <a:ea typeface="仿宋" panose="02010609060101010101" charset="-122"/>
                <a:cs typeface="仿宋" panose="02010609060101010101" charset="-122"/>
              </a:rPr>
              <a:t>月</a:t>
            </a:r>
            <a:r>
              <a:rPr lang="en-US" altLang="zh-CN">
                <a:latin typeface="仿宋" panose="02010609060101010101" charset="-122"/>
                <a:ea typeface="仿宋" panose="02010609060101010101" charset="-122"/>
                <a:cs typeface="仿宋" panose="02010609060101010101" charset="-122"/>
              </a:rPr>
              <a:t> 26 </a:t>
            </a:r>
            <a:r>
              <a:rPr lang="zh-CN" altLang="en-US">
                <a:latin typeface="仿宋" panose="02010609060101010101" charset="-122"/>
                <a:ea typeface="仿宋" panose="02010609060101010101" charset="-122"/>
                <a:cs typeface="仿宋" panose="02010609060101010101" charset="-122"/>
              </a:rPr>
              <a:t>日）取得阶段性进展但未达成协议，双方已敲定</a:t>
            </a:r>
            <a:r>
              <a:rPr lang="en-US" altLang="zh-CN">
                <a:latin typeface="仿宋" panose="02010609060101010101" charset="-122"/>
                <a:ea typeface="仿宋" panose="02010609060101010101" charset="-122"/>
                <a:cs typeface="仿宋" panose="02010609060101010101" charset="-122"/>
              </a:rPr>
              <a:t> 3 </a:t>
            </a:r>
            <a:r>
              <a:rPr lang="zh-CN" altLang="en-US">
                <a:latin typeface="仿宋" panose="02010609060101010101" charset="-122"/>
                <a:ea typeface="仿宋" panose="02010609060101010101" charset="-122"/>
                <a:cs typeface="仿宋" panose="02010609060101010101" charset="-122"/>
              </a:rPr>
              <a:t>月</a:t>
            </a:r>
            <a:r>
              <a:rPr lang="en-US" altLang="zh-CN">
                <a:latin typeface="仿宋" panose="02010609060101010101" charset="-122"/>
                <a:ea typeface="仿宋" panose="02010609060101010101" charset="-122"/>
                <a:cs typeface="仿宋" panose="02010609060101010101" charset="-122"/>
              </a:rPr>
              <a:t> 1 </a:t>
            </a:r>
            <a:r>
              <a:rPr lang="zh-CN" altLang="en-US">
                <a:latin typeface="仿宋" panose="02010609060101010101" charset="-122"/>
                <a:ea typeface="仿宋" panose="02010609060101010101" charset="-122"/>
                <a:cs typeface="仿宋" panose="02010609060101010101" charset="-122"/>
              </a:rPr>
              <a:t>日举行第四轮（被视为最终外交窗口期）；同时美军在中东完成双航母</a:t>
            </a:r>
            <a:r>
              <a:rPr lang="en-US" altLang="zh-CN">
                <a:latin typeface="仿宋" panose="02010609060101010101" charset="-122"/>
                <a:ea typeface="仿宋" panose="02010609060101010101" charset="-122"/>
                <a:cs typeface="仿宋" panose="02010609060101010101" charset="-122"/>
              </a:rPr>
              <a:t> + </a:t>
            </a:r>
            <a:r>
              <a:rPr lang="zh-CN" altLang="en-US">
                <a:latin typeface="仿宋" panose="02010609060101010101" charset="-122"/>
                <a:ea typeface="仿宋" panose="02010609060101010101" charset="-122"/>
                <a:cs typeface="仿宋" panose="02010609060101010101" charset="-122"/>
              </a:rPr>
              <a:t>隐形战机的高强度部署，战争风险急剧上升</a:t>
            </a:r>
            <a:endParaRPr lang="zh-CN" altLang="en-US">
              <a:latin typeface="仿宋" panose="02010609060101010101" charset="-122"/>
              <a:ea typeface="仿宋" panose="02010609060101010101" charset="-122"/>
              <a:cs typeface="仿宋" panose="02010609060101010101" charset="-122"/>
            </a:endParaRPr>
          </a:p>
        </p:txBody>
      </p:sp>
      <p:pic>
        <p:nvPicPr>
          <p:cNvPr id="3" name="图片 2"/>
          <p:cNvPicPr>
            <a:picLocks noChangeAspect="1"/>
          </p:cNvPicPr>
          <p:nvPr/>
        </p:nvPicPr>
        <p:blipFill>
          <a:blip r:embed="rId1"/>
          <a:stretch>
            <a:fillRect/>
          </a:stretch>
        </p:blipFill>
        <p:spPr>
          <a:xfrm>
            <a:off x="2639060" y="2493010"/>
            <a:ext cx="6456680" cy="37096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76"/>
          <p:cNvSpPr txBox="1"/>
          <p:nvPr/>
        </p:nvSpPr>
        <p:spPr>
          <a:xfrm>
            <a:off x="716915" y="732790"/>
            <a:ext cx="867727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sym typeface="Arial" panose="020B0604020202020204" pitchFamily="34" charset="0"/>
              </a:rPr>
              <a:t>美国</a:t>
            </a:r>
            <a:r>
              <a:rPr kumimoji="0" lang="en-US" altLang="zh-CN"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sym typeface="Arial" panose="020B0604020202020204" pitchFamily="34" charset="0"/>
              </a:rPr>
              <a:t>1</a:t>
            </a:r>
            <a:r>
              <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sym typeface="Arial" panose="020B0604020202020204" pitchFamily="34" charset="0"/>
              </a:rPr>
              <a:t>月</a:t>
            </a:r>
            <a:r>
              <a:rPr kumimoji="0" lang="en-US" altLang="zh-CN"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sym typeface="Arial" panose="020B0604020202020204" pitchFamily="34" charset="0"/>
              </a:rPr>
              <a:t>CPI</a:t>
            </a:r>
            <a:r>
              <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sym typeface="Arial" panose="020B0604020202020204" pitchFamily="34" charset="0"/>
              </a:rPr>
              <a:t>回落</a:t>
            </a:r>
            <a:endPar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sym typeface="Arial" panose="020B0604020202020204" pitchFamily="34" charset="0"/>
            </a:endParaRPr>
          </a:p>
        </p:txBody>
      </p:sp>
      <p:sp>
        <p:nvSpPr>
          <p:cNvPr id="6" name="文本框 4"/>
          <p:cNvSpPr txBox="1"/>
          <p:nvPr/>
        </p:nvSpPr>
        <p:spPr>
          <a:xfrm>
            <a:off x="9394190" y="6241474"/>
            <a:ext cx="1512168" cy="27622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黑体" panose="02010609060101010101" charset="-122"/>
                <a:ea typeface="黑体" panose="02010609060101010101" charset="-122"/>
                <a:cs typeface="黑体" panose="02010609060101010101" charset="-122"/>
                <a:sym typeface="+mn-ea"/>
              </a:rPr>
              <a:t>数据来源：同花顺</a:t>
            </a:r>
            <a:endParaRPr kumimoji="0" lang="zh-CN" altLang="en-US" sz="1200" b="0" i="0" u="none" strike="noStrike" kern="1200" cap="none" spc="0" normalizeH="0" baseline="0" noProof="0" dirty="0">
              <a:ln>
                <a:noFill/>
              </a:ln>
              <a:solidFill>
                <a:prstClr val="white">
                  <a:lumMod val="50000"/>
                </a:prstClr>
              </a:solidFill>
              <a:effectLst/>
              <a:uLnTx/>
              <a:uFillTx/>
              <a:latin typeface="黑体" panose="02010609060101010101" charset="-122"/>
              <a:ea typeface="黑体" panose="02010609060101010101" charset="-122"/>
              <a:cs typeface="黑体" panose="02010609060101010101" charset="-122"/>
              <a:sym typeface="+mn-ea"/>
            </a:endParaRPr>
          </a:p>
        </p:txBody>
      </p:sp>
      <p:sp>
        <p:nvSpPr>
          <p:cNvPr id="5" name="矩形 4"/>
          <p:cNvSpPr/>
          <p:nvPr/>
        </p:nvSpPr>
        <p:spPr>
          <a:xfrm>
            <a:off x="550590" y="1368095"/>
            <a:ext cx="10945216" cy="3683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charset="0"/>
                <a:ea typeface="仿宋" panose="02010609060101010101" charset="-122"/>
                <a:cs typeface="+mn-cs"/>
                <a:sym typeface="+mn-ea"/>
              </a:rPr>
              <a:t>◼</a:t>
            </a:r>
            <a:r>
              <a:rPr kumimoji="0" lang="zh-CN" altLang="en-US"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rPr>
              <a:t>美国</a:t>
            </a:r>
            <a:r>
              <a:rPr kumimoji="0" lang="en-US" altLang="zh-CN"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rPr>
              <a:t>1</a:t>
            </a:r>
            <a:r>
              <a:rPr kumimoji="0" lang="zh-CN" altLang="en-US"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rPr>
              <a:t>月未季调</a:t>
            </a:r>
            <a:r>
              <a:rPr kumimoji="0" lang="en-US" altLang="zh-CN"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rPr>
              <a:t>CPI</a:t>
            </a:r>
            <a:r>
              <a:rPr kumimoji="0" lang="zh-CN" altLang="en-US"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rPr>
              <a:t>年率录得</a:t>
            </a:r>
            <a:r>
              <a:rPr kumimoji="0" lang="en-US" altLang="zh-CN"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rPr>
              <a:t>2.4%</a:t>
            </a:r>
            <a:r>
              <a:rPr kumimoji="0" lang="zh-CN" altLang="en-US"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rPr>
              <a:t>，前值</a:t>
            </a:r>
            <a:r>
              <a:rPr kumimoji="0" lang="en-US" altLang="zh-CN"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rPr>
              <a:t>2.7%</a:t>
            </a:r>
            <a:r>
              <a:rPr kumimoji="0" lang="zh-CN" altLang="en-US"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rPr>
              <a:t>；未季调核心</a:t>
            </a:r>
            <a:r>
              <a:rPr kumimoji="0" lang="en-US" altLang="zh-CN"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rPr>
              <a:t>CPI</a:t>
            </a:r>
            <a:r>
              <a:rPr kumimoji="0" lang="zh-CN" altLang="en-US"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rPr>
              <a:t>年率录得</a:t>
            </a:r>
            <a:r>
              <a:rPr kumimoji="0" lang="en-US" altLang="zh-CN"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rPr>
              <a:t>2.5%</a:t>
            </a:r>
            <a:r>
              <a:rPr kumimoji="0" lang="zh-CN" altLang="en-US"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rPr>
              <a:t>，前值</a:t>
            </a:r>
            <a:r>
              <a:rPr kumimoji="0" lang="en-US" altLang="zh-CN"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rPr>
              <a:t>2.6</a:t>
            </a:r>
            <a:r>
              <a:rPr kumimoji="0" lang="en-US" altLang="zh-CN"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rPr>
              <a:t>%</a:t>
            </a:r>
            <a:r>
              <a:rPr kumimoji="0" lang="zh-CN" altLang="en-US"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rPr>
              <a:t>。</a:t>
            </a:r>
            <a:endParaRPr kumimoji="0" lang="zh-CN" altLang="en-US" sz="1800" b="0" i="0" u="none" strike="noStrike" kern="1200" cap="none" spc="0" normalizeH="0" baseline="0" noProof="0" dirty="0">
              <a:ln>
                <a:noFill/>
              </a:ln>
              <a:solidFill>
                <a:prstClr val="black"/>
              </a:solidFill>
              <a:effectLst/>
              <a:uLnTx/>
              <a:uFillTx/>
              <a:latin typeface="仿宋" panose="02010609060101010101" charset="-122"/>
              <a:ea typeface="仿宋" panose="02010609060101010101" charset="-122"/>
              <a:cs typeface="+mn-cs"/>
            </a:endParaRPr>
          </a:p>
        </p:txBody>
      </p:sp>
      <p:pic>
        <p:nvPicPr>
          <p:cNvPr id="3" name="图片 2"/>
          <p:cNvPicPr>
            <a:picLocks noChangeAspect="1"/>
          </p:cNvPicPr>
          <p:nvPr/>
        </p:nvPicPr>
        <p:blipFill>
          <a:blip r:embed="rId1"/>
          <a:stretch>
            <a:fillRect/>
          </a:stretch>
        </p:blipFill>
        <p:spPr>
          <a:xfrm>
            <a:off x="2671445" y="1944370"/>
            <a:ext cx="6847205" cy="40887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6"/>
          <p:cNvSpPr txBox="1"/>
          <p:nvPr/>
        </p:nvSpPr>
        <p:spPr>
          <a:xfrm>
            <a:off x="788670" y="661035"/>
            <a:ext cx="401129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a:solidFill>
                  <a:prstClr val="black"/>
                </a:solidFill>
                <a:latin typeface="黑体" panose="02010609060101010101" charset="-122"/>
                <a:ea typeface="黑体" panose="02010609060101010101" charset="-122"/>
                <a:sym typeface="Arial" panose="020B0604020202020204" pitchFamily="34" charset="0"/>
              </a:rPr>
              <a:t>美国</a:t>
            </a:r>
            <a:r>
              <a:rPr lang="en-US" altLang="zh-CN" sz="2400" dirty="0">
                <a:solidFill>
                  <a:prstClr val="black"/>
                </a:solidFill>
                <a:latin typeface="黑体" panose="02010609060101010101" charset="-122"/>
                <a:ea typeface="黑体" panose="02010609060101010101" charset="-122"/>
                <a:sym typeface="Arial" panose="020B0604020202020204" pitchFamily="34" charset="0"/>
              </a:rPr>
              <a:t>1</a:t>
            </a:r>
            <a:r>
              <a:rPr lang="zh-CN" altLang="en-US" sz="2400" dirty="0">
                <a:solidFill>
                  <a:prstClr val="black"/>
                </a:solidFill>
                <a:latin typeface="黑体" panose="02010609060101010101" charset="-122"/>
                <a:ea typeface="黑体" panose="02010609060101010101" charset="-122"/>
                <a:sym typeface="Arial" panose="020B0604020202020204" pitchFamily="34" charset="0"/>
              </a:rPr>
              <a:t>月就业数据</a:t>
            </a:r>
            <a:r>
              <a:rPr lang="zh-CN" altLang="en-US" sz="2400" dirty="0">
                <a:solidFill>
                  <a:prstClr val="black"/>
                </a:solidFill>
                <a:latin typeface="黑体" panose="02010609060101010101" charset="-122"/>
                <a:ea typeface="黑体" panose="02010609060101010101" charset="-122"/>
                <a:sym typeface="Arial" panose="020B0604020202020204" pitchFamily="34" charset="0"/>
              </a:rPr>
              <a:t>疲软</a:t>
            </a:r>
            <a:endParaRPr lang="zh-CN" altLang="en-US" sz="2400" dirty="0">
              <a:solidFill>
                <a:prstClr val="black"/>
              </a:solidFill>
              <a:latin typeface="黑体" panose="02010609060101010101" charset="-122"/>
              <a:ea typeface="黑体" panose="02010609060101010101" charset="-122"/>
              <a:sym typeface="Arial" panose="020B0604020202020204" pitchFamily="34" charset="0"/>
            </a:endParaRPr>
          </a:p>
        </p:txBody>
      </p:sp>
      <p:sp>
        <p:nvSpPr>
          <p:cNvPr id="8" name="矩形 7"/>
          <p:cNvSpPr/>
          <p:nvPr/>
        </p:nvSpPr>
        <p:spPr>
          <a:xfrm>
            <a:off x="550590" y="1368095"/>
            <a:ext cx="10945216" cy="9220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charset="0"/>
                <a:ea typeface="仿宋" panose="02010609060101010101" charset="-122"/>
                <a:cs typeface="+mn-cs"/>
                <a:sym typeface="+mn-ea"/>
              </a:rPr>
              <a:t>◼</a:t>
            </a:r>
            <a:r>
              <a:rPr lang="zh-CN" altLang="en-US" noProof="0" dirty="0">
                <a:ln>
                  <a:noFill/>
                </a:ln>
                <a:solidFill>
                  <a:prstClr val="black"/>
                </a:solidFill>
                <a:effectLst/>
                <a:uLnTx/>
                <a:uFillTx/>
                <a:latin typeface="Times New Roman" panose="02020603050405020304" charset="0"/>
                <a:ea typeface="仿宋" panose="02010609060101010101" charset="-122"/>
                <a:sym typeface="+mn-ea"/>
              </a:rPr>
              <a:t>美国</a:t>
            </a:r>
            <a:r>
              <a:rPr lang="en-US" altLang="zh-CN" noProof="0" dirty="0">
                <a:ln>
                  <a:noFill/>
                </a:ln>
                <a:solidFill>
                  <a:prstClr val="black"/>
                </a:solidFill>
                <a:effectLst/>
                <a:uLnTx/>
                <a:uFillTx/>
                <a:latin typeface="Times New Roman" panose="02020603050405020304" charset="0"/>
                <a:ea typeface="仿宋" panose="02010609060101010101" charset="-122"/>
                <a:sym typeface="+mn-ea"/>
              </a:rPr>
              <a:t>1</a:t>
            </a:r>
            <a:r>
              <a:rPr lang="zh-CN" altLang="en-US" noProof="0" dirty="0">
                <a:ln>
                  <a:noFill/>
                </a:ln>
                <a:solidFill>
                  <a:prstClr val="black"/>
                </a:solidFill>
                <a:effectLst/>
                <a:uLnTx/>
                <a:uFillTx/>
                <a:latin typeface="Times New Roman" panose="02020603050405020304" charset="0"/>
                <a:ea typeface="仿宋" panose="02010609060101010101" charset="-122"/>
                <a:sym typeface="+mn-ea"/>
              </a:rPr>
              <a:t>月季调后非农就业人口录得</a:t>
            </a:r>
            <a:r>
              <a:rPr lang="en-US" altLang="zh-CN" noProof="0" dirty="0">
                <a:ln>
                  <a:noFill/>
                </a:ln>
                <a:solidFill>
                  <a:prstClr val="black"/>
                </a:solidFill>
                <a:effectLst/>
                <a:uLnTx/>
                <a:uFillTx/>
                <a:latin typeface="Times New Roman" panose="02020603050405020304" charset="0"/>
                <a:ea typeface="仿宋" panose="02010609060101010101" charset="-122"/>
                <a:sym typeface="+mn-ea"/>
              </a:rPr>
              <a:t>13</a:t>
            </a:r>
            <a:r>
              <a:rPr lang="zh-CN" altLang="en-US" noProof="0" dirty="0">
                <a:ln>
                  <a:noFill/>
                </a:ln>
                <a:solidFill>
                  <a:prstClr val="black"/>
                </a:solidFill>
                <a:effectLst/>
                <a:uLnTx/>
                <a:uFillTx/>
                <a:latin typeface="Times New Roman" panose="02020603050405020304" charset="0"/>
                <a:ea typeface="仿宋" panose="02010609060101010101" charset="-122"/>
                <a:sym typeface="+mn-ea"/>
              </a:rPr>
              <a:t>万人，前值</a:t>
            </a:r>
            <a:r>
              <a:rPr lang="en-US" altLang="zh-CN" noProof="0" dirty="0">
                <a:ln>
                  <a:noFill/>
                </a:ln>
                <a:solidFill>
                  <a:prstClr val="black"/>
                </a:solidFill>
                <a:effectLst/>
                <a:uLnTx/>
                <a:uFillTx/>
                <a:latin typeface="Times New Roman" panose="02020603050405020304" charset="0"/>
                <a:ea typeface="仿宋" panose="02010609060101010101" charset="-122"/>
                <a:sym typeface="+mn-ea"/>
              </a:rPr>
              <a:t>4.8</a:t>
            </a:r>
            <a:r>
              <a:rPr lang="zh-CN" altLang="en-US" noProof="0" dirty="0">
                <a:ln>
                  <a:noFill/>
                </a:ln>
                <a:solidFill>
                  <a:prstClr val="black"/>
                </a:solidFill>
                <a:effectLst/>
                <a:uLnTx/>
                <a:uFillTx/>
                <a:latin typeface="Times New Roman" panose="02020603050405020304" charset="0"/>
                <a:ea typeface="仿宋" panose="02010609060101010101" charset="-122"/>
                <a:sym typeface="+mn-ea"/>
              </a:rPr>
              <a:t>万人。截至</a:t>
            </a:r>
            <a:r>
              <a:rPr lang="en-US" altLang="zh-CN" noProof="0" dirty="0">
                <a:ln>
                  <a:noFill/>
                </a:ln>
                <a:solidFill>
                  <a:prstClr val="black"/>
                </a:solidFill>
                <a:effectLst/>
                <a:uLnTx/>
                <a:uFillTx/>
                <a:latin typeface="Times New Roman" panose="02020603050405020304" charset="0"/>
                <a:ea typeface="仿宋" panose="02010609060101010101" charset="-122"/>
                <a:sym typeface="+mn-ea"/>
              </a:rPr>
              <a:t>2025</a:t>
            </a:r>
            <a:r>
              <a:rPr lang="zh-CN" altLang="en-US" noProof="0" dirty="0">
                <a:ln>
                  <a:noFill/>
                </a:ln>
                <a:solidFill>
                  <a:prstClr val="black"/>
                </a:solidFill>
                <a:effectLst/>
                <a:uLnTx/>
                <a:uFillTx/>
                <a:latin typeface="Times New Roman" panose="02020603050405020304" charset="0"/>
                <a:ea typeface="仿宋" panose="02010609060101010101" charset="-122"/>
                <a:sym typeface="+mn-ea"/>
              </a:rPr>
              <a:t>年</a:t>
            </a:r>
            <a:r>
              <a:rPr lang="en-US" altLang="zh-CN" noProof="0" dirty="0">
                <a:ln>
                  <a:noFill/>
                </a:ln>
                <a:solidFill>
                  <a:prstClr val="black"/>
                </a:solidFill>
                <a:effectLst/>
                <a:uLnTx/>
                <a:uFillTx/>
                <a:latin typeface="Times New Roman" panose="02020603050405020304" charset="0"/>
                <a:ea typeface="仿宋" panose="02010609060101010101" charset="-122"/>
                <a:sym typeface="+mn-ea"/>
              </a:rPr>
              <a:t>3</a:t>
            </a:r>
            <a:r>
              <a:rPr lang="zh-CN" altLang="en-US" noProof="0" dirty="0">
                <a:ln>
                  <a:noFill/>
                </a:ln>
                <a:solidFill>
                  <a:prstClr val="black"/>
                </a:solidFill>
                <a:effectLst/>
                <a:uLnTx/>
                <a:uFillTx/>
                <a:latin typeface="Times New Roman" panose="02020603050405020304" charset="0"/>
                <a:ea typeface="仿宋" panose="02010609060101010101" charset="-122"/>
                <a:sym typeface="+mn-ea"/>
              </a:rPr>
              <a:t>月的</a:t>
            </a:r>
            <a:r>
              <a:rPr lang="en-US" altLang="zh-CN" noProof="0" dirty="0">
                <a:ln>
                  <a:noFill/>
                </a:ln>
                <a:solidFill>
                  <a:prstClr val="black"/>
                </a:solidFill>
                <a:effectLst/>
                <a:uLnTx/>
                <a:uFillTx/>
                <a:latin typeface="Times New Roman" panose="02020603050405020304" charset="0"/>
                <a:ea typeface="仿宋" panose="02010609060101010101" charset="-122"/>
                <a:sym typeface="+mn-ea"/>
              </a:rPr>
              <a:t>12</a:t>
            </a:r>
            <a:r>
              <a:rPr lang="zh-CN" altLang="en-US" noProof="0" dirty="0">
                <a:ln>
                  <a:noFill/>
                </a:ln>
                <a:solidFill>
                  <a:prstClr val="black"/>
                </a:solidFill>
                <a:effectLst/>
                <a:uLnTx/>
                <a:uFillTx/>
                <a:latin typeface="Times New Roman" panose="02020603050405020304" charset="0"/>
                <a:ea typeface="仿宋" panose="02010609060101010101" charset="-122"/>
                <a:sym typeface="+mn-ea"/>
              </a:rPr>
              <a:t>个月期间非农就业总人数向下修正</a:t>
            </a:r>
            <a:r>
              <a:rPr lang="en-US" altLang="zh-CN" noProof="0" dirty="0">
                <a:ln>
                  <a:noFill/>
                </a:ln>
                <a:solidFill>
                  <a:prstClr val="black"/>
                </a:solidFill>
                <a:effectLst/>
                <a:uLnTx/>
                <a:uFillTx/>
                <a:latin typeface="Times New Roman" panose="02020603050405020304" charset="0"/>
                <a:ea typeface="仿宋" panose="02010609060101010101" charset="-122"/>
                <a:sym typeface="+mn-ea"/>
              </a:rPr>
              <a:t>89.8</a:t>
            </a:r>
            <a:r>
              <a:rPr lang="zh-CN" altLang="en-US" noProof="0" dirty="0">
                <a:ln>
                  <a:noFill/>
                </a:ln>
                <a:solidFill>
                  <a:prstClr val="black"/>
                </a:solidFill>
                <a:effectLst/>
                <a:uLnTx/>
                <a:uFillTx/>
                <a:latin typeface="Times New Roman" panose="02020603050405020304" charset="0"/>
                <a:ea typeface="仿宋" panose="02010609060101010101" charset="-122"/>
                <a:sym typeface="+mn-ea"/>
              </a:rPr>
              <a:t>万人，其中</a:t>
            </a:r>
            <a:r>
              <a:rPr lang="en-US" altLang="zh-CN" noProof="0" dirty="0">
                <a:ln>
                  <a:noFill/>
                </a:ln>
                <a:solidFill>
                  <a:prstClr val="black"/>
                </a:solidFill>
                <a:effectLst/>
                <a:uLnTx/>
                <a:uFillTx/>
                <a:latin typeface="Times New Roman" panose="02020603050405020304" charset="0"/>
                <a:ea typeface="仿宋" panose="02010609060101010101" charset="-122"/>
                <a:sym typeface="+mn-ea"/>
              </a:rPr>
              <a:t>11</a:t>
            </a:r>
            <a:r>
              <a:rPr lang="zh-CN" altLang="en-US" noProof="0" dirty="0">
                <a:ln>
                  <a:noFill/>
                </a:ln>
                <a:solidFill>
                  <a:prstClr val="black"/>
                </a:solidFill>
                <a:effectLst/>
                <a:uLnTx/>
                <a:uFillTx/>
                <a:latin typeface="Times New Roman" panose="02020603050405020304" charset="0"/>
                <a:ea typeface="仿宋" panose="02010609060101010101" charset="-122"/>
                <a:sym typeface="+mn-ea"/>
              </a:rPr>
              <a:t>月和</a:t>
            </a:r>
            <a:r>
              <a:rPr lang="en-US" altLang="zh-CN" noProof="0" dirty="0">
                <a:ln>
                  <a:noFill/>
                </a:ln>
                <a:solidFill>
                  <a:prstClr val="black"/>
                </a:solidFill>
                <a:effectLst/>
                <a:uLnTx/>
                <a:uFillTx/>
                <a:latin typeface="Times New Roman" panose="02020603050405020304" charset="0"/>
                <a:ea typeface="仿宋" panose="02010609060101010101" charset="-122"/>
                <a:sym typeface="+mn-ea"/>
              </a:rPr>
              <a:t>12</a:t>
            </a:r>
            <a:r>
              <a:rPr lang="zh-CN" altLang="en-US" noProof="0" dirty="0">
                <a:ln>
                  <a:noFill/>
                </a:ln>
                <a:solidFill>
                  <a:prstClr val="black"/>
                </a:solidFill>
                <a:effectLst/>
                <a:uLnTx/>
                <a:uFillTx/>
                <a:latin typeface="Times New Roman" panose="02020603050405020304" charset="0"/>
                <a:ea typeface="仿宋" panose="02010609060101010101" charset="-122"/>
                <a:sym typeface="+mn-ea"/>
              </a:rPr>
              <a:t>月非农就业人数合计下修</a:t>
            </a:r>
            <a:r>
              <a:rPr lang="en-US" altLang="zh-CN" noProof="0" dirty="0">
                <a:ln>
                  <a:noFill/>
                </a:ln>
                <a:solidFill>
                  <a:prstClr val="black"/>
                </a:solidFill>
                <a:effectLst/>
                <a:uLnTx/>
                <a:uFillTx/>
                <a:latin typeface="Times New Roman" panose="02020603050405020304" charset="0"/>
                <a:ea typeface="仿宋" panose="02010609060101010101" charset="-122"/>
                <a:sym typeface="+mn-ea"/>
              </a:rPr>
              <a:t>1.7</a:t>
            </a:r>
            <a:r>
              <a:rPr lang="zh-CN" altLang="en-US" noProof="0" dirty="0">
                <a:ln>
                  <a:noFill/>
                </a:ln>
                <a:solidFill>
                  <a:prstClr val="black"/>
                </a:solidFill>
                <a:effectLst/>
                <a:uLnTx/>
                <a:uFillTx/>
                <a:latin typeface="Times New Roman" panose="02020603050405020304" charset="0"/>
                <a:ea typeface="仿宋" panose="02010609060101010101" charset="-122"/>
                <a:sym typeface="+mn-ea"/>
              </a:rPr>
              <a:t>万人。</a:t>
            </a:r>
            <a:endParaRPr lang="zh-CN" altLang="en-US" noProof="0" dirty="0">
              <a:ln>
                <a:noFill/>
              </a:ln>
              <a:solidFill>
                <a:prstClr val="black"/>
              </a:solidFill>
              <a:effectLst/>
              <a:uLnTx/>
              <a:uFillTx/>
              <a:latin typeface="Times New Roman" panose="02020603050405020304" charset="0"/>
              <a:ea typeface="仿宋" panose="02010609060101010101"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solidFill>
                <a:effectLst/>
                <a:uLnTx/>
                <a:uFillTx/>
                <a:latin typeface="Times New Roman" panose="02020603050405020304" charset="0"/>
                <a:ea typeface="仿宋" panose="02010609060101010101" charset="-122"/>
                <a:sym typeface="+mn-ea"/>
              </a:rPr>
              <a:t>◼</a:t>
            </a:r>
            <a:r>
              <a:rPr lang="zh-CN" altLang="en-US" noProof="0" dirty="0">
                <a:ln>
                  <a:noFill/>
                </a:ln>
                <a:solidFill>
                  <a:prstClr val="black"/>
                </a:solidFill>
                <a:effectLst/>
                <a:uLnTx/>
                <a:uFillTx/>
                <a:latin typeface="Times New Roman" panose="02020603050405020304" charset="0"/>
                <a:ea typeface="仿宋" panose="02010609060101010101" charset="-122"/>
                <a:sym typeface="+mn-ea"/>
              </a:rPr>
              <a:t>美国</a:t>
            </a:r>
            <a:r>
              <a:rPr lang="en-US" altLang="zh-CN" noProof="0" dirty="0">
                <a:ln>
                  <a:noFill/>
                </a:ln>
                <a:solidFill>
                  <a:prstClr val="black"/>
                </a:solidFill>
                <a:effectLst/>
                <a:uLnTx/>
                <a:uFillTx/>
                <a:latin typeface="Times New Roman" panose="02020603050405020304" charset="0"/>
                <a:ea typeface="仿宋" panose="02010609060101010101" charset="-122"/>
                <a:sym typeface="+mn-ea"/>
              </a:rPr>
              <a:t>1</a:t>
            </a:r>
            <a:r>
              <a:rPr lang="zh-CN" altLang="en-US" noProof="0" dirty="0">
                <a:ln>
                  <a:noFill/>
                </a:ln>
                <a:solidFill>
                  <a:prstClr val="black"/>
                </a:solidFill>
                <a:effectLst/>
                <a:uLnTx/>
                <a:uFillTx/>
                <a:latin typeface="Times New Roman" panose="02020603050405020304" charset="0"/>
                <a:ea typeface="仿宋" panose="02010609060101010101" charset="-122"/>
                <a:sym typeface="+mn-ea"/>
              </a:rPr>
              <a:t>月失业率</a:t>
            </a:r>
            <a:r>
              <a:rPr lang="en-US" altLang="zh-CN" noProof="0" dirty="0">
                <a:ln>
                  <a:noFill/>
                </a:ln>
                <a:solidFill>
                  <a:prstClr val="black"/>
                </a:solidFill>
                <a:effectLst/>
                <a:uLnTx/>
                <a:uFillTx/>
                <a:latin typeface="Times New Roman" panose="02020603050405020304" charset="0"/>
                <a:ea typeface="仿宋" panose="02010609060101010101" charset="-122"/>
                <a:sym typeface="+mn-ea"/>
              </a:rPr>
              <a:t> 4.3%</a:t>
            </a:r>
            <a:r>
              <a:rPr lang="zh-CN" altLang="en-US" noProof="0" dirty="0">
                <a:ln>
                  <a:noFill/>
                </a:ln>
                <a:solidFill>
                  <a:prstClr val="black"/>
                </a:solidFill>
                <a:effectLst/>
                <a:uLnTx/>
                <a:uFillTx/>
                <a:latin typeface="Times New Roman" panose="02020603050405020304" charset="0"/>
                <a:ea typeface="仿宋" panose="02010609060101010101" charset="-122"/>
                <a:sym typeface="+mn-ea"/>
              </a:rPr>
              <a:t>，前值</a:t>
            </a:r>
            <a:r>
              <a:rPr lang="en-US" altLang="zh-CN" noProof="0" dirty="0">
                <a:ln>
                  <a:noFill/>
                </a:ln>
                <a:solidFill>
                  <a:prstClr val="black"/>
                </a:solidFill>
                <a:effectLst/>
                <a:uLnTx/>
                <a:uFillTx/>
                <a:latin typeface="Times New Roman" panose="02020603050405020304" charset="0"/>
                <a:ea typeface="仿宋" panose="02010609060101010101" charset="-122"/>
                <a:sym typeface="+mn-ea"/>
              </a:rPr>
              <a:t>4.4%</a:t>
            </a:r>
            <a:r>
              <a:rPr lang="zh-CN" altLang="en-US" noProof="0" dirty="0">
                <a:ln>
                  <a:noFill/>
                </a:ln>
                <a:solidFill>
                  <a:prstClr val="black"/>
                </a:solidFill>
                <a:effectLst/>
                <a:uLnTx/>
                <a:uFillTx/>
                <a:latin typeface="Times New Roman" panose="02020603050405020304" charset="0"/>
                <a:ea typeface="仿宋" panose="02010609060101010101" charset="-122"/>
                <a:sym typeface="+mn-ea"/>
              </a:rPr>
              <a:t>。</a:t>
            </a:r>
            <a:endParaRPr lang="en-US" altLang="zh-CN" noProof="0" dirty="0">
              <a:ln>
                <a:noFill/>
              </a:ln>
              <a:solidFill>
                <a:prstClr val="black"/>
              </a:solidFill>
              <a:effectLst/>
              <a:uLnTx/>
              <a:uFillTx/>
              <a:latin typeface="Times New Roman" panose="02020603050405020304" charset="0"/>
              <a:ea typeface="仿宋" panose="02010609060101010101" charset="-122"/>
              <a:sym typeface="+mn-ea"/>
            </a:endParaRPr>
          </a:p>
        </p:txBody>
      </p:sp>
      <p:sp>
        <p:nvSpPr>
          <p:cNvPr id="11" name="文本框 10"/>
          <p:cNvSpPr txBox="1"/>
          <p:nvPr/>
        </p:nvSpPr>
        <p:spPr>
          <a:xfrm>
            <a:off x="8110855" y="6019800"/>
            <a:ext cx="2813050" cy="275590"/>
          </a:xfrm>
          <a:prstGeom prst="rect">
            <a:avLst/>
          </a:prstGeom>
          <a:noFill/>
        </p:spPr>
        <p:txBody>
          <a:bodyPr wrap="square" rtlCol="0">
            <a:spAutoFit/>
          </a:bodyPr>
          <a:lstStyle/>
          <a:p>
            <a:r>
              <a:rPr lang="zh-CN" altLang="en-US" sz="1200">
                <a:solidFill>
                  <a:schemeClr val="bg1">
                    <a:lumMod val="50000"/>
                  </a:schemeClr>
                </a:solidFill>
                <a:latin typeface="黑体" panose="02010609060101010101" charset="-122"/>
                <a:ea typeface="黑体" panose="02010609060101010101" charset="-122"/>
              </a:rPr>
              <a:t>数据来源：同花顺，齐盛期货整理</a:t>
            </a:r>
            <a:endParaRPr lang="zh-CN" altLang="en-US" sz="1200">
              <a:solidFill>
                <a:schemeClr val="bg1">
                  <a:lumMod val="50000"/>
                </a:schemeClr>
              </a:solidFill>
              <a:latin typeface="黑体" panose="02010609060101010101" charset="-122"/>
              <a:ea typeface="黑体" panose="02010609060101010101" charset="-122"/>
            </a:endParaRPr>
          </a:p>
        </p:txBody>
      </p:sp>
      <p:pic>
        <p:nvPicPr>
          <p:cNvPr id="4" name="图片 3"/>
          <p:cNvPicPr>
            <a:picLocks noChangeAspect="1"/>
          </p:cNvPicPr>
          <p:nvPr/>
        </p:nvPicPr>
        <p:blipFill>
          <a:blip r:embed="rId1"/>
          <a:stretch>
            <a:fillRect/>
          </a:stretch>
        </p:blipFill>
        <p:spPr>
          <a:xfrm>
            <a:off x="406400" y="2565400"/>
            <a:ext cx="5716905" cy="3345180"/>
          </a:xfrm>
          <a:prstGeom prst="rect">
            <a:avLst/>
          </a:prstGeom>
        </p:spPr>
      </p:pic>
      <p:pic>
        <p:nvPicPr>
          <p:cNvPr id="5" name="图片 4"/>
          <p:cNvPicPr>
            <a:picLocks noChangeAspect="1"/>
          </p:cNvPicPr>
          <p:nvPr/>
        </p:nvPicPr>
        <p:blipFill>
          <a:blip r:embed="rId2"/>
          <a:stretch>
            <a:fillRect/>
          </a:stretch>
        </p:blipFill>
        <p:spPr>
          <a:xfrm>
            <a:off x="6383020" y="2560320"/>
            <a:ext cx="5647690" cy="3288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a:spLocks noGrp="1"/>
          </p:cNvSpPr>
          <p:nvPr/>
        </p:nvSpPr>
        <p:spPr>
          <a:xfrm>
            <a:off x="766445" y="692785"/>
            <a:ext cx="10656570" cy="5016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j-cs"/>
                <a:sym typeface="Arial" panose="020B0604020202020204" pitchFamily="34" charset="0"/>
              </a:rPr>
              <a:t>美联储降息</a:t>
            </a:r>
            <a:r>
              <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j-cs"/>
                <a:sym typeface="Arial" panose="020B0604020202020204" pitchFamily="34" charset="0"/>
              </a:rPr>
              <a:t>路径</a:t>
            </a:r>
            <a:endParaRPr kumimoji="0" lang="zh-CN" altLang="en-US" sz="24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j-cs"/>
              <a:sym typeface="Arial" panose="020B0604020202020204" pitchFamily="34" charset="0"/>
            </a:endParaRPr>
          </a:p>
        </p:txBody>
      </p:sp>
      <p:sp>
        <p:nvSpPr>
          <p:cNvPr id="7" name="文本框 6"/>
          <p:cNvSpPr txBox="1"/>
          <p:nvPr/>
        </p:nvSpPr>
        <p:spPr>
          <a:xfrm>
            <a:off x="8255833" y="5949588"/>
            <a:ext cx="3456384"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数据来源</a:t>
            </a:r>
            <a:r>
              <a:rPr kumimoji="0" lang="zh-CN" altLang="en-US" sz="18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a:t>
            </a:r>
            <a:r>
              <a:rPr kumimoji="0" lang="en-US" altLang="zh-CN" sz="18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CME</a:t>
            </a: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pic>
        <p:nvPicPr>
          <p:cNvPr id="2" name="图片 1"/>
          <p:cNvPicPr>
            <a:picLocks noChangeAspect="1"/>
          </p:cNvPicPr>
          <p:nvPr/>
        </p:nvPicPr>
        <p:blipFill>
          <a:blip r:embed="rId1"/>
          <a:stretch>
            <a:fillRect/>
          </a:stretch>
        </p:blipFill>
        <p:spPr>
          <a:xfrm>
            <a:off x="1486535" y="1556385"/>
            <a:ext cx="8954770" cy="4173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a:spLocks noGrp="1"/>
          </p:cNvSpPr>
          <p:nvPr/>
        </p:nvSpPr>
        <p:spPr>
          <a:xfrm>
            <a:off x="766445" y="692785"/>
            <a:ext cx="10656570" cy="5016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a:solidFill>
                  <a:prstClr val="black"/>
                </a:solidFill>
                <a:latin typeface="黑体" panose="02010609060101010101" charset="-122"/>
                <a:ea typeface="黑体" panose="02010609060101010101" charset="-122"/>
                <a:sym typeface="Arial" panose="020B0604020202020204" pitchFamily="34" charset="0"/>
              </a:rPr>
              <a:t>美国流动性仍处于偏低</a:t>
            </a:r>
            <a:r>
              <a:rPr lang="zh-CN" altLang="en-US" sz="2400" dirty="0">
                <a:solidFill>
                  <a:prstClr val="black"/>
                </a:solidFill>
                <a:latin typeface="黑体" panose="02010609060101010101" charset="-122"/>
                <a:ea typeface="黑体" panose="02010609060101010101" charset="-122"/>
                <a:sym typeface="Arial" panose="020B0604020202020204" pitchFamily="34" charset="0"/>
              </a:rPr>
              <a:t>水平</a:t>
            </a:r>
            <a:endParaRPr lang="zh-CN" altLang="en-US" sz="2400" dirty="0">
              <a:solidFill>
                <a:prstClr val="black"/>
              </a:solidFill>
              <a:latin typeface="黑体" panose="02010609060101010101" charset="-122"/>
              <a:ea typeface="黑体" panose="02010609060101010101" charset="-122"/>
              <a:sym typeface="Arial" panose="020B0604020202020204" pitchFamily="34" charset="0"/>
            </a:endParaRPr>
          </a:p>
        </p:txBody>
      </p:sp>
      <p:sp>
        <p:nvSpPr>
          <p:cNvPr id="3" name="文本框 2"/>
          <p:cNvSpPr txBox="1"/>
          <p:nvPr/>
        </p:nvSpPr>
        <p:spPr>
          <a:xfrm>
            <a:off x="8568690" y="5503890"/>
            <a:ext cx="2854325" cy="2755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黑体" panose="02010609060101010101" charset="-122"/>
                <a:ea typeface="黑体" panose="02010609060101010101" charset="-122"/>
                <a:cs typeface="+mn-cs"/>
              </a:rPr>
              <a:t>数据来源：同花顺</a:t>
            </a:r>
            <a:endParaRPr kumimoji="0" lang="zh-CN" altLang="en-US" sz="1200" b="0" i="0" u="none" strike="noStrike" kern="1200" cap="none" spc="0" normalizeH="0" baseline="0" noProof="0" dirty="0">
              <a:ln>
                <a:noFill/>
              </a:ln>
              <a:solidFill>
                <a:prstClr val="white">
                  <a:lumMod val="50000"/>
                </a:prstClr>
              </a:solidFill>
              <a:effectLst/>
              <a:uLnTx/>
              <a:uFillTx/>
              <a:latin typeface="黑体" panose="02010609060101010101" charset="-122"/>
              <a:ea typeface="黑体" panose="02010609060101010101" charset="-122"/>
              <a:cs typeface="+mn-cs"/>
            </a:endParaRPr>
          </a:p>
        </p:txBody>
      </p:sp>
      <p:sp>
        <p:nvSpPr>
          <p:cNvPr id="7" name="文本框 6"/>
          <p:cNvSpPr txBox="1"/>
          <p:nvPr/>
        </p:nvSpPr>
        <p:spPr>
          <a:xfrm>
            <a:off x="766445" y="5807005"/>
            <a:ext cx="10585345" cy="645160"/>
          </a:xfrm>
          <a:prstGeom prst="rect">
            <a:avLst/>
          </a:prstGeom>
          <a:noFill/>
        </p:spPr>
        <p:txBody>
          <a:bodyPr wrap="square" rtlCol="0" anchor="t">
            <a:spAutoFit/>
          </a:bodyPr>
          <a:lstStyle/>
          <a:p>
            <a:pPr lvl="0">
              <a:defRPr/>
            </a:pPr>
            <a:r>
              <a:rPr kumimoji="0" lang="zh-CN" altLang="en-US" sz="1800" b="1" i="0" u="none" strike="noStrike" kern="1200" cap="none" spc="0" normalizeH="0" baseline="0" noProof="0" dirty="0" smtClean="0">
                <a:ln>
                  <a:noFill/>
                </a:ln>
                <a:solidFill>
                  <a:prstClr val="black"/>
                </a:solidFill>
                <a:effectLst/>
                <a:uLnTx/>
                <a:uFillTx/>
                <a:latin typeface="Times New Roman" panose="02020603050405020304" charset="0"/>
                <a:ea typeface="仿宋" panose="02010609060101010101" charset="-122"/>
                <a:cs typeface="+mn-cs"/>
                <a:sym typeface="+mn-ea"/>
              </a:rPr>
              <a:t>◼</a:t>
            </a:r>
            <a:r>
              <a:rPr kumimoji="0" lang="en-US" altLang="zh-CN" sz="1800" b="1" i="0" u="none" strike="noStrike" kern="1200" cap="none" spc="0" normalizeH="0" baseline="0" noProof="0" dirty="0" smtClean="0">
                <a:ln>
                  <a:noFill/>
                </a:ln>
                <a:solidFill>
                  <a:prstClr val="black"/>
                </a:solidFill>
                <a:effectLst/>
                <a:uLnTx/>
                <a:uFillTx/>
                <a:latin typeface="Times New Roman" panose="02020603050405020304" charset="0"/>
                <a:ea typeface="仿宋" panose="02010609060101010101" charset="-122"/>
                <a:cs typeface="+mn-cs"/>
                <a:sym typeface="+mn-ea"/>
              </a:rPr>
              <a:t>2</a:t>
            </a:r>
            <a:r>
              <a:rPr kumimoji="0" lang="zh-CN" altLang="en-US" sz="1800" b="1" i="0" u="none" strike="noStrike" kern="1200" cap="none" spc="0" normalizeH="0" baseline="0" noProof="0" dirty="0" smtClean="0">
                <a:ln>
                  <a:noFill/>
                </a:ln>
                <a:solidFill>
                  <a:prstClr val="black"/>
                </a:solidFill>
                <a:effectLst/>
                <a:uLnTx/>
                <a:uFillTx/>
                <a:latin typeface="Times New Roman" panose="02020603050405020304" charset="0"/>
                <a:ea typeface="仿宋" panose="02010609060101010101" charset="-122"/>
                <a:cs typeface="+mn-cs"/>
                <a:sym typeface="+mn-ea"/>
              </a:rPr>
              <a:t>月</a:t>
            </a:r>
            <a:r>
              <a:rPr kumimoji="0" lang="en-US" altLang="zh-CN" sz="1800" b="1" i="0" u="none" strike="noStrike" kern="1200" cap="none" spc="0" normalizeH="0" baseline="0" noProof="0" dirty="0" smtClean="0">
                <a:ln>
                  <a:noFill/>
                </a:ln>
                <a:solidFill>
                  <a:prstClr val="black"/>
                </a:solidFill>
                <a:effectLst/>
                <a:uLnTx/>
                <a:uFillTx/>
                <a:latin typeface="Times New Roman" panose="02020603050405020304" charset="0"/>
                <a:ea typeface="仿宋" panose="02010609060101010101" charset="-122"/>
                <a:cs typeface="+mn-cs"/>
                <a:sym typeface="+mn-ea"/>
              </a:rPr>
              <a:t>20</a:t>
            </a:r>
            <a:r>
              <a:rPr lang="zh-CN" altLang="en-US" b="1" dirty="0" smtClean="0">
                <a:solidFill>
                  <a:prstClr val="black"/>
                </a:solidFill>
                <a:latin typeface="Times New Roman" panose="02020603050405020304" charset="0"/>
                <a:ea typeface="仿宋" panose="02010609060101010101" charset="-122"/>
                <a:sym typeface="+mn-ea"/>
              </a:rPr>
              <a:t>日</a:t>
            </a:r>
            <a:r>
              <a:rPr kumimoji="0" lang="zh-CN" altLang="en-US" sz="1800" b="1" i="0" u="none" strike="noStrike" kern="1200" cap="none" spc="0" normalizeH="0" baseline="0" noProof="0" dirty="0">
                <a:ln>
                  <a:noFill/>
                </a:ln>
                <a:solidFill>
                  <a:prstClr val="black"/>
                </a:solidFill>
                <a:effectLst/>
                <a:uLnTx/>
                <a:uFillTx/>
                <a:latin typeface="Times New Roman" panose="02020603050405020304" charset="0"/>
                <a:ea typeface="仿宋" panose="02010609060101010101" charset="-122"/>
                <a:cs typeface="+mn-cs"/>
                <a:sym typeface="+mn-ea"/>
              </a:rPr>
              <a:t>，美联储隔夜逆回购规模</a:t>
            </a:r>
            <a:r>
              <a:rPr kumimoji="0" lang="zh-CN" altLang="en-US" sz="1800" b="1" i="0" u="none" strike="noStrike" kern="1200" cap="none" spc="0" normalizeH="0" baseline="0" noProof="0" dirty="0" smtClean="0">
                <a:ln>
                  <a:noFill/>
                </a:ln>
                <a:solidFill>
                  <a:prstClr val="black"/>
                </a:solidFill>
                <a:effectLst/>
                <a:uLnTx/>
                <a:uFillTx/>
                <a:latin typeface="Times New Roman" panose="02020603050405020304" charset="0"/>
                <a:ea typeface="仿宋" panose="02010609060101010101" charset="-122"/>
                <a:cs typeface="+mn-cs"/>
                <a:sym typeface="+mn-ea"/>
              </a:rPr>
              <a:t>为</a:t>
            </a:r>
            <a:r>
              <a:rPr kumimoji="0" lang="en-US" altLang="zh-CN" sz="1800" b="1" i="0" u="none" strike="noStrike" kern="1200" cap="none" spc="0" normalizeH="0" baseline="0" noProof="0" dirty="0" smtClean="0">
                <a:ln>
                  <a:noFill/>
                </a:ln>
                <a:solidFill>
                  <a:prstClr val="black"/>
                </a:solidFill>
                <a:effectLst/>
                <a:uLnTx/>
                <a:uFillTx/>
                <a:latin typeface="Times New Roman" panose="02020603050405020304" charset="0"/>
                <a:ea typeface="仿宋" panose="02010609060101010101" charset="-122"/>
                <a:cs typeface="+mn-cs"/>
                <a:sym typeface="+mn-ea"/>
              </a:rPr>
              <a:t>49</a:t>
            </a:r>
            <a:r>
              <a:rPr kumimoji="0" lang="zh-CN" altLang="en-US" sz="1800" b="1" i="0" u="none" strike="noStrike" kern="1200" cap="none" spc="0" normalizeH="0" baseline="0" noProof="0" dirty="0" smtClean="0">
                <a:ln>
                  <a:noFill/>
                </a:ln>
                <a:solidFill>
                  <a:prstClr val="black"/>
                </a:solidFill>
                <a:effectLst/>
                <a:uLnTx/>
                <a:uFillTx/>
                <a:latin typeface="Times New Roman" panose="02020603050405020304" charset="0"/>
                <a:ea typeface="仿宋" panose="02010609060101010101" charset="-122"/>
                <a:cs typeface="+mn-cs"/>
                <a:sym typeface="+mn-ea"/>
              </a:rPr>
              <a:t>亿</a:t>
            </a:r>
            <a:r>
              <a:rPr kumimoji="0" lang="zh-CN" altLang="en-US" sz="1800" b="1" i="0" u="none" strike="noStrike" kern="1200" cap="none" spc="0" normalizeH="0" baseline="0" noProof="0" dirty="0">
                <a:ln>
                  <a:noFill/>
                </a:ln>
                <a:solidFill>
                  <a:prstClr val="black"/>
                </a:solidFill>
                <a:effectLst/>
                <a:uLnTx/>
                <a:uFillTx/>
                <a:latin typeface="Times New Roman" panose="02020603050405020304" charset="0"/>
                <a:ea typeface="仿宋" panose="02010609060101010101" charset="-122"/>
                <a:cs typeface="+mn-cs"/>
                <a:sym typeface="+mn-ea"/>
              </a:rPr>
              <a:t>美元，</a:t>
            </a:r>
            <a:r>
              <a:rPr lang="zh-CN" altLang="en-US" b="1" dirty="0" smtClean="0">
                <a:solidFill>
                  <a:prstClr val="black"/>
                </a:solidFill>
                <a:latin typeface="Times New Roman" panose="02020603050405020304" charset="0"/>
                <a:ea typeface="仿宋" panose="02010609060101010101" charset="-122"/>
                <a:sym typeface="+mn-ea"/>
              </a:rPr>
              <a:t>上周</a:t>
            </a:r>
            <a:r>
              <a:rPr lang="en-US" altLang="zh-CN" b="1" noProof="0" dirty="0" smtClean="0">
                <a:ln>
                  <a:noFill/>
                </a:ln>
                <a:solidFill>
                  <a:prstClr val="black"/>
                </a:solidFill>
                <a:effectLst/>
                <a:uLnTx/>
                <a:uFillTx/>
                <a:latin typeface="Times New Roman" panose="02020603050405020304" charset="0"/>
                <a:ea typeface="仿宋" panose="02010609060101010101" charset="-122"/>
                <a:sym typeface="+mn-ea"/>
              </a:rPr>
              <a:t>37</a:t>
            </a:r>
            <a:r>
              <a:rPr lang="zh-CN" altLang="en-US" b="1" dirty="0" smtClean="0">
                <a:solidFill>
                  <a:prstClr val="black"/>
                </a:solidFill>
                <a:latin typeface="Times New Roman" panose="02020603050405020304" charset="0"/>
                <a:ea typeface="仿宋" panose="02010609060101010101" charset="-122"/>
                <a:sym typeface="+mn-ea"/>
              </a:rPr>
              <a:t>亿</a:t>
            </a:r>
            <a:r>
              <a:rPr lang="zh-CN" altLang="en-US" b="1" dirty="0">
                <a:solidFill>
                  <a:prstClr val="black"/>
                </a:solidFill>
                <a:latin typeface="Times New Roman" panose="02020603050405020304" charset="0"/>
                <a:ea typeface="仿宋" panose="02010609060101010101" charset="-122"/>
                <a:sym typeface="+mn-ea"/>
              </a:rPr>
              <a:t>美元</a:t>
            </a:r>
            <a:r>
              <a:rPr kumimoji="0" lang="zh-CN" altLang="en-US" sz="1800" b="1" i="0" u="none" strike="noStrike" kern="1200" cap="none" spc="0" normalizeH="0" baseline="0" noProof="0" dirty="0">
                <a:ln>
                  <a:noFill/>
                </a:ln>
                <a:solidFill>
                  <a:prstClr val="black"/>
                </a:solidFill>
                <a:effectLst/>
                <a:uLnTx/>
                <a:uFillTx/>
                <a:latin typeface="Times New Roman" panose="02020603050405020304" charset="0"/>
                <a:ea typeface="仿宋" panose="02010609060101010101" charset="-122"/>
                <a:cs typeface="+mn-cs"/>
                <a:sym typeface="+mn-ea"/>
              </a:rPr>
              <a:t>；逆回购规模为</a:t>
            </a:r>
            <a:r>
              <a:rPr kumimoji="0" lang="en-US" altLang="zh-CN" sz="1800" b="1" i="0" u="none" strike="noStrike" kern="1200" cap="none" spc="0" normalizeH="0" baseline="0" noProof="0" dirty="0">
                <a:ln>
                  <a:noFill/>
                </a:ln>
                <a:solidFill>
                  <a:prstClr val="black"/>
                </a:solidFill>
                <a:effectLst/>
                <a:uLnTx/>
                <a:uFillTx/>
                <a:latin typeface="Times New Roman" panose="02020603050405020304" charset="0"/>
                <a:ea typeface="仿宋" panose="02010609060101010101" charset="-122"/>
                <a:cs typeface="+mn-cs"/>
                <a:sym typeface="+mn-ea"/>
              </a:rPr>
              <a:t>3293</a:t>
            </a:r>
            <a:r>
              <a:rPr kumimoji="0" lang="zh-CN" altLang="en-US" sz="1800" b="1" i="0" u="none" strike="noStrike" kern="1200" cap="none" spc="0" normalizeH="0" baseline="0" noProof="0" dirty="0" smtClean="0">
                <a:ln>
                  <a:noFill/>
                </a:ln>
                <a:solidFill>
                  <a:prstClr val="black"/>
                </a:solidFill>
                <a:effectLst/>
                <a:uLnTx/>
                <a:uFillTx/>
                <a:latin typeface="Times New Roman" panose="02020603050405020304" charset="0"/>
                <a:ea typeface="仿宋" panose="02010609060101010101" charset="-122"/>
                <a:cs typeface="+mn-cs"/>
                <a:sym typeface="+mn-ea"/>
              </a:rPr>
              <a:t>亿</a:t>
            </a:r>
            <a:r>
              <a:rPr kumimoji="0" lang="zh-CN" altLang="en-US" sz="1800" b="1" i="0" u="none" strike="noStrike" kern="1200" cap="none" spc="0" normalizeH="0" baseline="0" noProof="0" dirty="0">
                <a:ln>
                  <a:noFill/>
                </a:ln>
                <a:solidFill>
                  <a:prstClr val="black"/>
                </a:solidFill>
                <a:effectLst/>
                <a:uLnTx/>
                <a:uFillTx/>
                <a:latin typeface="Times New Roman" panose="02020603050405020304" charset="0"/>
                <a:ea typeface="仿宋" panose="02010609060101010101" charset="-122"/>
                <a:cs typeface="+mn-cs"/>
                <a:sym typeface="+mn-ea"/>
              </a:rPr>
              <a:t>美元，</a:t>
            </a:r>
            <a:r>
              <a:rPr kumimoji="0" lang="zh-CN" altLang="en-US" sz="1800" b="1" i="0" u="none" strike="noStrike" kern="1200" cap="none" spc="0" normalizeH="0" baseline="0" noProof="0" dirty="0" smtClean="0">
                <a:ln>
                  <a:noFill/>
                </a:ln>
                <a:solidFill>
                  <a:prstClr val="black"/>
                </a:solidFill>
                <a:effectLst/>
                <a:uLnTx/>
                <a:uFillTx/>
                <a:latin typeface="Times New Roman" panose="02020603050405020304" charset="0"/>
                <a:ea typeface="仿宋" panose="02010609060101010101" charset="-122"/>
                <a:cs typeface="+mn-cs"/>
                <a:sym typeface="+mn-ea"/>
              </a:rPr>
              <a:t>上周</a:t>
            </a:r>
            <a:r>
              <a:rPr lang="en-US" altLang="zh-CN" b="1" noProof="0" dirty="0">
                <a:ln>
                  <a:noFill/>
                </a:ln>
                <a:solidFill>
                  <a:prstClr val="black"/>
                </a:solidFill>
                <a:effectLst/>
                <a:uLnTx/>
                <a:uFillTx/>
                <a:latin typeface="Times New Roman" panose="02020603050405020304" charset="0"/>
                <a:ea typeface="仿宋" panose="02010609060101010101" charset="-122"/>
                <a:sym typeface="+mn-ea"/>
              </a:rPr>
              <a:t>3206</a:t>
            </a:r>
            <a:r>
              <a:rPr kumimoji="0" lang="zh-CN" altLang="en-US" sz="1800" b="1" i="0" u="none" strike="noStrike" kern="1200" cap="none" spc="0" normalizeH="0" baseline="0" noProof="0" dirty="0" smtClean="0">
                <a:ln>
                  <a:noFill/>
                </a:ln>
                <a:solidFill>
                  <a:prstClr val="black"/>
                </a:solidFill>
                <a:effectLst/>
                <a:uLnTx/>
                <a:uFillTx/>
                <a:latin typeface="Times New Roman" panose="02020603050405020304" charset="0"/>
                <a:ea typeface="仿宋" panose="02010609060101010101" charset="-122"/>
                <a:cs typeface="+mn-cs"/>
                <a:sym typeface="+mn-ea"/>
              </a:rPr>
              <a:t>亿</a:t>
            </a:r>
            <a:r>
              <a:rPr kumimoji="0" lang="zh-CN" altLang="en-US" sz="1800" b="1" i="0" u="none" strike="noStrike" kern="1200" cap="none" spc="0" normalizeH="0" baseline="0" noProof="0" dirty="0">
                <a:ln>
                  <a:noFill/>
                </a:ln>
                <a:solidFill>
                  <a:prstClr val="black"/>
                </a:solidFill>
                <a:effectLst/>
                <a:uLnTx/>
                <a:uFillTx/>
                <a:latin typeface="Times New Roman" panose="02020603050405020304" charset="0"/>
                <a:ea typeface="仿宋" panose="02010609060101010101" charset="-122"/>
                <a:cs typeface="+mn-cs"/>
                <a:sym typeface="+mn-ea"/>
              </a:rPr>
              <a:t>美元；银行业准备金规模</a:t>
            </a:r>
            <a:r>
              <a:rPr kumimoji="0" lang="zh-CN" altLang="en-US" sz="1800" b="1" i="0" u="none" strike="noStrike" kern="1200" cap="none" spc="0" normalizeH="0" baseline="0" noProof="0" dirty="0" smtClean="0">
                <a:ln>
                  <a:noFill/>
                </a:ln>
                <a:solidFill>
                  <a:prstClr val="black"/>
                </a:solidFill>
                <a:effectLst/>
                <a:uLnTx/>
                <a:uFillTx/>
                <a:latin typeface="Times New Roman" panose="02020603050405020304" charset="0"/>
                <a:ea typeface="仿宋" panose="02010609060101010101" charset="-122"/>
                <a:cs typeface="+mn-cs"/>
                <a:sym typeface="+mn-ea"/>
              </a:rPr>
              <a:t>为</a:t>
            </a:r>
            <a:r>
              <a:rPr kumimoji="0" lang="en-US" altLang="zh-CN" sz="1800" b="1" i="0" u="none" strike="noStrike" kern="1200" cap="none" spc="0" normalizeH="0" baseline="0" noProof="0" dirty="0" smtClean="0">
                <a:ln>
                  <a:noFill/>
                </a:ln>
                <a:solidFill>
                  <a:prstClr val="black"/>
                </a:solidFill>
                <a:effectLst/>
                <a:uLnTx/>
                <a:uFillTx/>
                <a:latin typeface="Times New Roman" panose="02020603050405020304" charset="0"/>
                <a:ea typeface="仿宋" panose="02010609060101010101" charset="-122"/>
                <a:cs typeface="+mn-cs"/>
                <a:sym typeface="+mn-ea"/>
              </a:rPr>
              <a:t>2.96</a:t>
            </a:r>
            <a:r>
              <a:rPr kumimoji="0" lang="zh-CN" altLang="en-US" sz="1800" b="1" i="0" u="none" strike="noStrike" kern="1200" cap="none" spc="0" normalizeH="0" baseline="0" noProof="0" dirty="0" smtClean="0">
                <a:ln>
                  <a:noFill/>
                </a:ln>
                <a:solidFill>
                  <a:prstClr val="black"/>
                </a:solidFill>
                <a:effectLst/>
                <a:uLnTx/>
                <a:uFillTx/>
                <a:latin typeface="Times New Roman" panose="02020603050405020304" charset="0"/>
                <a:ea typeface="仿宋" panose="02010609060101010101" charset="-122"/>
                <a:cs typeface="+mn-cs"/>
                <a:sym typeface="+mn-ea"/>
              </a:rPr>
              <a:t>万亿</a:t>
            </a:r>
            <a:r>
              <a:rPr kumimoji="0" lang="zh-CN" altLang="en-US" sz="1800" b="1" i="0" u="none" strike="noStrike" kern="1200" cap="none" spc="0" normalizeH="0" baseline="0" noProof="0" dirty="0">
                <a:ln>
                  <a:noFill/>
                </a:ln>
                <a:solidFill>
                  <a:prstClr val="black"/>
                </a:solidFill>
                <a:effectLst/>
                <a:uLnTx/>
                <a:uFillTx/>
                <a:latin typeface="Times New Roman" panose="02020603050405020304" charset="0"/>
                <a:ea typeface="仿宋" panose="02010609060101010101" charset="-122"/>
                <a:cs typeface="+mn-cs"/>
                <a:sym typeface="+mn-ea"/>
              </a:rPr>
              <a:t>美元，</a:t>
            </a:r>
            <a:r>
              <a:rPr kumimoji="0" lang="zh-CN" altLang="en-US" sz="1800" b="1" i="0" u="none" strike="noStrike" kern="1200" cap="none" spc="0" normalizeH="0" baseline="0" noProof="0" dirty="0" smtClean="0">
                <a:ln>
                  <a:noFill/>
                </a:ln>
                <a:solidFill>
                  <a:prstClr val="black"/>
                </a:solidFill>
                <a:effectLst/>
                <a:uLnTx/>
                <a:uFillTx/>
                <a:latin typeface="Times New Roman" panose="02020603050405020304" charset="0"/>
                <a:ea typeface="仿宋" panose="02010609060101010101" charset="-122"/>
                <a:cs typeface="+mn-cs"/>
                <a:sym typeface="+mn-ea"/>
              </a:rPr>
              <a:t>上周</a:t>
            </a:r>
            <a:r>
              <a:rPr lang="en-US" altLang="zh-CN" b="1" noProof="0" dirty="0" smtClean="0">
                <a:ln>
                  <a:noFill/>
                </a:ln>
                <a:solidFill>
                  <a:prstClr val="black"/>
                </a:solidFill>
                <a:effectLst/>
                <a:uLnTx/>
                <a:uFillTx/>
                <a:latin typeface="Times New Roman" panose="02020603050405020304" charset="0"/>
                <a:ea typeface="仿宋" panose="02010609060101010101" charset="-122"/>
                <a:sym typeface="+mn-ea"/>
              </a:rPr>
              <a:t>2.96</a:t>
            </a:r>
            <a:r>
              <a:rPr kumimoji="0" lang="zh-CN" altLang="en-US" sz="1800" b="1" i="0" u="none" strike="noStrike" kern="1200" cap="none" spc="0" normalizeH="0" baseline="0" noProof="0" dirty="0" smtClean="0">
                <a:ln>
                  <a:noFill/>
                </a:ln>
                <a:solidFill>
                  <a:prstClr val="black"/>
                </a:solidFill>
                <a:effectLst/>
                <a:uLnTx/>
                <a:uFillTx/>
                <a:latin typeface="Times New Roman" panose="02020603050405020304" charset="0"/>
                <a:ea typeface="仿宋" panose="02010609060101010101" charset="-122"/>
                <a:cs typeface="+mn-cs"/>
                <a:sym typeface="+mn-ea"/>
              </a:rPr>
              <a:t>万亿</a:t>
            </a:r>
            <a:r>
              <a:rPr kumimoji="0" lang="zh-CN" altLang="en-US" sz="1800" b="1" i="0" u="none" strike="noStrike" kern="1200" cap="none" spc="0" normalizeH="0" baseline="0" noProof="0" dirty="0">
                <a:ln>
                  <a:noFill/>
                </a:ln>
                <a:solidFill>
                  <a:prstClr val="black"/>
                </a:solidFill>
                <a:effectLst/>
                <a:uLnTx/>
                <a:uFillTx/>
                <a:latin typeface="Times New Roman" panose="02020603050405020304" charset="0"/>
                <a:ea typeface="仿宋" panose="02010609060101010101" charset="-122"/>
                <a:cs typeface="+mn-cs"/>
                <a:sym typeface="+mn-ea"/>
              </a:rPr>
              <a:t>美元。</a:t>
            </a:r>
            <a:endParaRPr kumimoji="0" lang="zh-CN" altLang="en-US" sz="1800" b="1" i="0" u="none" strike="noStrike" kern="1200" cap="none" spc="0" normalizeH="0" baseline="0" noProof="0" dirty="0">
              <a:ln>
                <a:noFill/>
              </a:ln>
              <a:solidFill>
                <a:prstClr val="black"/>
              </a:solidFill>
              <a:effectLst/>
              <a:uLnTx/>
              <a:uFillTx/>
              <a:latin typeface="Times New Roman" panose="02020603050405020304" charset="0"/>
              <a:ea typeface="仿宋" panose="02010609060101010101" charset="-122"/>
              <a:cs typeface="+mn-cs"/>
              <a:sym typeface="+mn-ea"/>
            </a:endParaRPr>
          </a:p>
        </p:txBody>
      </p:sp>
      <p:pic>
        <p:nvPicPr>
          <p:cNvPr id="2" name="图片 1"/>
          <p:cNvPicPr>
            <a:picLocks noChangeAspect="1"/>
          </p:cNvPicPr>
          <p:nvPr/>
        </p:nvPicPr>
        <p:blipFill>
          <a:blip r:embed="rId1"/>
          <a:stretch>
            <a:fillRect/>
          </a:stretch>
        </p:blipFill>
        <p:spPr>
          <a:xfrm>
            <a:off x="2639060" y="1382395"/>
            <a:ext cx="6755765" cy="4026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6"/>
          <p:cNvSpPr txBox="1"/>
          <p:nvPr/>
        </p:nvSpPr>
        <p:spPr>
          <a:xfrm>
            <a:off x="788670" y="661035"/>
            <a:ext cx="9410992"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smtClean="0">
                <a:solidFill>
                  <a:prstClr val="black"/>
                </a:solidFill>
                <a:latin typeface="黑体" panose="02010609060101010101" charset="-122"/>
                <a:ea typeface="黑体" panose="02010609060101010101" charset="-122"/>
                <a:sym typeface="Arial" panose="020B0604020202020204" pitchFamily="34" charset="0"/>
              </a:rPr>
              <a:t>金银向上突破短期</a:t>
            </a:r>
            <a:r>
              <a:rPr lang="zh-CN" altLang="en-US" sz="2400" dirty="0" smtClean="0">
                <a:solidFill>
                  <a:prstClr val="black"/>
                </a:solidFill>
                <a:latin typeface="黑体" panose="02010609060101010101" charset="-122"/>
                <a:ea typeface="黑体" panose="02010609060101010101" charset="-122"/>
                <a:sym typeface="Arial" panose="020B0604020202020204" pitchFamily="34" charset="0"/>
              </a:rPr>
              <a:t>阻力</a:t>
            </a:r>
            <a:endParaRPr lang="zh-CN" altLang="en-US" sz="2400" dirty="0" smtClean="0">
              <a:solidFill>
                <a:prstClr val="black"/>
              </a:solidFill>
              <a:latin typeface="黑体" panose="02010609060101010101" charset="-122"/>
              <a:ea typeface="黑体" panose="02010609060101010101" charset="-122"/>
              <a:sym typeface="Arial" panose="020B0604020202020204" pitchFamily="34" charset="0"/>
            </a:endParaRPr>
          </a:p>
        </p:txBody>
      </p:sp>
      <p:sp>
        <p:nvSpPr>
          <p:cNvPr id="11" name="文本框 10"/>
          <p:cNvSpPr txBox="1"/>
          <p:nvPr/>
        </p:nvSpPr>
        <p:spPr>
          <a:xfrm>
            <a:off x="8399780" y="6453505"/>
            <a:ext cx="2813050" cy="275590"/>
          </a:xfrm>
          <a:prstGeom prst="rect">
            <a:avLst/>
          </a:prstGeom>
          <a:noFill/>
        </p:spPr>
        <p:txBody>
          <a:bodyPr wrap="square" rtlCol="0">
            <a:spAutoFit/>
          </a:bodyPr>
          <a:lstStyle/>
          <a:p>
            <a:r>
              <a:rPr lang="zh-CN" altLang="en-US" sz="1200">
                <a:solidFill>
                  <a:schemeClr val="bg1">
                    <a:lumMod val="50000"/>
                  </a:schemeClr>
                </a:solidFill>
                <a:latin typeface="黑体" panose="02010609060101010101" charset="-122"/>
                <a:ea typeface="黑体" panose="02010609060101010101" charset="-122"/>
              </a:rPr>
              <a:t>数据来源：</a:t>
            </a:r>
            <a:r>
              <a:rPr lang="zh-CN" altLang="en-US" sz="1200">
                <a:solidFill>
                  <a:schemeClr val="bg1">
                    <a:lumMod val="50000"/>
                  </a:schemeClr>
                </a:solidFill>
                <a:latin typeface="黑体" panose="02010609060101010101" charset="-122"/>
                <a:ea typeface="黑体" panose="02010609060101010101" charset="-122"/>
              </a:rPr>
              <a:t>博易大师</a:t>
            </a:r>
            <a:endParaRPr lang="zh-CN" altLang="en-US" sz="1200">
              <a:solidFill>
                <a:schemeClr val="bg1">
                  <a:lumMod val="50000"/>
                </a:schemeClr>
              </a:solidFill>
              <a:latin typeface="黑体" panose="02010609060101010101" charset="-122"/>
              <a:ea typeface="黑体" panose="02010609060101010101" charset="-122"/>
            </a:endParaRPr>
          </a:p>
        </p:txBody>
      </p:sp>
      <p:pic>
        <p:nvPicPr>
          <p:cNvPr id="2" name="图片 1"/>
          <p:cNvPicPr>
            <a:picLocks noChangeAspect="1"/>
          </p:cNvPicPr>
          <p:nvPr/>
        </p:nvPicPr>
        <p:blipFill>
          <a:blip r:embed="rId1"/>
          <a:stretch>
            <a:fillRect/>
          </a:stretch>
        </p:blipFill>
        <p:spPr>
          <a:xfrm>
            <a:off x="262890" y="1931670"/>
            <a:ext cx="5728335" cy="3667125"/>
          </a:xfrm>
          <a:prstGeom prst="rect">
            <a:avLst/>
          </a:prstGeom>
        </p:spPr>
      </p:pic>
      <p:pic>
        <p:nvPicPr>
          <p:cNvPr id="3" name="图片 2"/>
          <p:cNvPicPr>
            <a:picLocks noChangeAspect="1"/>
          </p:cNvPicPr>
          <p:nvPr/>
        </p:nvPicPr>
        <p:blipFill>
          <a:blip r:embed="rId2"/>
          <a:stretch>
            <a:fillRect/>
          </a:stretch>
        </p:blipFill>
        <p:spPr>
          <a:xfrm>
            <a:off x="6167120" y="1931670"/>
            <a:ext cx="5854065" cy="3667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PP_MARK_KEY" val="a95aab6b-9a3c-4f26-9e2f-6fcb8a0fb70e"/>
  <p:tag name="COMMONDATA" val="eyJoZGlkIjoiMzEwNTM5NzYwMDRjMzkwZTVkZjY2ODkwMGIxNGU0O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f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si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e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目录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_内容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_内容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3_内容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目录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4_内容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内容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w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目录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2003</Words>
  <Application>WPS 演示</Application>
  <PresentationFormat>自定义</PresentationFormat>
  <Paragraphs>85</Paragraphs>
  <Slides>11</Slides>
  <Notes>21</Notes>
  <HiddenSlides>0</HiddenSlides>
  <MMClips>0</MMClips>
  <ScaleCrop>false</ScaleCrop>
  <HeadingPairs>
    <vt:vector size="6" baseType="variant">
      <vt:variant>
        <vt:lpstr>已用的字体</vt:lpstr>
      </vt:variant>
      <vt:variant>
        <vt:i4>17</vt:i4>
      </vt:variant>
      <vt:variant>
        <vt:lpstr>主题</vt:lpstr>
      </vt:variant>
      <vt:variant>
        <vt:i4>20</vt:i4>
      </vt:variant>
      <vt:variant>
        <vt:lpstr>幻灯片标题</vt:lpstr>
      </vt:variant>
      <vt:variant>
        <vt:i4>11</vt:i4>
      </vt:variant>
    </vt:vector>
  </HeadingPairs>
  <TitlesOfParts>
    <vt:vector size="48" baseType="lpstr">
      <vt:lpstr>Arial</vt:lpstr>
      <vt:lpstr>宋体</vt:lpstr>
      <vt:lpstr>Wingdings</vt:lpstr>
      <vt:lpstr>黑体</vt:lpstr>
      <vt:lpstr>思源黑体 CN Bold</vt:lpstr>
      <vt:lpstr>微软雅黑</vt:lpstr>
      <vt:lpstr>Calibri</vt:lpstr>
      <vt:lpstr>楷体</vt:lpstr>
      <vt:lpstr>思源黑体 CN Normal</vt:lpstr>
      <vt:lpstr>Times New Roman</vt:lpstr>
      <vt:lpstr>仿宋</vt:lpstr>
      <vt:lpstr>Arial Unicode MS</vt:lpstr>
      <vt:lpstr>Arial Black</vt:lpstr>
      <vt:lpstr>Calibri</vt:lpstr>
      <vt:lpstr>思源黑体 CN Bold</vt:lpstr>
      <vt:lpstr>思源黑体 CN Normal</vt:lpstr>
      <vt:lpstr>方正大黑体_GBK</vt:lpstr>
      <vt:lpstr>Office 主题</vt:lpstr>
      <vt:lpstr>目录页</vt:lpstr>
      <vt:lpstr>one</vt:lpstr>
      <vt:lpstr>内容页</vt:lpstr>
      <vt:lpstr>two</vt:lpstr>
      <vt:lpstr>自定义设计方案</vt:lpstr>
      <vt:lpstr>1_自定义设计方案</vt:lpstr>
      <vt:lpstr>2_自定义设计方案</vt:lpstr>
      <vt:lpstr>目录2</vt:lpstr>
      <vt:lpstr>five</vt:lpstr>
      <vt:lpstr>six</vt:lpstr>
      <vt:lpstr>7</vt:lpstr>
      <vt:lpstr>end</vt:lpstr>
      <vt:lpstr>1_目录2</vt:lpstr>
      <vt:lpstr>3_自定义设计方案</vt:lpstr>
      <vt:lpstr>1_one</vt:lpstr>
      <vt:lpstr>1_内容页</vt:lpstr>
      <vt:lpstr>2_内容页</vt:lpstr>
      <vt:lpstr>3_内容页</vt:lpstr>
      <vt:lpstr>4_内容页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刘旭峰</cp:lastModifiedBy>
  <cp:revision>806</cp:revision>
  <dcterms:created xsi:type="dcterms:W3CDTF">2022-06-29T00:33:00Z</dcterms:created>
  <dcterms:modified xsi:type="dcterms:W3CDTF">2026-02-27T09:26:47Z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C5DB274AE2CB4506BA3B9652F1DEEDA2_13</vt:lpwstr>
  </property>
  <property fmtid="{D5CDD505-2E9C-101B-9397-08002B2CF9AE}" pid="3" name="KSOProductBuildVer">
    <vt:lpwstr>2052-12.1.0.24657</vt:lpwstr>
  </property>
</Properties>
</file>