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3" r:id="rId4"/>
    <p:sldMasterId id="2147483656" r:id="rId5"/>
  </p:sldMasterIdLst>
  <p:notesMasterIdLst>
    <p:notesMasterId r:id="rId7"/>
  </p:notesMasterIdLst>
  <p:sldIdLst>
    <p:sldId id="256" r:id="rId6"/>
    <p:sldId id="591" r:id="rId8"/>
    <p:sldId id="592" r:id="rId9"/>
    <p:sldId id="594" r:id="rId10"/>
    <p:sldId id="595" r:id="rId11"/>
    <p:sldId id="316" r:id="rId12"/>
    <p:sldId id="579" r:id="rId13"/>
    <p:sldId id="326" r:id="rId14"/>
    <p:sldId id="580" r:id="rId15"/>
    <p:sldId id="385" r:id="rId16"/>
    <p:sldId id="392" r:id="rId17"/>
    <p:sldId id="589" r:id="rId18"/>
    <p:sldId id="590" r:id="rId19"/>
    <p:sldId id="393" r:id="rId20"/>
    <p:sldId id="278" r:id="rId21"/>
  </p:sldIdLst>
  <p:sldSz cx="12190095"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userDrawn="1">
          <p15:clr>
            <a:srgbClr val="A4A3A4"/>
          </p15:clr>
        </p15:guide>
        <p15:guide id="2" pos="38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712148635" name="马" initials="马"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757575"/>
    <a:srgbClr val="363636"/>
    <a:srgbClr val="343434"/>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49" autoAdjust="0"/>
  </p:normalViewPr>
  <p:slideViewPr>
    <p:cSldViewPr showGuides="1">
      <p:cViewPr>
        <p:scale>
          <a:sx n="70" d="100"/>
          <a:sy n="70" d="100"/>
        </p:scale>
        <p:origin x="-498" y="-72"/>
      </p:cViewPr>
      <p:guideLst>
        <p:guide orient="horz" pos="2175"/>
        <p:guide pos="3808"/>
      </p:guideLst>
    </p:cSldViewPr>
  </p:slideViewPr>
  <p:outlineViewPr>
    <p:cViewPr>
      <p:scale>
        <a:sx n="33" d="100"/>
        <a:sy n="33" d="100"/>
      </p:scale>
      <p:origin x="24"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tags" Target="tags/tag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29" y="1143000"/>
            <a:ext cx="548554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5" y="0"/>
            <a:ext cx="12187957" cy="6859382"/>
          </a:xfrm>
          <a:prstGeom prst="rect">
            <a:avLst/>
          </a:prstGeom>
        </p:spPr>
      </p:pic>
      <p:sp>
        <p:nvSpPr>
          <p:cNvPr id="4" name="文本框 3"/>
          <p:cNvSpPr txBox="1"/>
          <p:nvPr/>
        </p:nvSpPr>
        <p:spPr>
          <a:xfrm>
            <a:off x="8183245" y="260350"/>
            <a:ext cx="4005580" cy="414020"/>
          </a:xfrm>
          <a:prstGeom prst="rect">
            <a:avLst/>
          </a:prstGeom>
          <a:noFill/>
        </p:spPr>
        <p:txBody>
          <a:bodyPr wrap="none" rtlCol="0" anchor="t">
            <a:spAutoFit/>
          </a:bodyPr>
          <a:lstStyle/>
          <a:p>
            <a:pPr algn="l" fontAlgn="auto">
              <a:lnSpc>
                <a:spcPct val="150000"/>
              </a:lnSpc>
            </a:pPr>
            <a:r>
              <a:rPr lang="zh-CN" altLang="en-US" sz="1400">
                <a:latin typeface="黑体" panose="02010609060101010101" pitchFamily="49" charset="-122"/>
                <a:ea typeface="黑体" panose="02010609060101010101" pitchFamily="49" charset="-122"/>
                <a:cs typeface="黑体" panose="02010609060101010101" pitchFamily="49" charset="-122"/>
                <a:sym typeface="+mn-ea"/>
              </a:rPr>
              <a:t>期货交易咨询业务资格</a:t>
            </a:r>
            <a:r>
              <a:rPr lang="en-US" altLang="zh-CN" sz="1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1400">
                <a:latin typeface="黑体" panose="02010609060101010101" pitchFamily="49" charset="-122"/>
                <a:ea typeface="黑体" panose="02010609060101010101" pitchFamily="49" charset="-122"/>
                <a:cs typeface="黑体" panose="02010609060101010101" pitchFamily="49" charset="-122"/>
                <a:sym typeface="+mn-ea"/>
              </a:rPr>
              <a:t>证监许可</a:t>
            </a:r>
            <a:r>
              <a:rPr lang="en-US" altLang="zh-CN" sz="1400">
                <a:latin typeface="黑体" panose="02010609060101010101" pitchFamily="49" charset="-122"/>
                <a:ea typeface="黑体" panose="02010609060101010101" pitchFamily="49" charset="-122"/>
                <a:cs typeface="黑体" panose="02010609060101010101" pitchFamily="49" charset="-122"/>
                <a:sym typeface="+mn-ea"/>
              </a:rPr>
              <a:t>[2011]1777</a:t>
            </a:r>
            <a:r>
              <a:rPr lang="zh-CN" altLang="en-US" sz="1400">
                <a:latin typeface="黑体" panose="02010609060101010101" pitchFamily="49" charset="-122"/>
                <a:ea typeface="黑体" panose="02010609060101010101" pitchFamily="49" charset="-122"/>
                <a:cs typeface="黑体" panose="02010609060101010101" pitchFamily="49" charset="-122"/>
                <a:sym typeface="+mn-ea"/>
              </a:rPr>
              <a:t>号</a:t>
            </a:r>
            <a:endParaRPr lang="zh-CN" altLang="en-US" sz="140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BFE2F10-2045-43F8-A0B7-8CDD310F2A45}"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EC3ED190-39F7-413B-BE79-ED5D4FFFA171}" type="datetimeFigureOut">
              <a:rPr lang="zh-CN" altLang="en-US" smtClean="0"/>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BFE2F10-2045-43F8-A0B7-8CDD310F2A45}"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3762" y="1322962"/>
            <a:ext cx="9142571"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3762" y="3602038"/>
            <a:ext cx="9142571"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599" y="258445"/>
            <a:ext cx="10513957"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599" y="1825625"/>
            <a:ext cx="10513957"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0" y="6492875"/>
            <a:ext cx="6946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1</a:t>
            </a:r>
            <a:endParaRPr lang="zh-CN" altLang="en-US" dirty="0"/>
          </a:p>
        </p:txBody>
      </p:sp>
      <p:grpSp>
        <p:nvGrpSpPr>
          <p:cNvPr id="7" name="组合 6"/>
          <p:cNvGrpSpPr/>
          <p:nvPr userDrawn="1"/>
        </p:nvGrpSpPr>
        <p:grpSpPr>
          <a:xfrm>
            <a:off x="0" y="662882"/>
            <a:ext cx="1058270" cy="584775"/>
            <a:chOff x="0" y="586281"/>
            <a:chExt cx="1217790" cy="672923"/>
          </a:xfrm>
        </p:grpSpPr>
        <p:sp>
          <p:nvSpPr>
            <p:cNvPr id="8" name="TextBox 76"/>
            <p:cNvSpPr txBox="1"/>
            <p:nvPr/>
          </p:nvSpPr>
          <p:spPr>
            <a:xfrm>
              <a:off x="1005213" y="586281"/>
              <a:ext cx="212577" cy="672923"/>
            </a:xfrm>
            <a:prstGeom prst="rect">
              <a:avLst/>
            </a:prstGeom>
            <a:noFill/>
          </p:spPr>
          <p:txBody>
            <a:bodyPr wrap="none" rtlCol="0">
              <a:spAutoFit/>
            </a:bodyPr>
            <a:lstStyle/>
            <a:p>
              <a:endParaRPr lang="en-US" altLang="zh-CN" sz="3200" b="1" i="1" dirty="0">
                <a:latin typeface="微软雅黑" panose="020B0503020204020204" charset="-122"/>
                <a:ea typeface="微软雅黑" panose="020B0503020204020204" charset="-122"/>
              </a:endParaRPr>
            </a:p>
          </p:txBody>
        </p:sp>
        <p:sp>
          <p:nvSpPr>
            <p:cNvPr id="9" name="任意多边形: 形状 40"/>
            <p:cNvSpPr/>
            <p:nvPr/>
          </p:nvSpPr>
          <p:spPr>
            <a:xfrm>
              <a:off x="0" y="589641"/>
              <a:ext cx="1005213" cy="578054"/>
            </a:xfrm>
            <a:custGeom>
              <a:avLst/>
              <a:gdLst>
                <a:gd name="connsiteX0" fmla="*/ 0 w 3231714"/>
                <a:gd name="connsiteY0" fmla="*/ 0 h 1858416"/>
                <a:gd name="connsiteX1" fmla="*/ 3231714 w 3231714"/>
                <a:gd name="connsiteY1" fmla="*/ 0 h 1858416"/>
                <a:gd name="connsiteX2" fmla="*/ 2195944 w 3231714"/>
                <a:gd name="connsiteY2" fmla="*/ 1858416 h 1858416"/>
                <a:gd name="connsiteX3" fmla="*/ 0 w 3231714"/>
                <a:gd name="connsiteY3" fmla="*/ 1858416 h 1858416"/>
              </a:gdLst>
              <a:ahLst/>
              <a:cxnLst>
                <a:cxn ang="0">
                  <a:pos x="connsiteX0" y="connsiteY0"/>
                </a:cxn>
                <a:cxn ang="0">
                  <a:pos x="connsiteX1" y="connsiteY1"/>
                </a:cxn>
                <a:cxn ang="0">
                  <a:pos x="connsiteX2" y="connsiteY2"/>
                </a:cxn>
                <a:cxn ang="0">
                  <a:pos x="connsiteX3" y="connsiteY3"/>
                </a:cxn>
              </a:cxnLst>
              <a:rect l="l" t="t" r="r" b="b"/>
              <a:pathLst>
                <a:path w="3231714" h="1858416">
                  <a:moveTo>
                    <a:pt x="0" y="0"/>
                  </a:moveTo>
                  <a:lnTo>
                    <a:pt x="3231714" y="0"/>
                  </a:lnTo>
                  <a:lnTo>
                    <a:pt x="2195944" y="1858416"/>
                  </a:lnTo>
                  <a:lnTo>
                    <a:pt x="0" y="1858416"/>
                  </a:lnTo>
                  <a:close/>
                </a:path>
              </a:pathLst>
            </a:custGeom>
            <a:gradFill>
              <a:gsLst>
                <a:gs pos="0">
                  <a:srgbClr val="CD1E24"/>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5766" y="5784676"/>
            <a:ext cx="1029751" cy="10287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69" y="365125"/>
            <a:ext cx="10513957"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069" y="1825625"/>
            <a:ext cx="10513957"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069" y="6356350"/>
            <a:ext cx="2742771"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7969" y="6356350"/>
            <a:ext cx="4114157"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255" y="6356350"/>
            <a:ext cx="2742771"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image" Target="../media/image25.jpe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70396" y="5514875"/>
            <a:ext cx="349656" cy="349656"/>
            <a:chOff x="6119857" y="2298783"/>
            <a:chExt cx="900000" cy="900000"/>
          </a:xfrm>
        </p:grpSpPr>
        <p:sp>
          <p:nvSpPr>
            <p:cNvPr id="3" name="Freeform 9"/>
            <p:cNvSpPr/>
            <p:nvPr/>
          </p:nvSpPr>
          <p:spPr bwMode="auto">
            <a:xfrm>
              <a:off x="6119857" y="2298783"/>
              <a:ext cx="900000" cy="900000"/>
            </a:xfrm>
            <a:prstGeom prst="ellipse">
              <a:avLst/>
            </a:prstGeom>
            <a:gradFill>
              <a:gsLst>
                <a:gs pos="0">
                  <a:srgbClr val="CD1E24"/>
                </a:gs>
                <a:gs pos="100000">
                  <a:srgbClr val="C00000"/>
                </a:gs>
              </a:gsLst>
              <a:lin ang="2700000" scaled="0"/>
            </a:gra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 name="Freeform 15"/>
            <p:cNvSpPr>
              <a:spLocks noEditPoints="1"/>
            </p:cNvSpPr>
            <p:nvPr/>
          </p:nvSpPr>
          <p:spPr bwMode="auto">
            <a:xfrm>
              <a:off x="6309423" y="2525521"/>
              <a:ext cx="520868" cy="446526"/>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1"/>
            </a:solidFill>
            <a:ln>
              <a:noFill/>
            </a:ln>
          </p:spPr>
          <p:txBody>
            <a:bodyPr vert="horz" wrap="square" lIns="68571" tIns="34285" rIns="68571" bIns="34285" numCol="1" anchor="t" anchorCtr="0" compatLnSpc="1"/>
            <a:lstStyle/>
            <a:p>
              <a:pPr>
                <a:defRPr/>
              </a:pPr>
              <a:endParaRPr lang="zh-CN" altLang="en-US"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1" name="TextBox 10"/>
          <p:cNvSpPr txBox="1"/>
          <p:nvPr/>
        </p:nvSpPr>
        <p:spPr>
          <a:xfrm>
            <a:off x="6283523" y="5481220"/>
            <a:ext cx="1706880" cy="398780"/>
          </a:xfrm>
          <a:prstGeom prst="rect">
            <a:avLst/>
          </a:prstGeom>
          <a:noFill/>
        </p:spPr>
        <p:txBody>
          <a:bodyPr wrap="none" rtlCol="0" anchor="t" anchorCtr="0">
            <a:spAutoFit/>
          </a:bodyPr>
          <a:lstStyle/>
          <a:p>
            <a:r>
              <a:rPr lang="zh-CN" altLang="en-US" sz="2000" dirty="0" smtClean="0">
                <a:solidFill>
                  <a:srgbClr val="414141"/>
                </a:solidFill>
                <a:latin typeface="黑体" panose="02010609060101010101" pitchFamily="49" charset="-122"/>
                <a:ea typeface="黑体" panose="02010609060101010101" pitchFamily="49" charset="-122"/>
                <a:cs typeface="黑体" panose="02010609060101010101" pitchFamily="49" charset="-122"/>
              </a:rPr>
              <a:t>作者：王泽晖</a:t>
            </a:r>
            <a:endParaRPr lang="en-US" altLang="zh-CN" sz="2000" dirty="0" smtClean="0">
              <a:solidFill>
                <a:srgbClr val="414141"/>
              </a:solidFill>
              <a:latin typeface="黑体" panose="02010609060101010101" pitchFamily="49" charset="-122"/>
              <a:ea typeface="黑体" panose="02010609060101010101" pitchFamily="49" charset="-122"/>
              <a:cs typeface="黑体" panose="02010609060101010101" pitchFamily="49" charset="-122"/>
            </a:endParaRPr>
          </a:p>
        </p:txBody>
      </p:sp>
      <p:sp>
        <p:nvSpPr>
          <p:cNvPr id="12" name="TextBox 11"/>
          <p:cNvSpPr txBox="1"/>
          <p:nvPr/>
        </p:nvSpPr>
        <p:spPr>
          <a:xfrm>
            <a:off x="8110855" y="5380990"/>
            <a:ext cx="2493645" cy="630942"/>
          </a:xfrm>
          <a:prstGeom prst="rect">
            <a:avLst/>
          </a:prstGeom>
          <a:noFill/>
        </p:spPr>
        <p:txBody>
          <a:bodyPr wrap="square" rtlCol="0" anchor="t" anchorCtr="0">
            <a:spAutoFit/>
          </a:bodyPr>
          <a:lstStyle/>
          <a:p>
            <a:pPr>
              <a:lnSpc>
                <a:spcPts val="2080"/>
              </a:lnSpc>
              <a:defRPr/>
            </a:pPr>
            <a:r>
              <a:rPr lang="zh-CN" altLang="en-US"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期货从业资格号</a:t>
            </a:r>
            <a:r>
              <a:rPr lang="zh-CN" altLang="en-US" sz="1300"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a:t>
            </a:r>
            <a:r>
              <a:rPr lang="zh-CN" altLang="en-US"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F</a:t>
            </a:r>
            <a:r>
              <a:rPr lang="en-US" altLang="zh-CN"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03109842</a:t>
            </a:r>
            <a:endParaRPr lang="zh-CN" altLang="en-US" sz="1300"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a:p>
            <a:pPr>
              <a:lnSpc>
                <a:spcPts val="2080"/>
              </a:lnSpc>
              <a:defRPr/>
            </a:pPr>
            <a:r>
              <a:rPr lang="zh-CN" altLang="en-US"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投资咨询从业证书号</a:t>
            </a:r>
            <a:r>
              <a:rPr lang="en-US" altLang="zh-CN"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a:t>
            </a:r>
            <a:r>
              <a:rPr lang="en-US" altLang="zh-CN"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Z0021598</a:t>
            </a:r>
            <a:endParaRPr lang="en-US" altLang="zh-CN" sz="1300"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16" name="TextBox 15"/>
          <p:cNvSpPr txBox="1"/>
          <p:nvPr/>
        </p:nvSpPr>
        <p:spPr>
          <a:xfrm>
            <a:off x="10415051" y="3284602"/>
            <a:ext cx="1656184" cy="337185"/>
          </a:xfrm>
          <a:prstGeom prst="rect">
            <a:avLst/>
          </a:prstGeom>
          <a:noFill/>
        </p:spPr>
        <p:txBody>
          <a:bodyPr wrap="square" rtlCol="0">
            <a:spAutoFit/>
          </a:bodyPr>
          <a:lstStyle/>
          <a:p>
            <a:pPr algn="dist"/>
            <a:r>
              <a:rPr lang="en-US" altLang="zh-CN"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2026</a:t>
            </a:r>
            <a:r>
              <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年</a:t>
            </a:r>
            <a:r>
              <a:rPr lang="en-US" altLang="zh-CN"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2</a:t>
            </a:r>
            <a:r>
              <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月</a:t>
            </a:r>
            <a:r>
              <a:rPr lang="en-US" altLang="zh-CN"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28</a:t>
            </a:r>
            <a:r>
              <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日</a:t>
            </a:r>
            <a:endPar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18" name="PA_矩形 29"/>
          <p:cNvSpPr/>
          <p:nvPr>
            <p:custDataLst>
              <p:tags r:id="rId1"/>
            </p:custDataLst>
          </p:nvPr>
        </p:nvSpPr>
        <p:spPr>
          <a:xfrm>
            <a:off x="5158740" y="1628775"/>
            <a:ext cx="8803640" cy="2542540"/>
          </a:xfrm>
          <a:prstGeom prst="rect">
            <a:avLst/>
          </a:prstGeom>
          <a:ln>
            <a:noFill/>
          </a:ln>
        </p:spPr>
        <p:txBody>
          <a:bodyPr wrap="square">
            <a:noAutofit/>
          </a:bodyPr>
          <a:lstStyle/>
          <a:p>
            <a:pPr algn="l">
              <a:lnSpc>
                <a:spcPct val="150000"/>
              </a:lnSpc>
            </a:pPr>
            <a:r>
              <a:rPr lang="en-US" altLang="zh-CN" sz="4000" b="1" spc="3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  </a:t>
            </a:r>
            <a:r>
              <a:rPr lang="zh-CN" altLang="en-US" sz="4000" b="1" spc="3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节后煤焦承压</a:t>
            </a:r>
            <a:endParaRPr lang="zh-CN" altLang="en-US" sz="4000" b="1" spc="300" dirty="0" smtClean="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19" name="TextBox 18"/>
          <p:cNvSpPr txBox="1"/>
          <p:nvPr/>
        </p:nvSpPr>
        <p:spPr>
          <a:xfrm>
            <a:off x="4170680" y="4076700"/>
            <a:ext cx="7409180" cy="706755"/>
          </a:xfrm>
          <a:prstGeom prst="rect">
            <a:avLst/>
          </a:prstGeom>
          <a:noFill/>
        </p:spPr>
        <p:txBody>
          <a:bodyPr wrap="square" rtlCol="0">
            <a:spAutoFit/>
          </a:bodyPr>
          <a:lstStyle/>
          <a:p>
            <a:pPr algn="dist"/>
            <a:r>
              <a:rPr lang="zh-CN" altLang="en-US" sz="4000" b="1" dirty="0" smtClean="0">
                <a:solidFill>
                  <a:srgbClr val="C00000"/>
                </a:solidFill>
                <a:latin typeface="楷体" panose="02010609060101010101" pitchFamily="49" charset="-122"/>
                <a:ea typeface="楷体" panose="02010609060101010101" pitchFamily="49" charset="-122"/>
              </a:rPr>
              <a:t>齐盛煤焦周报</a:t>
            </a:r>
            <a:endParaRPr lang="zh-CN" altLang="en-US" sz="4000" b="1" dirty="0" smtClean="0">
              <a:solidFill>
                <a:srgbClr val="C00000"/>
              </a:solidFill>
              <a:latin typeface="楷体" panose="02010609060101010101" pitchFamily="49" charset="-122"/>
              <a:ea typeface="楷体" panose="02010609060101010101" pitchFamily="49" charset="-122"/>
            </a:endParaRPr>
          </a:p>
        </p:txBody>
      </p:sp>
      <p:cxnSp>
        <p:nvCxnSpPr>
          <p:cNvPr id="14" name="直接连接符 13"/>
          <p:cNvCxnSpPr/>
          <p:nvPr/>
        </p:nvCxnSpPr>
        <p:spPr>
          <a:xfrm>
            <a:off x="8000365" y="5514975"/>
            <a:ext cx="0" cy="360000"/>
          </a:xfrm>
          <a:prstGeom prst="line">
            <a:avLst/>
          </a:prstGeom>
          <a:ln w="28575" cmpd="sng">
            <a:solidFill>
              <a:srgbClr val="CC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sz="2400" dirty="0" smtClean="0">
                <a:latin typeface="黑体" panose="02010609060101010101" pitchFamily="49" charset="-122"/>
                <a:ea typeface="黑体" panose="02010609060101010101" pitchFamily="49" charset="-122"/>
                <a:cs typeface="黑体" panose="02010609060101010101" pitchFamily="49" charset="-122"/>
                <a:sym typeface="+mn-ea"/>
              </a:rPr>
              <a:t>三、煤焦</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煤焦需求</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664918" y="6512267"/>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5" name="矩形 4"/>
          <p:cNvSpPr/>
          <p:nvPr/>
        </p:nvSpPr>
        <p:spPr>
          <a:xfrm>
            <a:off x="622300" y="1844675"/>
            <a:ext cx="10928985" cy="1270000"/>
          </a:xfrm>
          <a:prstGeom prst="rect">
            <a:avLst/>
          </a:prstGeom>
        </p:spPr>
        <p:txBody>
          <a:bodyPr wrap="square">
            <a:noAutofit/>
          </a:bodyPr>
          <a:lstStyle/>
          <a:p>
            <a:pPr indent="0" fontAlgn="auto">
              <a:lnSpc>
                <a:spcPct val="150000"/>
              </a:lnSpc>
            </a:pPr>
            <a:r>
              <a:rPr lang="zh-CN" altLang="en-US" dirty="0" smtClean="0">
                <a:ea typeface="仿宋" panose="02010609060101010101" pitchFamily="49" charset="-122"/>
              </a:rPr>
              <a:t>焦煤流拍率尚可。</a:t>
            </a:r>
            <a:endParaRPr lang="zh-CN" altLang="en-US" dirty="0">
              <a:ea typeface="仿宋" panose="02010609060101010101" pitchFamily="49" charset="-122"/>
            </a:endParaRPr>
          </a:p>
        </p:txBody>
      </p:sp>
      <p:pic>
        <p:nvPicPr>
          <p:cNvPr id="4" name="图片 3"/>
          <p:cNvPicPr>
            <a:picLocks noChangeAspect="1"/>
          </p:cNvPicPr>
          <p:nvPr/>
        </p:nvPicPr>
        <p:blipFill>
          <a:blip r:embed="rId1"/>
          <a:stretch>
            <a:fillRect/>
          </a:stretch>
        </p:blipFill>
        <p:spPr>
          <a:xfrm>
            <a:off x="3430905" y="2636520"/>
            <a:ext cx="5992495" cy="34188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38200" y="692785"/>
            <a:ext cx="8827770" cy="426085"/>
          </a:xfrm>
        </p:spPr>
        <p:txBody>
          <a:bodyPr/>
          <a:lstStyle/>
          <a:p>
            <a:pPr algn="l"/>
            <a:r>
              <a:rPr lang="zh-CN" sz="2400" dirty="0" smtClean="0">
                <a:latin typeface="黑体" panose="02010609060101010101" pitchFamily="49" charset="-122"/>
                <a:ea typeface="黑体" panose="02010609060101010101" pitchFamily="49" charset="-122"/>
                <a:cs typeface="黑体" panose="02010609060101010101" pitchFamily="49" charset="-122"/>
                <a:sym typeface="+mn-ea"/>
              </a:rPr>
              <a:t>三、煤焦库存</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焦煤库存</a:t>
            </a:r>
            <a:endPar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6"/>
          <p:cNvSpPr txBox="1"/>
          <p:nvPr/>
        </p:nvSpPr>
        <p:spPr>
          <a:xfrm>
            <a:off x="1054879" y="6453437"/>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8" name="文本框 7"/>
          <p:cNvSpPr txBox="1"/>
          <p:nvPr/>
        </p:nvSpPr>
        <p:spPr>
          <a:xfrm>
            <a:off x="1054735" y="1917065"/>
            <a:ext cx="6377305" cy="368300"/>
          </a:xfrm>
          <a:prstGeom prst="rect">
            <a:avLst/>
          </a:prstGeom>
          <a:noFill/>
        </p:spPr>
        <p:txBody>
          <a:bodyPr wrap="square" rtlCol="0">
            <a:spAutoFit/>
          </a:bodyPr>
          <a:lstStyle/>
          <a:p>
            <a:r>
              <a:rPr lang="zh-CN" altLang="en-US" dirty="0" smtClean="0"/>
              <a:t>煤矿产量减少，原煤库存小幅去库。</a:t>
            </a:r>
            <a:endParaRPr lang="zh-CN" altLang="en-US" dirty="0"/>
          </a:p>
        </p:txBody>
      </p:sp>
      <p:pic>
        <p:nvPicPr>
          <p:cNvPr id="2" name="图片 1"/>
          <p:cNvPicPr>
            <a:picLocks noChangeAspect="1"/>
          </p:cNvPicPr>
          <p:nvPr/>
        </p:nvPicPr>
        <p:blipFill>
          <a:blip r:embed="rId1"/>
          <a:stretch>
            <a:fillRect/>
          </a:stretch>
        </p:blipFill>
        <p:spPr>
          <a:xfrm>
            <a:off x="1126490" y="2996565"/>
            <a:ext cx="4595495" cy="2835910"/>
          </a:xfrm>
          <a:prstGeom prst="rect">
            <a:avLst/>
          </a:prstGeom>
        </p:spPr>
      </p:pic>
      <p:pic>
        <p:nvPicPr>
          <p:cNvPr id="4" name="图片 3"/>
          <p:cNvPicPr>
            <a:picLocks noChangeAspect="1"/>
          </p:cNvPicPr>
          <p:nvPr/>
        </p:nvPicPr>
        <p:blipFill>
          <a:blip r:embed="rId2"/>
          <a:stretch>
            <a:fillRect/>
          </a:stretch>
        </p:blipFill>
        <p:spPr>
          <a:xfrm>
            <a:off x="6527165" y="3083560"/>
            <a:ext cx="4595495" cy="26257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8"/>
          <p:cNvSpPr/>
          <p:nvPr/>
        </p:nvSpPr>
        <p:spPr>
          <a:xfrm>
            <a:off x="-12065" y="652780"/>
            <a:ext cx="7453630" cy="1520190"/>
          </a:xfrm>
          <a:prstGeom prst="rect">
            <a:avLst/>
          </a:prstGeom>
          <a:noFill/>
          <a:ln w="0" cap="flat">
            <a:noFill/>
            <a:prstDash val="solid"/>
            <a:miter lim="0"/>
          </a:ln>
        </p:spPr>
        <p:txBody>
          <a:bodyPr vert="horz" wrap="square" lIns="0" tIns="0" rIns="0" bIns="0"/>
          <a:lstStyle/>
          <a:p>
            <a:pPr algn="l" rtl="0" eaLnBrk="0">
              <a:lnSpc>
                <a:spcPct val="105000"/>
              </a:lnSpc>
            </a:pPr>
            <a:endParaRPr sz="700" dirty="0">
              <a:latin typeface="Arial" panose="020B0604020202020204"/>
              <a:ea typeface="Arial" panose="020B0604020202020204"/>
              <a:cs typeface="Arial" panose="020B0604020202020204"/>
            </a:endParaRPr>
          </a:p>
          <a:p>
            <a:pPr marL="885825" algn="l" rtl="0" eaLnBrk="0">
              <a:lnSpc>
                <a:spcPct val="88000"/>
              </a:lnSpc>
              <a:spcBef>
                <a:spcPts val="0"/>
              </a:spcBef>
              <a:tabLst>
                <a:tab pos="1032510" algn="l"/>
              </a:tabLst>
            </a:pPr>
            <a:r>
              <a:rPr sz="2300" kern="0" spc="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	</a:t>
            </a:r>
            <a:r>
              <a:rPr lang="zh-CN" sz="2300" kern="0" spc="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三、</a:t>
            </a:r>
            <a:r>
              <a:rPr sz="2300" kern="0" spc="8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煤焦库存-焦煤库存</a:t>
            </a:r>
            <a:endParaRPr sz="2300" dirty="0">
              <a:latin typeface="黑体" panose="02010609060101010101" pitchFamily="49" charset="-122"/>
              <a:ea typeface="黑体" panose="02010609060101010101" pitchFamily="49" charset="-122"/>
              <a:cs typeface="黑体" panose="02010609060101010101" pitchFamily="49" charset="-122"/>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4000"/>
              </a:lnSpc>
            </a:pPr>
            <a:endParaRPr sz="1000" dirty="0">
              <a:latin typeface="Arial" panose="020B0604020202020204"/>
              <a:ea typeface="Arial" panose="020B0604020202020204"/>
              <a:cs typeface="Arial" panose="020B0604020202020204"/>
            </a:endParaRPr>
          </a:p>
          <a:p>
            <a:pPr algn="l" rtl="0" eaLnBrk="0">
              <a:lnSpc>
                <a:spcPct val="107000"/>
              </a:lnSpc>
            </a:pPr>
            <a:endParaRPr sz="400" dirty="0">
              <a:latin typeface="Arial" panose="020B0604020202020204"/>
              <a:ea typeface="Arial" panose="020B0604020202020204"/>
              <a:cs typeface="Arial" panose="020B0604020202020204"/>
            </a:endParaRPr>
          </a:p>
          <a:p>
            <a:pPr marL="1466215" algn="l" rtl="0" eaLnBrk="0">
              <a:lnSpc>
                <a:spcPct val="90000"/>
              </a:lnSpc>
              <a:spcBef>
                <a:spcPts val="0"/>
              </a:spcBef>
            </a:pPr>
            <a:r>
              <a:rPr sz="1700" kern="0" spc="6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rPr>
              <a:t>下游</a:t>
            </a:r>
            <a:r>
              <a:rPr lang="zh-CN" sz="1700" kern="0" spc="6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rPr>
              <a:t>补库至合理位置，节后以消耗原有库存为主</a:t>
            </a:r>
            <a:r>
              <a:rPr sz="1700" kern="0" spc="6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rPr>
              <a:t>。</a:t>
            </a:r>
            <a:endParaRPr sz="1700" dirty="0">
              <a:latin typeface="仿宋" panose="02010609060101010101" pitchFamily="49" charset="-122"/>
              <a:ea typeface="仿宋" panose="02010609060101010101" pitchFamily="49" charset="-122"/>
              <a:cs typeface="仿宋" panose="02010609060101010101" pitchFamily="49" charset="-122"/>
            </a:endParaRPr>
          </a:p>
        </p:txBody>
      </p:sp>
      <p:pic>
        <p:nvPicPr>
          <p:cNvPr id="100" name="picture 100"/>
          <p:cNvPicPr>
            <a:picLocks noChangeAspect="1"/>
          </p:cNvPicPr>
          <p:nvPr/>
        </p:nvPicPr>
        <p:blipFill>
          <a:blip r:embed="rId1"/>
          <a:stretch>
            <a:fillRect/>
          </a:stretch>
        </p:blipFill>
        <p:spPr>
          <a:xfrm rot="21600000">
            <a:off x="318" y="665797"/>
            <a:ext cx="873544" cy="502336"/>
          </a:xfrm>
          <a:prstGeom prst="rect">
            <a:avLst/>
          </a:prstGeom>
        </p:spPr>
      </p:pic>
      <p:pic>
        <p:nvPicPr>
          <p:cNvPr id="102" name="picture 102"/>
          <p:cNvPicPr>
            <a:picLocks noChangeAspect="1"/>
          </p:cNvPicPr>
          <p:nvPr/>
        </p:nvPicPr>
        <p:blipFill>
          <a:blip r:embed="rId2"/>
          <a:stretch>
            <a:fillRect/>
          </a:stretch>
        </p:blipFill>
        <p:spPr>
          <a:xfrm rot="21600000">
            <a:off x="11249259" y="5885465"/>
            <a:ext cx="804077" cy="827978"/>
          </a:xfrm>
          <a:prstGeom prst="rect">
            <a:avLst/>
          </a:prstGeom>
        </p:spPr>
      </p:pic>
      <p:sp>
        <p:nvSpPr>
          <p:cNvPr id="104" name="textbox 104"/>
          <p:cNvSpPr/>
          <p:nvPr/>
        </p:nvSpPr>
        <p:spPr>
          <a:xfrm>
            <a:off x="2580666" y="6283159"/>
            <a:ext cx="2571750" cy="182879"/>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6000"/>
              </a:lnSpc>
            </a:pP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数据来源</a:t>
            </a:r>
            <a:r>
              <a:rPr sz="1200" kern="0" spc="-32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a:t>
            </a:r>
            <a:r>
              <a:rPr sz="1200" kern="0" spc="-28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我的钢铁</a:t>
            </a:r>
            <a:r>
              <a:rPr sz="1200" kern="0" spc="-18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a:t>
            </a:r>
            <a:r>
              <a:rPr sz="1200" kern="0" spc="-29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齐盛期货</a:t>
            </a:r>
            <a:endParaRPr sz="1200" dirty="0">
              <a:latin typeface="黑体" panose="02010609060101010101" pitchFamily="49" charset="-122"/>
              <a:ea typeface="黑体" panose="02010609060101010101" pitchFamily="49" charset="-122"/>
              <a:cs typeface="黑体" panose="02010609060101010101" pitchFamily="49" charset="-122"/>
            </a:endParaRPr>
          </a:p>
        </p:txBody>
      </p:sp>
      <p:pic>
        <p:nvPicPr>
          <p:cNvPr id="3" name="图片 2"/>
          <p:cNvPicPr>
            <a:picLocks noChangeAspect="1"/>
          </p:cNvPicPr>
          <p:nvPr/>
        </p:nvPicPr>
        <p:blipFill>
          <a:blip r:embed="rId3"/>
          <a:stretch>
            <a:fillRect/>
          </a:stretch>
        </p:blipFill>
        <p:spPr>
          <a:xfrm>
            <a:off x="622935" y="2924810"/>
            <a:ext cx="5078730" cy="2854960"/>
          </a:xfrm>
          <a:prstGeom prst="rect">
            <a:avLst/>
          </a:prstGeom>
        </p:spPr>
      </p:pic>
      <p:pic>
        <p:nvPicPr>
          <p:cNvPr id="5" name="图片 4"/>
          <p:cNvPicPr>
            <a:picLocks noChangeAspect="1"/>
          </p:cNvPicPr>
          <p:nvPr/>
        </p:nvPicPr>
        <p:blipFill>
          <a:blip r:embed="rId4"/>
          <a:stretch>
            <a:fillRect/>
          </a:stretch>
        </p:blipFill>
        <p:spPr>
          <a:xfrm>
            <a:off x="6311265" y="2853055"/>
            <a:ext cx="5009515" cy="27990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10"/>
          <p:cNvSpPr/>
          <p:nvPr/>
        </p:nvSpPr>
        <p:spPr>
          <a:xfrm>
            <a:off x="-12065" y="652780"/>
            <a:ext cx="6433185" cy="1376045"/>
          </a:xfrm>
          <a:prstGeom prst="rect">
            <a:avLst/>
          </a:prstGeom>
          <a:noFill/>
          <a:ln w="0" cap="flat">
            <a:noFill/>
            <a:prstDash val="solid"/>
            <a:miter lim="0"/>
          </a:ln>
        </p:spPr>
        <p:txBody>
          <a:bodyPr vert="horz" wrap="square" lIns="0" tIns="0" rIns="0" bIns="0"/>
          <a:lstStyle/>
          <a:p>
            <a:pPr algn="l" rtl="0" eaLnBrk="0">
              <a:lnSpc>
                <a:spcPct val="105000"/>
              </a:lnSpc>
            </a:pPr>
            <a:endParaRPr sz="700" dirty="0">
              <a:latin typeface="Arial" panose="020B0604020202020204"/>
              <a:ea typeface="Arial" panose="020B0604020202020204"/>
              <a:cs typeface="Arial" panose="020B0604020202020204"/>
            </a:endParaRPr>
          </a:p>
          <a:p>
            <a:pPr marL="885825" algn="l" rtl="0" eaLnBrk="0">
              <a:lnSpc>
                <a:spcPct val="88000"/>
              </a:lnSpc>
              <a:spcBef>
                <a:spcPts val="0"/>
              </a:spcBef>
              <a:tabLst>
                <a:tab pos="1032510" algn="l"/>
              </a:tabLst>
            </a:pPr>
            <a:r>
              <a:rPr sz="2300" kern="0" spc="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	</a:t>
            </a:r>
            <a:r>
              <a:rPr lang="zh-CN" sz="2300" kern="0" spc="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三、</a:t>
            </a:r>
            <a:r>
              <a:rPr sz="2300" kern="0" spc="8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煤焦库存-焦炭库存</a:t>
            </a:r>
            <a:endParaRPr sz="2300" dirty="0">
              <a:latin typeface="黑体" panose="02010609060101010101" pitchFamily="49" charset="-122"/>
              <a:ea typeface="黑体" panose="02010609060101010101" pitchFamily="49" charset="-122"/>
              <a:cs typeface="黑体" panose="02010609060101010101" pitchFamily="49" charset="-122"/>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5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8000"/>
              </a:lnSpc>
            </a:pPr>
            <a:endParaRPr sz="400" dirty="0">
              <a:latin typeface="Arial" panose="020B0604020202020204"/>
              <a:ea typeface="Arial" panose="020B0604020202020204"/>
              <a:cs typeface="Arial" panose="020B0604020202020204"/>
            </a:endParaRPr>
          </a:p>
          <a:p>
            <a:pPr marL="1465580" algn="l" rtl="0" eaLnBrk="0">
              <a:lnSpc>
                <a:spcPct val="90000"/>
              </a:lnSpc>
              <a:spcBef>
                <a:spcPts val="5"/>
              </a:spcBef>
            </a:pPr>
            <a:r>
              <a:rPr lang="zh-CN" sz="1700" dirty="0">
                <a:latin typeface="仿宋" panose="02010609060101010101" pitchFamily="49" charset="-122"/>
                <a:ea typeface="仿宋" panose="02010609060101010101" pitchFamily="49" charset="-122"/>
                <a:cs typeface="仿宋" panose="02010609060101010101" pitchFamily="49" charset="-122"/>
              </a:rPr>
              <a:t>钢厂对焦炭库存补至合理位置，节后消耗库存为主。</a:t>
            </a:r>
            <a:endParaRPr lang="zh-CN" sz="1700" dirty="0">
              <a:latin typeface="仿宋" panose="02010609060101010101" pitchFamily="49" charset="-122"/>
              <a:ea typeface="仿宋" panose="02010609060101010101" pitchFamily="49" charset="-122"/>
              <a:cs typeface="仿宋" panose="02010609060101010101" pitchFamily="49" charset="-122"/>
            </a:endParaRPr>
          </a:p>
        </p:txBody>
      </p:sp>
      <p:pic>
        <p:nvPicPr>
          <p:cNvPr id="112" name="picture 112"/>
          <p:cNvPicPr>
            <a:picLocks noChangeAspect="1"/>
          </p:cNvPicPr>
          <p:nvPr/>
        </p:nvPicPr>
        <p:blipFill>
          <a:blip r:embed="rId1"/>
          <a:stretch>
            <a:fillRect/>
          </a:stretch>
        </p:blipFill>
        <p:spPr>
          <a:xfrm rot="21600000">
            <a:off x="318" y="665797"/>
            <a:ext cx="873544" cy="502336"/>
          </a:xfrm>
          <a:prstGeom prst="rect">
            <a:avLst/>
          </a:prstGeom>
        </p:spPr>
      </p:pic>
      <p:pic>
        <p:nvPicPr>
          <p:cNvPr id="114" name="picture 114"/>
          <p:cNvPicPr>
            <a:picLocks noChangeAspect="1"/>
          </p:cNvPicPr>
          <p:nvPr/>
        </p:nvPicPr>
        <p:blipFill>
          <a:blip r:embed="rId2"/>
          <a:stretch>
            <a:fillRect/>
          </a:stretch>
        </p:blipFill>
        <p:spPr>
          <a:xfrm rot="21600000">
            <a:off x="11249259" y="5885465"/>
            <a:ext cx="804077" cy="827978"/>
          </a:xfrm>
          <a:prstGeom prst="rect">
            <a:avLst/>
          </a:prstGeom>
        </p:spPr>
      </p:pic>
      <p:sp>
        <p:nvSpPr>
          <p:cNvPr id="116" name="textbox 116"/>
          <p:cNvSpPr/>
          <p:nvPr/>
        </p:nvSpPr>
        <p:spPr>
          <a:xfrm>
            <a:off x="2364131" y="5923115"/>
            <a:ext cx="2571750" cy="182879"/>
          </a:xfrm>
          <a:prstGeom prst="rect">
            <a:avLst/>
          </a:prstGeom>
          <a:noFill/>
          <a:ln w="0" cap="flat">
            <a:noFill/>
            <a:prstDash val="solid"/>
            <a:miter lim="0"/>
          </a:ln>
        </p:spPr>
        <p:txBody>
          <a:bodyPr vert="horz" wrap="square" lIns="0" tIns="0" rIns="0" bIns="0"/>
          <a:lstStyle/>
          <a:p>
            <a:pPr algn="l" rtl="0" eaLnBrk="0">
              <a:lnSpc>
                <a:spcPct val="81000"/>
              </a:lnSpc>
            </a:pPr>
            <a:endParaRPr sz="100" dirty="0">
              <a:latin typeface="Arial" panose="020B0604020202020204"/>
              <a:ea typeface="Arial" panose="020B0604020202020204"/>
              <a:cs typeface="Arial" panose="020B0604020202020204"/>
            </a:endParaRPr>
          </a:p>
          <a:p>
            <a:pPr marL="12700" algn="l" rtl="0" eaLnBrk="0">
              <a:lnSpc>
                <a:spcPct val="86000"/>
              </a:lnSpc>
            </a:pP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数据来源</a:t>
            </a:r>
            <a:r>
              <a:rPr sz="1200" kern="0" spc="-32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a:t>
            </a:r>
            <a:r>
              <a:rPr sz="1200" kern="0" spc="-28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我的钢铁</a:t>
            </a:r>
            <a:r>
              <a:rPr sz="1200" kern="0" spc="-18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a:t>
            </a:r>
            <a:r>
              <a:rPr sz="1200" kern="0" spc="-29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 </a:t>
            </a:r>
            <a:r>
              <a:rPr sz="1200" kern="0" spc="140" dirty="0">
                <a:solidFill>
                  <a:srgbClr val="808080">
                    <a:alpha val="100000"/>
                  </a:srgbClr>
                </a:solidFill>
                <a:latin typeface="黑体" panose="02010609060101010101" pitchFamily="49" charset="-122"/>
                <a:ea typeface="黑体" panose="02010609060101010101" pitchFamily="49" charset="-122"/>
                <a:cs typeface="黑体" panose="02010609060101010101" pitchFamily="49" charset="-122"/>
              </a:rPr>
              <a:t>齐盛期货</a:t>
            </a:r>
            <a:endParaRPr sz="1200" dirty="0">
              <a:latin typeface="黑体" panose="02010609060101010101" pitchFamily="49" charset="-122"/>
              <a:ea typeface="黑体" panose="02010609060101010101" pitchFamily="49" charset="-122"/>
              <a:cs typeface="黑体" panose="02010609060101010101" pitchFamily="49" charset="-122"/>
            </a:endParaRPr>
          </a:p>
        </p:txBody>
      </p:sp>
      <p:pic>
        <p:nvPicPr>
          <p:cNvPr id="4" name="图片 3"/>
          <p:cNvPicPr>
            <a:picLocks noChangeAspect="1"/>
          </p:cNvPicPr>
          <p:nvPr/>
        </p:nvPicPr>
        <p:blipFill>
          <a:blip r:embed="rId3"/>
          <a:stretch>
            <a:fillRect/>
          </a:stretch>
        </p:blipFill>
        <p:spPr>
          <a:xfrm>
            <a:off x="910590" y="2829560"/>
            <a:ext cx="5081270" cy="2777490"/>
          </a:xfrm>
          <a:prstGeom prst="rect">
            <a:avLst/>
          </a:prstGeom>
        </p:spPr>
      </p:pic>
      <p:pic>
        <p:nvPicPr>
          <p:cNvPr id="5" name="图片 4"/>
          <p:cNvPicPr>
            <a:picLocks noChangeAspect="1"/>
          </p:cNvPicPr>
          <p:nvPr/>
        </p:nvPicPr>
        <p:blipFill>
          <a:blip r:embed="rId4"/>
          <a:stretch>
            <a:fillRect/>
          </a:stretch>
        </p:blipFill>
        <p:spPr>
          <a:xfrm>
            <a:off x="6599555" y="2924810"/>
            <a:ext cx="4892040" cy="27539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38200" y="692785"/>
            <a:ext cx="8827770" cy="426085"/>
          </a:xfrm>
        </p:spPr>
        <p:txBody>
          <a:bodyPr/>
          <a:lstStyle/>
          <a:p>
            <a:pPr algn="l"/>
            <a:r>
              <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rPr>
              <a:t>三、基差</a:t>
            </a:r>
            <a:endParaRPr lang="zh-CN" altLang="en-US" sz="2400" b="1" dirty="0" smtClean="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6"/>
          <p:cNvSpPr txBox="1"/>
          <p:nvPr/>
        </p:nvSpPr>
        <p:spPr>
          <a:xfrm>
            <a:off x="1054879" y="6453437"/>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1"/>
          <a:stretch>
            <a:fillRect/>
          </a:stretch>
        </p:blipFill>
        <p:spPr>
          <a:xfrm>
            <a:off x="550545" y="2444750"/>
            <a:ext cx="5339080" cy="3427730"/>
          </a:xfrm>
          <a:prstGeom prst="rect">
            <a:avLst/>
          </a:prstGeom>
        </p:spPr>
      </p:pic>
      <p:pic>
        <p:nvPicPr>
          <p:cNvPr id="6" name="图片 5"/>
          <p:cNvPicPr>
            <a:picLocks noChangeAspect="1"/>
          </p:cNvPicPr>
          <p:nvPr/>
        </p:nvPicPr>
        <p:blipFill>
          <a:blip r:embed="rId2"/>
          <a:stretch>
            <a:fillRect/>
          </a:stretch>
        </p:blipFill>
        <p:spPr>
          <a:xfrm>
            <a:off x="6238875" y="2853055"/>
            <a:ext cx="5196840" cy="278574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4367530" y="892810"/>
            <a:ext cx="2809240" cy="619760"/>
          </a:xfrm>
          <a:prstGeom prst="rect">
            <a:avLst/>
          </a:prstGeom>
          <a:effectLst>
            <a:outerShdw blurRad="76200" dir="13500000" sy="23000" kx="1200000" algn="br" rotWithShape="0">
              <a:prstClr val="black">
                <a:alpha val="20000"/>
              </a:prstClr>
            </a:outerShdw>
          </a:effectLst>
        </p:spPr>
      </p:pic>
      <p:sp>
        <p:nvSpPr>
          <p:cNvPr id="6" name="文本框 5"/>
          <p:cNvSpPr txBox="1"/>
          <p:nvPr/>
        </p:nvSpPr>
        <p:spPr>
          <a:xfrm>
            <a:off x="911225" y="1734185"/>
            <a:ext cx="10354310" cy="2399665"/>
          </a:xfrm>
          <a:prstGeom prst="rect">
            <a:avLst/>
          </a:prstGeom>
          <a:noFill/>
        </p:spPr>
        <p:txBody>
          <a:bodyPr wrap="square" rtlCol="0" anchor="t">
            <a:spAutoFit/>
          </a:bodyPr>
          <a:lstStyle/>
          <a:p>
            <a:pPr algn="l" fontAlgn="auto">
              <a:lnSpc>
                <a:spcPts val="3000"/>
              </a:lnSpc>
              <a:spcBef>
                <a:spcPts val="0"/>
              </a:spcBef>
              <a:spcAft>
                <a:spcPts val="0"/>
              </a:spcAft>
            </a:pPr>
            <a:r>
              <a:rPr lang="en-US" altLang="zh-CN" sz="1400">
                <a:solidFill>
                  <a:schemeClr val="bg1">
                    <a:lumMod val="50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1400" b="1">
                <a:solidFill>
                  <a:schemeClr val="tx1"/>
                </a:solidFill>
                <a:latin typeface="仿宋" panose="02010609060101010101" pitchFamily="49" charset="-122"/>
                <a:ea typeface="仿宋" panose="02010609060101010101" pitchFamily="49" charset="-122"/>
                <a:cs typeface="仿宋" panose="02010609060101010101" pitchFamily="49" charset="-122"/>
              </a:rPr>
              <a:t>本报告内容形成采用的基础数据信息均来源于公开资料，我公司对这类信息的准确性和完整性不做任何保证，也不保证所包含的信息和报告中得出的结论及给出的建议不会发生任何变更。我们已力求报告内容的客观、公正，但文中的观点、结论和建议仅供参考。交易者据此做出的任何交易决策与本公司和作者无关，本公司不承担交易者对此作出交易决策而产生的任何风险，亦不对交易者作出此类交易决策做任何形式的担保。本报告版权为我公司所有，未经书面许可，任何机构和个人不得以任何形式对本报告全部或部分内容翻版、复制发布，如引用、刊发，须注明出处为山东齐盛期货有限公司，且不得对本报告进行有悖原意的引用、删节和修改。未经授权的侵权行为与我公司无关，我公司对侵权行为给公司造成的声誉、经济损失保留追诉权利。</a:t>
            </a:r>
            <a:endParaRPr lang="zh-CN" altLang="en-US" sz="1400" b="1">
              <a:solidFill>
                <a:schemeClr val="tx1"/>
              </a:solidFill>
              <a:latin typeface="仿宋" panose="02010609060101010101" pitchFamily="49" charset="-122"/>
              <a:ea typeface="仿宋" panose="02010609060101010101" pitchFamily="49" charset="-122"/>
              <a:cs typeface="仿宋" panose="02010609060101010101" pitchFamily="49" charset="-122"/>
            </a:endParaRPr>
          </a:p>
        </p:txBody>
      </p:sp>
      <p:pic>
        <p:nvPicPr>
          <p:cNvPr id="2" name="图片 1" descr="齐盛期货二维码"/>
          <p:cNvPicPr>
            <a:picLocks noChangeAspect="1"/>
          </p:cNvPicPr>
          <p:nvPr/>
        </p:nvPicPr>
        <p:blipFill>
          <a:blip r:embed="rId2"/>
          <a:stretch>
            <a:fillRect/>
          </a:stretch>
        </p:blipFill>
        <p:spPr>
          <a:xfrm>
            <a:off x="4816475" y="4292600"/>
            <a:ext cx="1983740" cy="1983740"/>
          </a:xfrm>
          <a:prstGeom prst="rect">
            <a:avLst/>
          </a:prstGeom>
          <a:ln w="12700" cmpd="sng">
            <a:solidFill>
              <a:srgbClr val="414141"/>
            </a:solidFill>
            <a:prstDash val="sysDot"/>
          </a:ln>
          <a:effectLst>
            <a:outerShdw blurRad="50800" dist="38100" dir="5400000" algn="t" rotWithShape="0">
              <a:prstClr val="black">
                <a:alpha val="40000"/>
              </a:prstClr>
            </a:outerShdw>
          </a:effectLst>
        </p:spPr>
      </p:pic>
      <p:sp>
        <p:nvSpPr>
          <p:cNvPr id="3" name="文本框 2"/>
          <p:cNvSpPr txBox="1"/>
          <p:nvPr/>
        </p:nvSpPr>
        <p:spPr>
          <a:xfrm>
            <a:off x="4888230" y="6381115"/>
            <a:ext cx="1879600" cy="306705"/>
          </a:xfrm>
          <a:prstGeom prst="rect">
            <a:avLst/>
          </a:prstGeom>
          <a:noFill/>
        </p:spPr>
        <p:txBody>
          <a:bodyPr wrap="square" rtlCol="0">
            <a:spAutoFit/>
          </a:bodyPr>
          <a:lstStyle/>
          <a:p>
            <a:pPr algn="dist"/>
            <a:r>
              <a:rPr lang="zh-CN" altLang="en-US" sz="1400" b="1">
                <a:solidFill>
                  <a:srgbClr val="CC0000"/>
                </a:solidFill>
                <a:latin typeface="黑体" panose="02010609060101010101" pitchFamily="49" charset="-122"/>
                <a:ea typeface="黑体" panose="02010609060101010101" pitchFamily="49" charset="-122"/>
              </a:rPr>
              <a:t>扫码关注齐盛期货</a:t>
            </a:r>
            <a:endParaRPr lang="zh-CN" altLang="en-US" sz="1400" b="1">
              <a:solidFill>
                <a:srgbClr val="CC0000"/>
              </a:solidFill>
              <a:latin typeface="黑体" panose="02010609060101010101" pitchFamily="49" charset="-122"/>
              <a:ea typeface="黑体" panose="02010609060101010101" pitchFamily="49" charset="-122"/>
            </a:endParaRPr>
          </a:p>
        </p:txBody>
      </p:sp>
      <p:sp>
        <p:nvSpPr>
          <p:cNvPr id="17" name="等腰三角形 16"/>
          <p:cNvSpPr/>
          <p:nvPr/>
        </p:nvSpPr>
        <p:spPr>
          <a:xfrm rot="5400000">
            <a:off x="6767830" y="6462395"/>
            <a:ext cx="144145" cy="144145"/>
          </a:xfrm>
          <a:prstGeom prst="triangle">
            <a:avLst/>
          </a:prstGeom>
          <a:solidFill>
            <a:srgbClr val="CC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6200000">
            <a:off x="4727575" y="6462395"/>
            <a:ext cx="144145" cy="144145"/>
          </a:xfrm>
          <a:prstGeom prst="triangle">
            <a:avLst/>
          </a:prstGeom>
          <a:solidFill>
            <a:srgbClr val="CC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p:nvPr/>
        </p:nvSpPr>
        <p:spPr>
          <a:xfrm>
            <a:off x="1172528" y="658495"/>
            <a:ext cx="1663700" cy="509270"/>
          </a:xfrm>
          <a:prstGeom prst="rect">
            <a:avLst/>
          </a:prstGeom>
          <a:noFill/>
          <a:ln w="0" cap="flat">
            <a:noFill/>
            <a:prstDash val="solid"/>
            <a:miter lim="0"/>
          </a:ln>
        </p:spPr>
        <p:txBody>
          <a:bodyPr vert="horz" wrap="square" lIns="0" tIns="0" rIns="0" bIns="0"/>
          <a:lstStyle/>
          <a:p>
            <a:pPr algn="l" rtl="0" eaLnBrk="0">
              <a:lnSpc>
                <a:spcPct val="105000"/>
              </a:lnSpc>
            </a:pPr>
            <a:r>
              <a:rPr sz="2300" kern="0" spc="6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一、概述</a:t>
            </a:r>
            <a:endParaRPr sz="2300" dirty="0">
              <a:latin typeface="黑体" panose="02010609060101010101" pitchFamily="49" charset="-122"/>
              <a:ea typeface="黑体" panose="02010609060101010101" pitchFamily="49" charset="-122"/>
              <a:cs typeface="黑体" panose="02010609060101010101" pitchFamily="49"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r" rtl="0" eaLnBrk="0">
              <a:lnSpc>
                <a:spcPct val="90000"/>
              </a:lnSpc>
              <a:spcBef>
                <a:spcPts val="520"/>
              </a:spcBef>
            </a:pPr>
            <a:endParaRPr sz="1700" dirty="0">
              <a:latin typeface="仿宋" panose="02010609060101010101" pitchFamily="49" charset="-122"/>
              <a:ea typeface="仿宋" panose="02010609060101010101" pitchFamily="49" charset="-122"/>
              <a:cs typeface="仿宋" panose="02010609060101010101" pitchFamily="49" charset="-122"/>
            </a:endParaRPr>
          </a:p>
        </p:txBody>
      </p:sp>
      <p:pic>
        <p:nvPicPr>
          <p:cNvPr id="16" name="picture 16"/>
          <p:cNvPicPr>
            <a:picLocks noChangeAspect="1"/>
          </p:cNvPicPr>
          <p:nvPr/>
        </p:nvPicPr>
        <p:blipFill>
          <a:blip r:embed="rId1"/>
          <a:stretch>
            <a:fillRect/>
          </a:stretch>
        </p:blipFill>
        <p:spPr>
          <a:xfrm rot="21600000">
            <a:off x="318" y="665797"/>
            <a:ext cx="873544" cy="502336"/>
          </a:xfrm>
          <a:prstGeom prst="rect">
            <a:avLst/>
          </a:prstGeom>
        </p:spPr>
      </p:pic>
      <p:pic>
        <p:nvPicPr>
          <p:cNvPr id="18" name="picture 18"/>
          <p:cNvPicPr>
            <a:picLocks noChangeAspect="1"/>
          </p:cNvPicPr>
          <p:nvPr/>
        </p:nvPicPr>
        <p:blipFill>
          <a:blip r:embed="rId2"/>
          <a:stretch>
            <a:fillRect/>
          </a:stretch>
        </p:blipFill>
        <p:spPr>
          <a:xfrm rot="21600000">
            <a:off x="11249259" y="5885465"/>
            <a:ext cx="804077" cy="827978"/>
          </a:xfrm>
          <a:prstGeom prst="rect">
            <a:avLst/>
          </a:prstGeom>
        </p:spPr>
      </p:pic>
      <p:sp>
        <p:nvSpPr>
          <p:cNvPr id="2" name="文本框 1"/>
          <p:cNvSpPr txBox="1"/>
          <p:nvPr/>
        </p:nvSpPr>
        <p:spPr>
          <a:xfrm>
            <a:off x="1545273" y="1919605"/>
            <a:ext cx="8757920" cy="2232660"/>
          </a:xfrm>
          <a:prstGeom prst="rect">
            <a:avLst/>
          </a:prstGeom>
          <a:noFill/>
        </p:spPr>
        <p:txBody>
          <a:bodyPr wrap="square" rtlCol="0" anchor="t">
            <a:spAutoFit/>
          </a:bodyPr>
          <a:p>
            <a:pPr indent="0" algn="just" eaLnBrk="0" fontAlgn="auto">
              <a:lnSpc>
                <a:spcPct val="150000"/>
              </a:lnSpc>
              <a:spcBef>
                <a:spcPts val="500"/>
              </a:spcBef>
            </a:pPr>
            <a:r>
              <a:rPr kern="0" spc="10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sym typeface="+mn-ea"/>
              </a:rPr>
              <a:t>核心逻辑：</a:t>
            </a:r>
            <a:r>
              <a:rPr lang="zh-CN" altLang="en-US" kern="0" spc="8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sym typeface="+mn-ea"/>
              </a:rPr>
              <a:t>主产地煤矿春节期间集中放假时间，焦煤产量受假期影响有所下滑，需求端，焦化厂已经补库至合理位置，节后以消耗原有库存为主，后续采购情况一般，煤焦供需双弱，估值亦较为合理，但节后面临供应恢复快而需求端恢复慢的压力。</a:t>
            </a:r>
            <a:endParaRPr lang="zh-CN" altLang="en-US" kern="0" spc="8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sym typeface="+mn-ea"/>
            </a:endParaRPr>
          </a:p>
          <a:p>
            <a:pPr indent="0" algn="just" eaLnBrk="0" fontAlgn="auto">
              <a:lnSpc>
                <a:spcPct val="150000"/>
              </a:lnSpc>
              <a:spcBef>
                <a:spcPts val="500"/>
              </a:spcBef>
            </a:pPr>
            <a:endParaRPr lang="zh-CN" altLang="en-US" kern="0" spc="80" dirty="0">
              <a:solidFill>
                <a:srgbClr val="000000">
                  <a:alpha val="100000"/>
                </a:srgbClr>
              </a:solidFill>
              <a:latin typeface="仿宋" panose="02010609060101010101" pitchFamily="49" charset="-122"/>
              <a:ea typeface="仿宋" panose="02010609060101010101" pitchFamily="49" charset="-122"/>
              <a:cs typeface="仿宋" panose="02010609060101010101" pitchFamily="49"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二、煤焦供需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焦煤供给</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8327463" y="6453212"/>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8" name="文本框 7"/>
          <p:cNvSpPr txBox="1"/>
          <p:nvPr/>
        </p:nvSpPr>
        <p:spPr>
          <a:xfrm>
            <a:off x="693722" y="1772816"/>
            <a:ext cx="9563735" cy="1379855"/>
          </a:xfrm>
          <a:prstGeom prst="rect">
            <a:avLst/>
          </a:prstGeom>
          <a:noFill/>
        </p:spPr>
        <p:txBody>
          <a:bodyPr wrap="square" rtlCol="0">
            <a:noAutofit/>
          </a:bodyPr>
          <a:lstStyle/>
          <a:p>
            <a:pPr indent="0" fontAlgn="auto">
              <a:lnSpc>
                <a:spcPct val="150000"/>
              </a:lnSpc>
            </a:pPr>
            <a:r>
              <a:rPr lang="zh-CN" altLang="en-US" dirty="0" smtClean="0"/>
              <a:t>节后煤矿陆续复产。</a:t>
            </a:r>
            <a:endParaRPr lang="zh-CN" altLang="en-US" dirty="0"/>
          </a:p>
        </p:txBody>
      </p:sp>
      <p:pic>
        <p:nvPicPr>
          <p:cNvPr id="5" name="图片 4"/>
          <p:cNvPicPr>
            <a:picLocks noChangeAspect="1"/>
          </p:cNvPicPr>
          <p:nvPr/>
        </p:nvPicPr>
        <p:blipFill>
          <a:blip r:embed="rId1"/>
          <a:stretch>
            <a:fillRect/>
          </a:stretch>
        </p:blipFill>
        <p:spPr>
          <a:xfrm>
            <a:off x="766445" y="3442970"/>
            <a:ext cx="5081270" cy="2861945"/>
          </a:xfrm>
          <a:prstGeom prst="rect">
            <a:avLst/>
          </a:prstGeom>
        </p:spPr>
      </p:pic>
      <p:pic>
        <p:nvPicPr>
          <p:cNvPr id="6" name="图片 5"/>
          <p:cNvPicPr>
            <a:picLocks noChangeAspect="1"/>
          </p:cNvPicPr>
          <p:nvPr/>
        </p:nvPicPr>
        <p:blipFill>
          <a:blip r:embed="rId2"/>
          <a:stretch>
            <a:fillRect/>
          </a:stretch>
        </p:blipFill>
        <p:spPr>
          <a:xfrm>
            <a:off x="6094730" y="3399155"/>
            <a:ext cx="5028565" cy="280797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二、煤焦供需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焦煤供给</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8327463" y="6453212"/>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8" name="文本框 7"/>
          <p:cNvSpPr txBox="1"/>
          <p:nvPr/>
        </p:nvSpPr>
        <p:spPr>
          <a:xfrm>
            <a:off x="693722" y="1772816"/>
            <a:ext cx="9563735" cy="1379855"/>
          </a:xfrm>
          <a:prstGeom prst="rect">
            <a:avLst/>
          </a:prstGeom>
          <a:noFill/>
        </p:spPr>
        <p:txBody>
          <a:bodyPr wrap="square" rtlCol="0">
            <a:noAutofit/>
          </a:bodyPr>
          <a:lstStyle/>
          <a:p>
            <a:pPr indent="0" fontAlgn="auto">
              <a:lnSpc>
                <a:spcPct val="150000"/>
              </a:lnSpc>
            </a:pPr>
            <a:r>
              <a:rPr lang="zh-CN" altLang="en-US" dirty="0" smtClean="0"/>
              <a:t>进口维持高位。</a:t>
            </a:r>
            <a:endParaRPr lang="zh-CN" altLang="en-US" dirty="0"/>
          </a:p>
        </p:txBody>
      </p:sp>
      <p:pic>
        <p:nvPicPr>
          <p:cNvPr id="3" name="图片 2"/>
          <p:cNvPicPr>
            <a:picLocks noChangeAspect="1"/>
          </p:cNvPicPr>
          <p:nvPr/>
        </p:nvPicPr>
        <p:blipFill>
          <a:blip r:embed="rId1"/>
          <a:stretch>
            <a:fillRect/>
          </a:stretch>
        </p:blipFill>
        <p:spPr>
          <a:xfrm>
            <a:off x="2314575" y="2564130"/>
            <a:ext cx="6657340" cy="362140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t>二、煤焦供需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焦煤供给</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8327463" y="6453212"/>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8" name="文本框 7"/>
          <p:cNvSpPr txBox="1"/>
          <p:nvPr/>
        </p:nvSpPr>
        <p:spPr>
          <a:xfrm>
            <a:off x="693722" y="1772816"/>
            <a:ext cx="9563735" cy="1379855"/>
          </a:xfrm>
          <a:prstGeom prst="rect">
            <a:avLst/>
          </a:prstGeom>
          <a:noFill/>
        </p:spPr>
        <p:txBody>
          <a:bodyPr wrap="square" rtlCol="0">
            <a:noAutofit/>
          </a:bodyPr>
          <a:lstStyle/>
          <a:p>
            <a:pPr indent="0" fontAlgn="auto">
              <a:lnSpc>
                <a:spcPct val="150000"/>
              </a:lnSpc>
            </a:pPr>
            <a:r>
              <a:rPr lang="zh-CN" altLang="en-US" dirty="0" smtClean="0"/>
              <a:t>进口维持高位。</a:t>
            </a:r>
            <a:endParaRPr lang="zh-CN" altLang="en-US" dirty="0"/>
          </a:p>
        </p:txBody>
      </p:sp>
      <p:pic>
        <p:nvPicPr>
          <p:cNvPr id="4" name="图片 3"/>
          <p:cNvPicPr>
            <a:picLocks noChangeAspect="1"/>
          </p:cNvPicPr>
          <p:nvPr/>
        </p:nvPicPr>
        <p:blipFill>
          <a:blip r:embed="rId1"/>
          <a:stretch>
            <a:fillRect/>
          </a:stretch>
        </p:blipFill>
        <p:spPr>
          <a:xfrm>
            <a:off x="838200" y="3068955"/>
            <a:ext cx="5284470" cy="2921000"/>
          </a:xfrm>
          <a:prstGeom prst="rect">
            <a:avLst/>
          </a:prstGeom>
        </p:spPr>
      </p:pic>
      <p:pic>
        <p:nvPicPr>
          <p:cNvPr id="5" name="图片 4"/>
          <p:cNvPicPr>
            <a:picLocks noChangeAspect="1"/>
          </p:cNvPicPr>
          <p:nvPr/>
        </p:nvPicPr>
        <p:blipFill>
          <a:blip r:embed="rId2"/>
          <a:stretch>
            <a:fillRect/>
          </a:stretch>
        </p:blipFill>
        <p:spPr>
          <a:xfrm>
            <a:off x="6454775" y="3284855"/>
            <a:ext cx="4910455" cy="26593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sz="2400" dirty="0" smtClean="0">
                <a:latin typeface="黑体" panose="02010609060101010101" pitchFamily="49" charset="-122"/>
                <a:ea typeface="黑体" panose="02010609060101010101" pitchFamily="49" charset="-122"/>
                <a:cs typeface="黑体" panose="02010609060101010101" pitchFamily="49" charset="-122"/>
                <a:sym typeface="+mn-ea"/>
              </a:rPr>
              <a:t>三、煤焦</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焦炭供给</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664918" y="6512267"/>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5" name="矩形 4"/>
          <p:cNvSpPr/>
          <p:nvPr/>
        </p:nvSpPr>
        <p:spPr>
          <a:xfrm>
            <a:off x="982418" y="1719829"/>
            <a:ext cx="10477164" cy="506730"/>
          </a:xfrm>
          <a:prstGeom prst="rect">
            <a:avLst/>
          </a:prstGeom>
        </p:spPr>
        <p:txBody>
          <a:bodyPr wrap="square">
            <a:spAutoFit/>
          </a:bodyPr>
          <a:lstStyle/>
          <a:p>
            <a:pPr indent="0" fontAlgn="auto">
              <a:lnSpc>
                <a:spcPct val="150000"/>
              </a:lnSpc>
            </a:pPr>
            <a:r>
              <a:rPr lang="zh-CN" altLang="en-US" dirty="0" smtClean="0">
                <a:ea typeface="仿宋" panose="02010609060101010101" pitchFamily="49" charset="-122"/>
              </a:rPr>
              <a:t>焦炭产量持稳。</a:t>
            </a:r>
            <a:endParaRPr lang="zh-CN" altLang="en-US" dirty="0">
              <a:ea typeface="仿宋" panose="02010609060101010101" pitchFamily="49" charset="-122"/>
            </a:endParaRPr>
          </a:p>
        </p:txBody>
      </p:sp>
      <p:pic>
        <p:nvPicPr>
          <p:cNvPr id="3" name="图片 2"/>
          <p:cNvPicPr>
            <a:picLocks noChangeAspect="1"/>
          </p:cNvPicPr>
          <p:nvPr/>
        </p:nvPicPr>
        <p:blipFill>
          <a:blip r:embed="rId1"/>
          <a:stretch>
            <a:fillRect/>
          </a:stretch>
        </p:blipFill>
        <p:spPr>
          <a:xfrm>
            <a:off x="5951220" y="3213100"/>
            <a:ext cx="5008245" cy="2787015"/>
          </a:xfrm>
          <a:prstGeom prst="rect">
            <a:avLst/>
          </a:prstGeom>
        </p:spPr>
      </p:pic>
      <p:pic>
        <p:nvPicPr>
          <p:cNvPr id="4" name="图片 3"/>
          <p:cNvPicPr>
            <a:picLocks noChangeAspect="1"/>
          </p:cNvPicPr>
          <p:nvPr/>
        </p:nvPicPr>
        <p:blipFill>
          <a:blip r:embed="rId2"/>
          <a:stretch>
            <a:fillRect/>
          </a:stretch>
        </p:blipFill>
        <p:spPr>
          <a:xfrm>
            <a:off x="694690" y="3219450"/>
            <a:ext cx="4690110" cy="26873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sz="2400" dirty="0" smtClean="0">
                <a:latin typeface="黑体" panose="02010609060101010101" pitchFamily="49" charset="-122"/>
                <a:ea typeface="黑体" panose="02010609060101010101" pitchFamily="49" charset="-122"/>
                <a:cs typeface="黑体" panose="02010609060101010101" pitchFamily="49" charset="-122"/>
                <a:sym typeface="+mn-ea"/>
              </a:rPr>
              <a:t>三、煤焦</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焦炭供给</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664918" y="6512267"/>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5" name="矩形 4"/>
          <p:cNvSpPr/>
          <p:nvPr/>
        </p:nvSpPr>
        <p:spPr>
          <a:xfrm>
            <a:off x="982418" y="1719829"/>
            <a:ext cx="10477164" cy="506730"/>
          </a:xfrm>
          <a:prstGeom prst="rect">
            <a:avLst/>
          </a:prstGeom>
        </p:spPr>
        <p:txBody>
          <a:bodyPr wrap="square">
            <a:spAutoFit/>
          </a:bodyPr>
          <a:lstStyle/>
          <a:p>
            <a:pPr indent="0" fontAlgn="auto">
              <a:lnSpc>
                <a:spcPct val="150000"/>
              </a:lnSpc>
            </a:pPr>
            <a:r>
              <a:rPr lang="zh-CN" altLang="en-US" dirty="0" smtClean="0">
                <a:ea typeface="仿宋" panose="02010609060101010101" pitchFamily="49" charset="-122"/>
              </a:rPr>
              <a:t>第一轮提涨落地后焦化利润恢复。</a:t>
            </a:r>
            <a:endParaRPr lang="zh-CN" altLang="en-US" dirty="0">
              <a:ea typeface="仿宋" panose="02010609060101010101" pitchFamily="49" charset="-122"/>
            </a:endParaRPr>
          </a:p>
        </p:txBody>
      </p:sp>
      <p:pic>
        <p:nvPicPr>
          <p:cNvPr id="3" name="图片 2"/>
          <p:cNvPicPr>
            <a:picLocks noChangeAspect="1"/>
          </p:cNvPicPr>
          <p:nvPr/>
        </p:nvPicPr>
        <p:blipFill>
          <a:blip r:embed="rId1"/>
          <a:stretch>
            <a:fillRect/>
          </a:stretch>
        </p:blipFill>
        <p:spPr>
          <a:xfrm>
            <a:off x="3502660" y="3151505"/>
            <a:ext cx="5326380" cy="30003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sz="2400" dirty="0" smtClean="0">
                <a:latin typeface="黑体" panose="02010609060101010101" pitchFamily="49" charset="-122"/>
                <a:ea typeface="黑体" panose="02010609060101010101" pitchFamily="49" charset="-122"/>
                <a:cs typeface="黑体" panose="02010609060101010101" pitchFamily="49" charset="-122"/>
                <a:sym typeface="+mn-ea"/>
              </a:rPr>
              <a:t>三、煤焦</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煤焦需求</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664918" y="6512267"/>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5" name="矩形 4"/>
          <p:cNvSpPr/>
          <p:nvPr/>
        </p:nvSpPr>
        <p:spPr>
          <a:xfrm>
            <a:off x="622300" y="1844675"/>
            <a:ext cx="10928985" cy="1270000"/>
          </a:xfrm>
          <a:prstGeom prst="rect">
            <a:avLst/>
          </a:prstGeom>
        </p:spPr>
        <p:txBody>
          <a:bodyPr wrap="square">
            <a:noAutofit/>
          </a:bodyPr>
          <a:lstStyle/>
          <a:p>
            <a:pPr indent="0" fontAlgn="auto">
              <a:lnSpc>
                <a:spcPct val="150000"/>
              </a:lnSpc>
            </a:pPr>
            <a:r>
              <a:rPr lang="zh-CN" altLang="en-US" dirty="0" smtClean="0">
                <a:ea typeface="仿宋" panose="02010609060101010101" pitchFamily="49" charset="-122"/>
              </a:rPr>
              <a:t>铁水产量</a:t>
            </a:r>
            <a:r>
              <a:rPr lang="en-US" altLang="zh-CN" dirty="0" smtClean="0">
                <a:ea typeface="仿宋" panose="02010609060101010101" pitchFamily="49" charset="-122"/>
              </a:rPr>
              <a:t>233.28</a:t>
            </a:r>
            <a:r>
              <a:rPr lang="zh-CN" altLang="en-US" dirty="0" smtClean="0">
                <a:ea typeface="仿宋" panose="02010609060101010101" pitchFamily="49" charset="-122"/>
              </a:rPr>
              <a:t>万吨，环比明显增加。</a:t>
            </a:r>
            <a:endParaRPr lang="zh-CN" altLang="en-US" dirty="0">
              <a:ea typeface="仿宋" panose="02010609060101010101" pitchFamily="49" charset="-122"/>
            </a:endParaRPr>
          </a:p>
        </p:txBody>
      </p:sp>
      <p:pic>
        <p:nvPicPr>
          <p:cNvPr id="3" name="图片 2"/>
          <p:cNvPicPr>
            <a:picLocks noChangeAspect="1"/>
          </p:cNvPicPr>
          <p:nvPr/>
        </p:nvPicPr>
        <p:blipFill>
          <a:blip r:embed="rId1"/>
          <a:stretch>
            <a:fillRect/>
          </a:stretch>
        </p:blipFill>
        <p:spPr>
          <a:xfrm>
            <a:off x="2926715" y="2636520"/>
            <a:ext cx="6136005" cy="3409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sz="2400" dirty="0" smtClean="0">
                <a:latin typeface="黑体" panose="02010609060101010101" pitchFamily="49" charset="-122"/>
                <a:ea typeface="黑体" panose="02010609060101010101" pitchFamily="49" charset="-122"/>
                <a:cs typeface="黑体" panose="02010609060101010101" pitchFamily="49" charset="-122"/>
                <a:sym typeface="+mn-ea"/>
              </a:rPr>
              <a:t>三、煤焦</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供需</a:t>
            </a:r>
            <a:r>
              <a:rPr lang="en-US" altLang="zh-CN" sz="24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煤焦需求</a:t>
            </a:r>
            <a:br>
              <a:rPr lang="zh-CN" altLang="en-US" sz="2400" dirty="0">
                <a:latin typeface="黑体" panose="02010609060101010101" pitchFamily="49" charset="-122"/>
                <a:ea typeface="黑体" panose="02010609060101010101" pitchFamily="49" charset="-122"/>
                <a:cs typeface="黑体" panose="02010609060101010101" pitchFamily="49" charset="-122"/>
                <a:sym typeface="+mn-ea"/>
              </a:rPr>
            </a:b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664918" y="6512267"/>
            <a:ext cx="2735967" cy="276999"/>
          </a:xfrm>
          <a:prstGeom prst="rect">
            <a:avLst/>
          </a:prstGeom>
          <a:noFill/>
        </p:spPr>
        <p:txBody>
          <a:bodyPr wrap="square" rtlCol="0">
            <a:spAutoFit/>
          </a:bodyPr>
          <a:lstStyle/>
          <a:p>
            <a:pPr algn="dist"/>
            <a:r>
              <a:rPr lang="zh-CN" altLang="en-US" sz="1200" dirty="0" smtClean="0">
                <a:solidFill>
                  <a:schemeClr val="bg1">
                    <a:lumMod val="50000"/>
                  </a:schemeClr>
                </a:solidFill>
                <a:latin typeface="黑体" panose="02010609060101010101" pitchFamily="49" charset="-122"/>
                <a:ea typeface="黑体" panose="02010609060101010101" pitchFamily="49" charset="-122"/>
              </a:rPr>
              <a:t>数据来源：</a:t>
            </a:r>
            <a:r>
              <a:rPr lang="zh-CN" altLang="en-US" sz="1200" dirty="0">
                <a:solidFill>
                  <a:schemeClr val="bg1">
                    <a:lumMod val="50000"/>
                  </a:schemeClr>
                </a:solidFill>
                <a:latin typeface="黑体" panose="02010609060101010101" pitchFamily="49" charset="-122"/>
                <a:ea typeface="黑体" panose="02010609060101010101" pitchFamily="49" charset="-122"/>
              </a:rPr>
              <a:t>我的钢铁</a:t>
            </a:r>
            <a:r>
              <a:rPr lang="zh-CN" altLang="en-US" sz="1200" dirty="0" smtClean="0">
                <a:solidFill>
                  <a:schemeClr val="bg1">
                    <a:lumMod val="50000"/>
                  </a:schemeClr>
                </a:solidFill>
                <a:latin typeface="黑体" panose="02010609060101010101" pitchFamily="49" charset="-122"/>
                <a:ea typeface="黑体" panose="02010609060101010101" pitchFamily="49" charset="-122"/>
              </a:rPr>
              <a:t>，齐盛期货</a:t>
            </a:r>
            <a:endParaRPr lang="en-US" altLang="zh-CN" sz="1200" dirty="0" smtClean="0">
              <a:solidFill>
                <a:schemeClr val="bg1">
                  <a:lumMod val="50000"/>
                </a:schemeClr>
              </a:solidFill>
              <a:latin typeface="黑体" panose="02010609060101010101" pitchFamily="49" charset="-122"/>
              <a:ea typeface="黑体" panose="02010609060101010101" pitchFamily="49" charset="-122"/>
            </a:endParaRPr>
          </a:p>
        </p:txBody>
      </p:sp>
      <p:sp>
        <p:nvSpPr>
          <p:cNvPr id="5" name="矩形 4"/>
          <p:cNvSpPr/>
          <p:nvPr/>
        </p:nvSpPr>
        <p:spPr>
          <a:xfrm>
            <a:off x="622300" y="1844675"/>
            <a:ext cx="10928985" cy="1270000"/>
          </a:xfrm>
          <a:prstGeom prst="rect">
            <a:avLst/>
          </a:prstGeom>
        </p:spPr>
        <p:txBody>
          <a:bodyPr wrap="square">
            <a:noAutofit/>
          </a:bodyPr>
          <a:lstStyle/>
          <a:p>
            <a:pPr indent="0" fontAlgn="auto">
              <a:lnSpc>
                <a:spcPct val="150000"/>
              </a:lnSpc>
            </a:pPr>
            <a:r>
              <a:rPr lang="en-US" altLang="zh-CN" dirty="0" smtClean="0">
                <a:ea typeface="仿宋" panose="02010609060101010101" pitchFamily="49" charset="-122"/>
              </a:rPr>
              <a:t>247</a:t>
            </a:r>
            <a:r>
              <a:rPr lang="zh-CN" altLang="en-US" dirty="0" smtClean="0">
                <a:ea typeface="仿宋" panose="02010609060101010101" pitchFamily="49" charset="-122"/>
              </a:rPr>
              <a:t>钢厂盈利率持稳。</a:t>
            </a:r>
            <a:endParaRPr lang="zh-CN" altLang="en-US" dirty="0">
              <a:ea typeface="仿宋" panose="02010609060101010101" pitchFamily="49" charset="-122"/>
            </a:endParaRPr>
          </a:p>
        </p:txBody>
      </p:sp>
      <p:pic>
        <p:nvPicPr>
          <p:cNvPr id="3" name="图片 2"/>
          <p:cNvPicPr>
            <a:picLocks noChangeAspect="1"/>
          </p:cNvPicPr>
          <p:nvPr/>
        </p:nvPicPr>
        <p:blipFill>
          <a:blip r:embed="rId1"/>
          <a:stretch>
            <a:fillRect/>
          </a:stretch>
        </p:blipFill>
        <p:spPr>
          <a:xfrm>
            <a:off x="3160395" y="2853055"/>
            <a:ext cx="5869305" cy="320738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KSO_WPP_MARK_KEY" val="06d0b7f5-6a20-481d-b916-56308c619377"/>
  <p:tag name="commondata" val="eyJoZGlkIjoiMTUyNmRhMDRlYzdiZGRkZGFhZjVkZTVlYTFmYjYxMT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内容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981</Words>
  <Application>WPS 演示</Application>
  <PresentationFormat>自定义</PresentationFormat>
  <Paragraphs>105</Paragraphs>
  <Slides>15</Slides>
  <Notes>9</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15</vt:i4>
      </vt:variant>
    </vt:vector>
  </HeadingPairs>
  <TitlesOfParts>
    <vt:vector size="30" baseType="lpstr">
      <vt:lpstr>Arial</vt:lpstr>
      <vt:lpstr>宋体</vt:lpstr>
      <vt:lpstr>Wingdings</vt:lpstr>
      <vt:lpstr>黑体</vt:lpstr>
      <vt:lpstr>微软雅黑</vt:lpstr>
      <vt:lpstr>思源黑体 CN Normal</vt:lpstr>
      <vt:lpstr>楷体</vt:lpstr>
      <vt:lpstr>Arial</vt:lpstr>
      <vt:lpstr>仿宋</vt:lpstr>
      <vt:lpstr>Calibri</vt:lpstr>
      <vt:lpstr>Arial Unicode MS</vt:lpstr>
      <vt:lpstr>Office 主题</vt:lpstr>
      <vt:lpstr>内容页</vt:lpstr>
      <vt:lpstr>2_自定义设计方案</vt:lpstr>
      <vt:lpstr>Office theme</vt:lpstr>
      <vt:lpstr>PowerPoint 演示文稿</vt:lpstr>
      <vt:lpstr>PowerPoint 演示文稿</vt:lpstr>
      <vt:lpstr>三、煤焦供需-焦煤供给 </vt:lpstr>
      <vt:lpstr>二、煤焦供需-焦煤供给 </vt:lpstr>
      <vt:lpstr>二、煤焦供需-焦煤供给 </vt:lpstr>
      <vt:lpstr>三、煤焦供需-焦炭供给 </vt:lpstr>
      <vt:lpstr>三、煤焦供需-焦炭供给 </vt:lpstr>
      <vt:lpstr>三、煤焦供需-煤焦需求 </vt:lpstr>
      <vt:lpstr>三、煤焦供需-煤焦需求 </vt:lpstr>
      <vt:lpstr>三、煤焦供需-煤焦需求 </vt:lpstr>
      <vt:lpstr>三、煤焦库存-焦煤库存</vt:lpstr>
      <vt:lpstr>PowerPoint 演示文稿</vt:lpstr>
      <vt:lpstr>PowerPoint 演示文稿</vt:lpstr>
      <vt:lpstr>三、基差</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马</cp:lastModifiedBy>
  <cp:revision>359</cp:revision>
  <dcterms:created xsi:type="dcterms:W3CDTF">2022-06-29T00:33:00Z</dcterms:created>
  <dcterms:modified xsi:type="dcterms:W3CDTF">2026-03-02T00:26:59Z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8DD70A545DC243468490517DB7EA6F11_13</vt:lpwstr>
  </property>
  <property fmtid="{D5CDD505-2E9C-101B-9397-08002B2CF9AE}" pid="3" name="KSOProductBuildVer">
    <vt:lpwstr>2052-12.1.0.25225</vt:lpwstr>
  </property>
</Properties>
</file>