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3" r:id="rId4"/>
    <p:sldMasterId id="2147483656" r:id="rId5"/>
  </p:sldMasterIdLst>
  <p:notesMasterIdLst>
    <p:notesMasterId r:id="rId7"/>
  </p:notesMasterIdLst>
  <p:sldIdLst>
    <p:sldId id="256" r:id="rId6"/>
    <p:sldId id="591" r:id="rId8"/>
    <p:sldId id="593" r:id="rId9"/>
    <p:sldId id="592" r:id="rId10"/>
    <p:sldId id="596" r:id="rId11"/>
    <p:sldId id="597" r:id="rId12"/>
    <p:sldId id="598" r:id="rId13"/>
    <p:sldId id="594" r:id="rId14"/>
    <p:sldId id="316" r:id="rId15"/>
    <p:sldId id="595" r:id="rId16"/>
    <p:sldId id="326" r:id="rId17"/>
    <p:sldId id="580" r:id="rId18"/>
    <p:sldId id="385" r:id="rId19"/>
    <p:sldId id="392" r:id="rId20"/>
    <p:sldId id="589" r:id="rId21"/>
    <p:sldId id="590" r:id="rId22"/>
    <p:sldId id="393" r:id="rId23"/>
    <p:sldId id="278" r:id="rId24"/>
  </p:sldIdLst>
  <p:sldSz cx="12190095"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712148635" name="马" initials="马"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757575"/>
    <a:srgbClr val="363636"/>
    <a:srgbClr val="34343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9" autoAdjust="0"/>
  </p:normalViewPr>
  <p:slideViewPr>
    <p:cSldViewPr showGuides="1">
      <p:cViewPr>
        <p:scale>
          <a:sx n="70" d="100"/>
          <a:sy n="70" d="100"/>
        </p:scale>
        <p:origin x="-498" y="-72"/>
      </p:cViewPr>
      <p:guideLst>
        <p:guide orient="horz" pos="2175"/>
        <p:guide pos="3808"/>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
        <p:nvSpPr>
          <p:cNvPr id="4" name="文本框 3"/>
          <p:cNvSpPr txBox="1"/>
          <p:nvPr/>
        </p:nvSpPr>
        <p:spPr>
          <a:xfrm>
            <a:off x="8183245" y="260350"/>
            <a:ext cx="4005580" cy="414020"/>
          </a:xfrm>
          <a:prstGeom prst="rect">
            <a:avLst/>
          </a:prstGeom>
          <a:noFill/>
        </p:spPr>
        <p:txBody>
          <a:bodyPr wrap="none" rtlCol="0" anchor="t">
            <a:spAutoFit/>
          </a:bodyPr>
          <a:lstStyle/>
          <a:p>
            <a:pPr algn="l" fontAlgn="auto">
              <a:lnSpc>
                <a:spcPct val="150000"/>
              </a:lnSpc>
            </a:pPr>
            <a:r>
              <a:rPr lang="zh-CN" altLang="en-US" sz="1400">
                <a:latin typeface="黑体" panose="02010609060101010101" pitchFamily="49" charset="-122"/>
                <a:ea typeface="黑体" panose="02010609060101010101" pitchFamily="49" charset="-122"/>
                <a:cs typeface="黑体" panose="02010609060101010101" pitchFamily="49" charset="-122"/>
                <a:sym typeface="+mn-ea"/>
              </a:rPr>
              <a:t>期货交易咨询业务资格</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证监许可</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[2011]1777</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号</a:t>
            </a:r>
            <a:endParaRPr lang="zh-CN" altLang="en-US" sz="1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762" y="1322962"/>
            <a:ext cx="9142571"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3762" y="3602038"/>
            <a:ext cx="9142571"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599" y="258445"/>
            <a:ext cx="10513957"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599" y="1825625"/>
            <a:ext cx="10513957"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69" y="365125"/>
            <a:ext cx="10513957"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069" y="1825625"/>
            <a:ext cx="10513957"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069" y="6356350"/>
            <a:ext cx="2742771"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7969" y="6356350"/>
            <a:ext cx="4114157"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255" y="6356350"/>
            <a:ext cx="2742771"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7.png"/><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29.jpe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70396" y="5514875"/>
            <a:ext cx="349656" cy="349656"/>
            <a:chOff x="6119857" y="2298783"/>
            <a:chExt cx="900000" cy="900000"/>
          </a:xfrm>
        </p:grpSpPr>
        <p:sp>
          <p:nvSpPr>
            <p:cNvPr id="3" name="Freeform 9"/>
            <p:cNvSpPr/>
            <p:nvPr/>
          </p:nvSpPr>
          <p:spPr bwMode="auto">
            <a:xfrm>
              <a:off x="6119857" y="2298783"/>
              <a:ext cx="900000" cy="900000"/>
            </a:xfrm>
            <a:prstGeom prst="ellipse">
              <a:avLst/>
            </a:prstGeom>
            <a:gradFill>
              <a:gsLst>
                <a:gs pos="0">
                  <a:srgbClr val="CD1E24"/>
                </a:gs>
                <a:gs pos="100000">
                  <a:srgbClr val="C00000"/>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 name="Freeform 15"/>
            <p:cNvSpPr>
              <a:spLocks noEditPoints="1"/>
            </p:cNvSpPr>
            <p:nvPr/>
          </p:nvSpPr>
          <p:spPr bwMode="auto">
            <a:xfrm>
              <a:off x="6309423" y="2525521"/>
              <a:ext cx="520868" cy="44652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 name="TextBox 10"/>
          <p:cNvSpPr txBox="1"/>
          <p:nvPr/>
        </p:nvSpPr>
        <p:spPr>
          <a:xfrm>
            <a:off x="6283523" y="5481220"/>
            <a:ext cx="1706880" cy="398780"/>
          </a:xfrm>
          <a:prstGeom prst="rect">
            <a:avLst/>
          </a:prstGeom>
          <a:noFill/>
        </p:spPr>
        <p:txBody>
          <a:bodyPr wrap="none" rtlCol="0" anchor="t" anchorCtr="0">
            <a:spAutoFit/>
          </a:bodyPr>
          <a:lstStyle/>
          <a:p>
            <a:r>
              <a:rPr lang="zh-CN" altLang="en-US"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rPr>
              <a:t>作者：王泽晖</a:t>
            </a:r>
            <a:endParaRPr lang="en-US" altLang="zh-CN"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TextBox 11"/>
          <p:cNvSpPr txBox="1"/>
          <p:nvPr/>
        </p:nvSpPr>
        <p:spPr>
          <a:xfrm>
            <a:off x="8110855" y="5380990"/>
            <a:ext cx="2493645" cy="630942"/>
          </a:xfrm>
          <a:prstGeom prst="rect">
            <a:avLst/>
          </a:prstGeom>
          <a:noFill/>
        </p:spPr>
        <p:txBody>
          <a:bodyPr wrap="square" rtlCol="0" anchor="t" anchorCtr="0">
            <a:spAutoFit/>
          </a:bodyPr>
          <a:lstStyle/>
          <a:p>
            <a:pPr>
              <a:lnSpc>
                <a:spcPts val="2080"/>
              </a:lnSpc>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期货从业资格号</a:t>
            </a:r>
            <a:r>
              <a:rPr lang="zh-CN" altLang="en-US" sz="13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F</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03109842</a:t>
            </a:r>
            <a:endParaRPr lang="zh-CN" altLang="en-US" sz="13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a:p>
            <a:pPr>
              <a:lnSpc>
                <a:spcPts val="2080"/>
              </a:lnSpc>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投资咨询从业证书号</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Z0021598</a:t>
            </a:r>
            <a:endParaRPr lang="en-US" altLang="zh-CN" sz="13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6" name="TextBox 15"/>
          <p:cNvSpPr txBox="1"/>
          <p:nvPr/>
        </p:nvSpPr>
        <p:spPr>
          <a:xfrm>
            <a:off x="10415051" y="3284602"/>
            <a:ext cx="1656184" cy="337185"/>
          </a:xfrm>
          <a:prstGeom prst="rect">
            <a:avLst/>
          </a:prstGeom>
          <a:noFill/>
        </p:spPr>
        <p:txBody>
          <a:bodyPr wrap="square" rtlCol="0">
            <a:spAutoFit/>
          </a:bodyPr>
          <a:lstStyle/>
          <a:p>
            <a:pPr algn="dist"/>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2026</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3</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月</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31</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日</a:t>
            </a:r>
            <a:endPar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PA_矩形 29"/>
          <p:cNvSpPr/>
          <p:nvPr>
            <p:custDataLst>
              <p:tags r:id="rId1"/>
            </p:custDataLst>
          </p:nvPr>
        </p:nvSpPr>
        <p:spPr>
          <a:xfrm>
            <a:off x="5158740" y="1628775"/>
            <a:ext cx="8803640" cy="2542540"/>
          </a:xfrm>
          <a:prstGeom prst="rect">
            <a:avLst/>
          </a:prstGeom>
          <a:ln>
            <a:noFill/>
          </a:ln>
        </p:spPr>
        <p:txBody>
          <a:bodyPr wrap="square">
            <a:noAutofit/>
          </a:bodyPr>
          <a:lstStyle/>
          <a:p>
            <a:pPr algn="l">
              <a:lnSpc>
                <a:spcPct val="150000"/>
              </a:lnSpc>
            </a:pPr>
            <a:r>
              <a:rPr lang="zh-CN" altLang="en-US"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地缘局势加剧煤焦价格波动</a:t>
            </a:r>
            <a:endParaRPr lang="zh-CN" altLang="en-US"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TextBox 18"/>
          <p:cNvSpPr txBox="1"/>
          <p:nvPr/>
        </p:nvSpPr>
        <p:spPr>
          <a:xfrm>
            <a:off x="4170680" y="4076700"/>
            <a:ext cx="7409180" cy="706755"/>
          </a:xfrm>
          <a:prstGeom prst="rect">
            <a:avLst/>
          </a:prstGeom>
          <a:noFill/>
        </p:spPr>
        <p:txBody>
          <a:bodyPr wrap="square" rtlCol="0">
            <a:spAutoFit/>
          </a:bodyPr>
          <a:lstStyle/>
          <a:p>
            <a:pPr algn="dist"/>
            <a:r>
              <a:rPr lang="zh-CN" altLang="en-US" sz="4000" b="1" dirty="0" smtClean="0">
                <a:solidFill>
                  <a:srgbClr val="C00000"/>
                </a:solidFill>
                <a:latin typeface="楷体" panose="02010609060101010101" pitchFamily="49" charset="-122"/>
                <a:ea typeface="楷体" panose="02010609060101010101" pitchFamily="49" charset="-122"/>
              </a:rPr>
              <a:t>齐盛煤焦月报</a:t>
            </a:r>
            <a:endParaRPr lang="zh-CN" altLang="en-US" sz="4000" b="1" dirty="0" smtClean="0">
              <a:solidFill>
                <a:srgbClr val="C00000"/>
              </a:solidFill>
              <a:latin typeface="楷体" panose="02010609060101010101" pitchFamily="49" charset="-122"/>
              <a:ea typeface="楷体" panose="02010609060101010101" pitchFamily="49" charset="-122"/>
            </a:endParaRPr>
          </a:p>
        </p:txBody>
      </p:sp>
      <p:cxnSp>
        <p:nvCxnSpPr>
          <p:cNvPr id="14" name="直接连接符 13"/>
          <p:cNvCxnSpPr/>
          <p:nvPr/>
        </p:nvCxnSpPr>
        <p:spPr>
          <a:xfrm>
            <a:off x="8000365" y="5514975"/>
            <a:ext cx="0" cy="360000"/>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焦炭供给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982418" y="1719829"/>
            <a:ext cx="10477164" cy="506730"/>
          </a:xfrm>
          <a:prstGeom prst="rect">
            <a:avLst/>
          </a:prstGeom>
        </p:spPr>
        <p:txBody>
          <a:bodyPr wrap="square">
            <a:spAutoFit/>
          </a:bodyPr>
          <a:lstStyle/>
          <a:p>
            <a:pPr indent="0" fontAlgn="auto">
              <a:lnSpc>
                <a:spcPct val="150000"/>
              </a:lnSpc>
            </a:pPr>
            <a:r>
              <a:rPr lang="zh-CN" altLang="en-US" dirty="0" smtClean="0">
                <a:ea typeface="仿宋" panose="02010609060101010101" pitchFamily="49" charset="-122"/>
              </a:rPr>
              <a:t>焦化利润略有恢复。</a:t>
            </a:r>
            <a:endParaRPr lang="zh-CN" altLang="en-US" dirty="0">
              <a:ea typeface="仿宋" panose="02010609060101010101" pitchFamily="49" charset="-122"/>
            </a:endParaRPr>
          </a:p>
        </p:txBody>
      </p:sp>
      <p:pic>
        <p:nvPicPr>
          <p:cNvPr id="4" name="图片 3"/>
          <p:cNvPicPr>
            <a:picLocks noChangeAspect="1"/>
          </p:cNvPicPr>
          <p:nvPr/>
        </p:nvPicPr>
        <p:blipFill>
          <a:blip r:embed="rId1"/>
          <a:stretch>
            <a:fillRect/>
          </a:stretch>
        </p:blipFill>
        <p:spPr>
          <a:xfrm>
            <a:off x="1198245" y="2564765"/>
            <a:ext cx="5902325" cy="325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煤焦需求</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622300" y="1844675"/>
            <a:ext cx="10928985" cy="1270000"/>
          </a:xfrm>
          <a:prstGeom prst="rect">
            <a:avLst/>
          </a:prstGeom>
        </p:spPr>
        <p:txBody>
          <a:bodyPr wrap="square">
            <a:noAutofit/>
          </a:bodyPr>
          <a:lstStyle/>
          <a:p>
            <a:pPr indent="0" fontAlgn="auto">
              <a:lnSpc>
                <a:spcPct val="150000"/>
              </a:lnSpc>
            </a:pPr>
            <a:r>
              <a:rPr lang="zh-CN" altLang="en-US" dirty="0" smtClean="0">
                <a:ea typeface="仿宋" panose="02010609060101010101" pitchFamily="49" charset="-122"/>
              </a:rPr>
              <a:t>铁水产量</a:t>
            </a:r>
            <a:r>
              <a:rPr lang="en-US" altLang="zh-CN" dirty="0" smtClean="0">
                <a:ea typeface="仿宋" panose="02010609060101010101" pitchFamily="49" charset="-122"/>
              </a:rPr>
              <a:t>231</a:t>
            </a:r>
            <a:r>
              <a:rPr lang="zh-CN" altLang="en-US" dirty="0" smtClean="0">
                <a:ea typeface="仿宋" panose="02010609060101010101" pitchFamily="49" charset="-122"/>
              </a:rPr>
              <a:t>万吨，环比增加</a:t>
            </a:r>
            <a:r>
              <a:rPr lang="en-US" altLang="zh-CN" dirty="0" smtClean="0">
                <a:ea typeface="仿宋" panose="02010609060101010101" pitchFamily="49" charset="-122"/>
              </a:rPr>
              <a:t>2.94</a:t>
            </a:r>
            <a:r>
              <a:rPr lang="zh-CN" altLang="en-US" dirty="0" smtClean="0">
                <a:ea typeface="仿宋" panose="02010609060101010101" pitchFamily="49" charset="-122"/>
              </a:rPr>
              <a:t>万吨，下周有继续恢复预期。</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2710815" y="2708910"/>
            <a:ext cx="6161405" cy="34156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煤焦需求</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622300" y="1844675"/>
            <a:ext cx="10928985" cy="1270000"/>
          </a:xfrm>
          <a:prstGeom prst="rect">
            <a:avLst/>
          </a:prstGeom>
        </p:spPr>
        <p:txBody>
          <a:bodyPr wrap="square">
            <a:noAutofit/>
          </a:bodyPr>
          <a:lstStyle/>
          <a:p>
            <a:pPr indent="0" fontAlgn="auto">
              <a:lnSpc>
                <a:spcPct val="150000"/>
              </a:lnSpc>
            </a:pPr>
            <a:r>
              <a:rPr lang="en-US" altLang="zh-CN" dirty="0" smtClean="0">
                <a:ea typeface="仿宋" panose="02010609060101010101" pitchFamily="49" charset="-122"/>
              </a:rPr>
              <a:t>247</a:t>
            </a:r>
            <a:r>
              <a:rPr lang="zh-CN" altLang="en-US" dirty="0" smtClean="0">
                <a:ea typeface="仿宋" panose="02010609060101010101" pitchFamily="49" charset="-122"/>
              </a:rPr>
              <a:t>钢厂盈利率增加。</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2628900" y="2578100"/>
            <a:ext cx="6480810" cy="36677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煤焦需求</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622300" y="1844675"/>
            <a:ext cx="10928985" cy="1270000"/>
          </a:xfrm>
          <a:prstGeom prst="rect">
            <a:avLst/>
          </a:prstGeom>
        </p:spPr>
        <p:txBody>
          <a:bodyPr wrap="square">
            <a:noAutofit/>
          </a:bodyPr>
          <a:lstStyle/>
          <a:p>
            <a:pPr indent="0" fontAlgn="auto">
              <a:lnSpc>
                <a:spcPct val="150000"/>
              </a:lnSpc>
            </a:pPr>
            <a:r>
              <a:rPr lang="zh-CN" altLang="en-US" dirty="0" smtClean="0">
                <a:ea typeface="仿宋" panose="02010609060101010101" pitchFamily="49" charset="-122"/>
              </a:rPr>
              <a:t>焦煤流拍率降至低位。</a:t>
            </a:r>
            <a:endParaRPr lang="zh-CN" altLang="en-US" dirty="0">
              <a:ea typeface="仿宋" panose="02010609060101010101" pitchFamily="49" charset="-122"/>
            </a:endParaRPr>
          </a:p>
        </p:txBody>
      </p:sp>
      <p:pic>
        <p:nvPicPr>
          <p:cNvPr id="6" name="图片 5"/>
          <p:cNvPicPr>
            <a:picLocks noChangeAspect="1"/>
          </p:cNvPicPr>
          <p:nvPr/>
        </p:nvPicPr>
        <p:blipFill>
          <a:blip r:embed="rId1"/>
          <a:stretch>
            <a:fillRect/>
          </a:stretch>
        </p:blipFill>
        <p:spPr>
          <a:xfrm>
            <a:off x="3575050" y="2782570"/>
            <a:ext cx="6061710" cy="33464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692785"/>
            <a:ext cx="8827770" cy="42608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三、煤焦库存</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焦煤库存</a:t>
            </a:r>
            <a:endPar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6"/>
          <p:cNvSpPr txBox="1"/>
          <p:nvPr/>
        </p:nvSpPr>
        <p:spPr>
          <a:xfrm>
            <a:off x="1054879" y="645343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1054735" y="1917065"/>
            <a:ext cx="6377305" cy="368300"/>
          </a:xfrm>
          <a:prstGeom prst="rect">
            <a:avLst/>
          </a:prstGeom>
          <a:noFill/>
        </p:spPr>
        <p:txBody>
          <a:bodyPr wrap="square" rtlCol="0">
            <a:spAutoFit/>
          </a:bodyPr>
          <a:lstStyle/>
          <a:p>
            <a:r>
              <a:rPr lang="zh-CN" altLang="en-US" dirty="0" smtClean="0"/>
              <a:t>煤矿库存持续去化。</a:t>
            </a:r>
            <a:endParaRPr lang="zh-CN" altLang="en-US" dirty="0"/>
          </a:p>
        </p:txBody>
      </p:sp>
      <p:pic>
        <p:nvPicPr>
          <p:cNvPr id="2" name="图片 1"/>
          <p:cNvPicPr>
            <a:picLocks noChangeAspect="1"/>
          </p:cNvPicPr>
          <p:nvPr/>
        </p:nvPicPr>
        <p:blipFill>
          <a:blip r:embed="rId1"/>
          <a:stretch>
            <a:fillRect/>
          </a:stretch>
        </p:blipFill>
        <p:spPr>
          <a:xfrm>
            <a:off x="622300" y="3357245"/>
            <a:ext cx="5030470" cy="2784475"/>
          </a:xfrm>
          <a:prstGeom prst="rect">
            <a:avLst/>
          </a:prstGeom>
        </p:spPr>
      </p:pic>
      <p:pic>
        <p:nvPicPr>
          <p:cNvPr id="4" name="图片 3"/>
          <p:cNvPicPr>
            <a:picLocks noChangeAspect="1"/>
          </p:cNvPicPr>
          <p:nvPr/>
        </p:nvPicPr>
        <p:blipFill>
          <a:blip r:embed="rId2"/>
          <a:stretch>
            <a:fillRect/>
          </a:stretch>
        </p:blipFill>
        <p:spPr>
          <a:xfrm>
            <a:off x="6238875" y="3501390"/>
            <a:ext cx="4688840" cy="26092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8"/>
          <p:cNvSpPr/>
          <p:nvPr/>
        </p:nvSpPr>
        <p:spPr>
          <a:xfrm>
            <a:off x="-12065" y="652780"/>
            <a:ext cx="10020935" cy="1520190"/>
          </a:xfrm>
          <a:prstGeom prst="rect">
            <a:avLst/>
          </a:prstGeom>
          <a:noFill/>
          <a:ln w="0" cap="flat">
            <a:noFill/>
            <a:prstDash val="solid"/>
            <a:miter lim="0"/>
          </a:ln>
        </p:spPr>
        <p:txBody>
          <a:bodyPr vert="horz" wrap="square" lIns="0" tIns="0" rIns="0" bIns="0"/>
          <a:lstStyle/>
          <a:p>
            <a:pPr algn="l" rtl="0" eaLnBrk="0">
              <a:lnSpc>
                <a:spcPct val="105000"/>
              </a:lnSpc>
            </a:pPr>
            <a:endParaRPr sz="700" dirty="0">
              <a:latin typeface="Arial" panose="020B0604020202020204"/>
              <a:ea typeface="Arial" panose="020B0604020202020204"/>
              <a:cs typeface="Arial" panose="020B0604020202020204"/>
            </a:endParaRPr>
          </a:p>
          <a:p>
            <a:pPr marL="885825" algn="l" rtl="0" eaLnBrk="0">
              <a:lnSpc>
                <a:spcPct val="88000"/>
              </a:lnSpc>
              <a:spcBef>
                <a:spcPts val="0"/>
              </a:spcBef>
              <a:tabLst>
                <a:tab pos="1032510" algn="l"/>
              </a:tabLst>
            </a:pPr>
            <a:r>
              <a:rPr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	</a:t>
            </a:r>
            <a:r>
              <a:rPr lang="zh-CN"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三、</a:t>
            </a:r>
            <a:r>
              <a:rPr sz="2300" kern="0" spc="8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煤焦库存-焦煤库存</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r>
              <a:rPr lang="en-US" alt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      </a:t>
            </a:r>
            <a:endParaRPr lang="en-US" alt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endParaRPr>
          </a:p>
          <a:p>
            <a:pPr algn="l" rtl="0" eaLnBrk="0">
              <a:lnSpc>
                <a:spcPct val="103000"/>
              </a:lnSpc>
            </a:pPr>
            <a:endParaRPr lang="en-US" alt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endParaRPr>
          </a:p>
          <a:p>
            <a:pPr algn="l" rtl="0" eaLnBrk="0">
              <a:lnSpc>
                <a:spcPct val="103000"/>
              </a:lnSpc>
            </a:pPr>
            <a:r>
              <a:rPr lang="en-US" alt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    </a:t>
            </a:r>
            <a:r>
              <a:rPr 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钢焦厂</a:t>
            </a:r>
            <a:r>
              <a:rPr 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补库，焦煤库存增加</a:t>
            </a:r>
            <a:r>
              <a:rPr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a:t>
            </a:r>
            <a:endParaRPr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00" name="picture 100"/>
          <p:cNvPicPr>
            <a:picLocks noChangeAspect="1"/>
          </p:cNvPicPr>
          <p:nvPr/>
        </p:nvPicPr>
        <p:blipFill>
          <a:blip r:embed="rId1"/>
          <a:stretch>
            <a:fillRect/>
          </a:stretch>
        </p:blipFill>
        <p:spPr>
          <a:xfrm rot="21600000">
            <a:off x="318" y="665797"/>
            <a:ext cx="873544" cy="502336"/>
          </a:xfrm>
          <a:prstGeom prst="rect">
            <a:avLst/>
          </a:prstGeom>
        </p:spPr>
      </p:pic>
      <p:pic>
        <p:nvPicPr>
          <p:cNvPr id="102" name="picture 102"/>
          <p:cNvPicPr>
            <a:picLocks noChangeAspect="1"/>
          </p:cNvPicPr>
          <p:nvPr/>
        </p:nvPicPr>
        <p:blipFill>
          <a:blip r:embed="rId2"/>
          <a:stretch>
            <a:fillRect/>
          </a:stretch>
        </p:blipFill>
        <p:spPr>
          <a:xfrm rot="21600000">
            <a:off x="11249259" y="5885465"/>
            <a:ext cx="804077" cy="827978"/>
          </a:xfrm>
          <a:prstGeom prst="rect">
            <a:avLst/>
          </a:prstGeom>
        </p:spPr>
      </p:pic>
      <p:sp>
        <p:nvSpPr>
          <p:cNvPr id="104" name="textbox 104"/>
          <p:cNvSpPr/>
          <p:nvPr/>
        </p:nvSpPr>
        <p:spPr>
          <a:xfrm>
            <a:off x="2580666" y="6283159"/>
            <a:ext cx="2571750" cy="18287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6000"/>
              </a:lnSpc>
            </a:pP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数据来源</a:t>
            </a:r>
            <a:r>
              <a:rPr sz="1200" kern="0" spc="-32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我的钢铁</a:t>
            </a:r>
            <a:r>
              <a:rPr sz="1200" kern="0" spc="-1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9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齐盛期货</a:t>
            </a:r>
            <a:endParaRPr sz="1200" dirty="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3"/>
          <a:stretch>
            <a:fillRect/>
          </a:stretch>
        </p:blipFill>
        <p:spPr>
          <a:xfrm>
            <a:off x="838835" y="3056890"/>
            <a:ext cx="5009515" cy="2772410"/>
          </a:xfrm>
          <a:prstGeom prst="rect">
            <a:avLst/>
          </a:prstGeom>
        </p:spPr>
      </p:pic>
      <p:pic>
        <p:nvPicPr>
          <p:cNvPr id="5" name="图片 4"/>
          <p:cNvPicPr>
            <a:picLocks noChangeAspect="1"/>
          </p:cNvPicPr>
          <p:nvPr/>
        </p:nvPicPr>
        <p:blipFill>
          <a:blip r:embed="rId4"/>
          <a:stretch>
            <a:fillRect/>
          </a:stretch>
        </p:blipFill>
        <p:spPr>
          <a:xfrm>
            <a:off x="6527165" y="3141345"/>
            <a:ext cx="4784725" cy="26308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12065" y="652780"/>
            <a:ext cx="6433185" cy="1376045"/>
          </a:xfrm>
          <a:prstGeom prst="rect">
            <a:avLst/>
          </a:prstGeom>
          <a:noFill/>
          <a:ln w="0" cap="flat">
            <a:noFill/>
            <a:prstDash val="solid"/>
            <a:miter lim="0"/>
          </a:ln>
        </p:spPr>
        <p:txBody>
          <a:bodyPr vert="horz" wrap="square" lIns="0" tIns="0" rIns="0" bIns="0"/>
          <a:lstStyle/>
          <a:p>
            <a:pPr algn="l" rtl="0" eaLnBrk="0">
              <a:lnSpc>
                <a:spcPct val="105000"/>
              </a:lnSpc>
            </a:pPr>
            <a:endParaRPr sz="700" dirty="0">
              <a:latin typeface="Arial" panose="020B0604020202020204"/>
              <a:ea typeface="Arial" panose="020B0604020202020204"/>
              <a:cs typeface="Arial" panose="020B0604020202020204"/>
            </a:endParaRPr>
          </a:p>
          <a:p>
            <a:pPr marL="885825" algn="l" rtl="0" eaLnBrk="0">
              <a:lnSpc>
                <a:spcPct val="88000"/>
              </a:lnSpc>
              <a:spcBef>
                <a:spcPts val="0"/>
              </a:spcBef>
              <a:tabLst>
                <a:tab pos="1032510" algn="l"/>
              </a:tabLst>
            </a:pPr>
            <a:r>
              <a:rPr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	</a:t>
            </a:r>
            <a:r>
              <a:rPr lang="zh-CN"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三、</a:t>
            </a:r>
            <a:r>
              <a:rPr sz="2300" kern="0" spc="8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煤焦库存-焦炭库存</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8000"/>
              </a:lnSpc>
            </a:pPr>
            <a:endParaRPr sz="400" dirty="0">
              <a:latin typeface="Arial" panose="020B0604020202020204"/>
              <a:ea typeface="Arial" panose="020B0604020202020204"/>
              <a:cs typeface="Arial" panose="020B0604020202020204"/>
            </a:endParaRPr>
          </a:p>
          <a:p>
            <a:pPr marL="1465580" algn="l" rtl="0" eaLnBrk="0">
              <a:lnSpc>
                <a:spcPct val="90000"/>
              </a:lnSpc>
              <a:spcBef>
                <a:spcPts val="5"/>
              </a:spcBef>
            </a:pPr>
            <a:r>
              <a:rPr lang="zh-CN" sz="1700" dirty="0">
                <a:latin typeface="仿宋" panose="02010609060101010101" pitchFamily="49" charset="-122"/>
                <a:ea typeface="仿宋" panose="02010609060101010101" pitchFamily="49" charset="-122"/>
                <a:cs typeface="仿宋" panose="02010609060101010101" pitchFamily="49" charset="-122"/>
              </a:rPr>
              <a:t>焦化厂焦炭库存下降。</a:t>
            </a:r>
            <a:endParaRPr lang="zh-CN"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12" name="picture 112"/>
          <p:cNvPicPr>
            <a:picLocks noChangeAspect="1"/>
          </p:cNvPicPr>
          <p:nvPr/>
        </p:nvPicPr>
        <p:blipFill>
          <a:blip r:embed="rId1"/>
          <a:stretch>
            <a:fillRect/>
          </a:stretch>
        </p:blipFill>
        <p:spPr>
          <a:xfrm rot="21600000">
            <a:off x="318" y="665797"/>
            <a:ext cx="873544" cy="502336"/>
          </a:xfrm>
          <a:prstGeom prst="rect">
            <a:avLst/>
          </a:prstGeom>
        </p:spPr>
      </p:pic>
      <p:pic>
        <p:nvPicPr>
          <p:cNvPr id="114" name="picture 114"/>
          <p:cNvPicPr>
            <a:picLocks noChangeAspect="1"/>
          </p:cNvPicPr>
          <p:nvPr/>
        </p:nvPicPr>
        <p:blipFill>
          <a:blip r:embed="rId2"/>
          <a:stretch>
            <a:fillRect/>
          </a:stretch>
        </p:blipFill>
        <p:spPr>
          <a:xfrm rot="21600000">
            <a:off x="11249259" y="5885465"/>
            <a:ext cx="804077" cy="827978"/>
          </a:xfrm>
          <a:prstGeom prst="rect">
            <a:avLst/>
          </a:prstGeom>
        </p:spPr>
      </p:pic>
      <p:sp>
        <p:nvSpPr>
          <p:cNvPr id="116" name="textbox 116"/>
          <p:cNvSpPr/>
          <p:nvPr/>
        </p:nvSpPr>
        <p:spPr>
          <a:xfrm>
            <a:off x="2364131" y="5923115"/>
            <a:ext cx="2571750" cy="18287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6000"/>
              </a:lnSpc>
            </a:pP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数据来源</a:t>
            </a:r>
            <a:r>
              <a:rPr sz="1200" kern="0" spc="-32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我的钢铁</a:t>
            </a:r>
            <a:r>
              <a:rPr sz="1200" kern="0" spc="-1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9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齐盛期货</a:t>
            </a:r>
            <a:endParaRPr sz="1200" dirty="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p:cNvPicPr>
            <a:picLocks noChangeAspect="1"/>
          </p:cNvPicPr>
          <p:nvPr/>
        </p:nvPicPr>
        <p:blipFill>
          <a:blip r:embed="rId3"/>
          <a:stretch>
            <a:fillRect/>
          </a:stretch>
        </p:blipFill>
        <p:spPr>
          <a:xfrm>
            <a:off x="873760" y="3213100"/>
            <a:ext cx="4377055" cy="2595880"/>
          </a:xfrm>
          <a:prstGeom prst="rect">
            <a:avLst/>
          </a:prstGeom>
        </p:spPr>
      </p:pic>
      <p:pic>
        <p:nvPicPr>
          <p:cNvPr id="5" name="图片 4"/>
          <p:cNvPicPr>
            <a:picLocks noChangeAspect="1"/>
          </p:cNvPicPr>
          <p:nvPr/>
        </p:nvPicPr>
        <p:blipFill>
          <a:blip r:embed="rId4"/>
          <a:stretch>
            <a:fillRect/>
          </a:stretch>
        </p:blipFill>
        <p:spPr>
          <a:xfrm>
            <a:off x="6224905" y="3109595"/>
            <a:ext cx="4794885" cy="26993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692785"/>
            <a:ext cx="8827770" cy="426085"/>
          </a:xfrm>
        </p:spPr>
        <p:txBody>
          <a:bodyPr/>
          <a:lstStyle/>
          <a:p>
            <a:pPr algn="l"/>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三、基差</a:t>
            </a:r>
            <a:endPar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6"/>
          <p:cNvSpPr txBox="1"/>
          <p:nvPr/>
        </p:nvSpPr>
        <p:spPr>
          <a:xfrm>
            <a:off x="1054879" y="645343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982345" y="2712085"/>
            <a:ext cx="4574540" cy="2902585"/>
          </a:xfrm>
          <a:prstGeom prst="rect">
            <a:avLst/>
          </a:prstGeom>
        </p:spPr>
      </p:pic>
      <p:pic>
        <p:nvPicPr>
          <p:cNvPr id="6" name="图片 5"/>
          <p:cNvPicPr>
            <a:picLocks noChangeAspect="1"/>
          </p:cNvPicPr>
          <p:nvPr/>
        </p:nvPicPr>
        <p:blipFill>
          <a:blip r:embed="rId2"/>
          <a:stretch>
            <a:fillRect/>
          </a:stretch>
        </p:blipFill>
        <p:spPr>
          <a:xfrm>
            <a:off x="6094730" y="2924810"/>
            <a:ext cx="4711065" cy="26441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367530" y="892810"/>
            <a:ext cx="2809240" cy="619760"/>
          </a:xfrm>
          <a:prstGeom prst="rect">
            <a:avLst/>
          </a:prstGeom>
          <a:effectLst>
            <a:outerShdw blurRad="76200" dir="13500000" sy="23000" kx="1200000" algn="br" rotWithShape="0">
              <a:prstClr val="black">
                <a:alpha val="20000"/>
              </a:prstClr>
            </a:outerShdw>
          </a:effectLst>
        </p:spPr>
      </p:pic>
      <p:sp>
        <p:nvSpPr>
          <p:cNvPr id="6" name="文本框 5"/>
          <p:cNvSpPr txBox="1"/>
          <p:nvPr/>
        </p:nvSpPr>
        <p:spPr>
          <a:xfrm>
            <a:off x="911225" y="1734185"/>
            <a:ext cx="10354310" cy="2399665"/>
          </a:xfrm>
          <a:prstGeom prst="rect">
            <a:avLst/>
          </a:prstGeom>
          <a:noFill/>
        </p:spPr>
        <p:txBody>
          <a:bodyPr wrap="square" rtlCol="0" anchor="t">
            <a:spAutoFit/>
          </a:bodyPr>
          <a:lstStyle/>
          <a:p>
            <a:pPr algn="l" fontAlgn="auto">
              <a:lnSpc>
                <a:spcPts val="3000"/>
              </a:lnSpc>
              <a:spcBef>
                <a:spcPts val="0"/>
              </a:spcBef>
              <a:spcAft>
                <a:spcPts val="0"/>
              </a:spcAft>
            </a:pPr>
            <a:r>
              <a:rPr lang="en-US" altLang="zh-CN" sz="1400">
                <a:solidFill>
                  <a:schemeClr val="bg1">
                    <a:lumMod val="50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1400" b="1">
                <a:solidFill>
                  <a:schemeClr val="tx1"/>
                </a:solidFill>
                <a:latin typeface="仿宋" panose="02010609060101010101" pitchFamily="49" charset="-122"/>
                <a:ea typeface="仿宋" panose="02010609060101010101" pitchFamily="49" charset="-122"/>
                <a:cs typeface="仿宋" panose="02010609060101010101" pitchFamily="49" charset="-122"/>
              </a:rPr>
              <a:t>本报告内容形成采用的基础数据信息均来源于公开资料，我公司对这类信息的准确性和完整性不做任何保证，也不保证所包含的信息和报告中得出的结论及给出的建议不会发生任何变更。我们已力求报告内容的客观、公正，但文中的观点、结论和建议仅供参考。交易者据此做出的任何交易决策与本公司和作者无关，本公司不承担交易者对此作出交易决策而产生的任何风险，亦不对交易者作出此类交易决策做任何形式的担保。本报告版权为我公司所有，未经书面许可，任何机构和个人不得以任何形式对本报告全部或部分内容翻版、复制发布，如引用、刊发，须注明出处为山东齐盛期货有限公司，且不得对本报告进行有悖原意的引用、删节和修改。未经授权的侵权行为与我公司无关，我公司对侵权行为给公司造成的声誉、经济损失保留追诉权利。</a:t>
            </a:r>
            <a:endParaRPr lang="zh-CN" altLang="en-US" sz="1400" b="1">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pic>
        <p:nvPicPr>
          <p:cNvPr id="2" name="图片 1" descr="齐盛期货二维码"/>
          <p:cNvPicPr>
            <a:picLocks noChangeAspect="1"/>
          </p:cNvPicPr>
          <p:nvPr/>
        </p:nvPicPr>
        <p:blipFill>
          <a:blip r:embed="rId2"/>
          <a:stretch>
            <a:fillRect/>
          </a:stretch>
        </p:blipFill>
        <p:spPr>
          <a:xfrm>
            <a:off x="4816475" y="4292600"/>
            <a:ext cx="1983740" cy="1983740"/>
          </a:xfrm>
          <a:prstGeom prst="rect">
            <a:avLst/>
          </a:prstGeom>
          <a:ln w="12700" cmpd="sng">
            <a:solidFill>
              <a:srgbClr val="414141"/>
            </a:solidFill>
            <a:prstDash val="sysDot"/>
          </a:ln>
          <a:effectLst>
            <a:outerShdw blurRad="50800" dist="38100" dir="5400000" algn="t" rotWithShape="0">
              <a:prstClr val="black">
                <a:alpha val="40000"/>
              </a:prstClr>
            </a:outerShdw>
          </a:effectLst>
        </p:spPr>
      </p:pic>
      <p:sp>
        <p:nvSpPr>
          <p:cNvPr id="3" name="文本框 2"/>
          <p:cNvSpPr txBox="1"/>
          <p:nvPr/>
        </p:nvSpPr>
        <p:spPr>
          <a:xfrm>
            <a:off x="4888230" y="6381115"/>
            <a:ext cx="1879600" cy="306705"/>
          </a:xfrm>
          <a:prstGeom prst="rect">
            <a:avLst/>
          </a:prstGeom>
          <a:noFill/>
        </p:spPr>
        <p:txBody>
          <a:bodyPr wrap="square" rtlCol="0">
            <a:spAutoFit/>
          </a:bodyPr>
          <a:lstStyle/>
          <a:p>
            <a:pPr algn="dist"/>
            <a:r>
              <a:rPr lang="zh-CN" altLang="en-US" sz="1400" b="1">
                <a:solidFill>
                  <a:srgbClr val="CC0000"/>
                </a:solidFill>
                <a:latin typeface="黑体" panose="02010609060101010101" pitchFamily="49" charset="-122"/>
                <a:ea typeface="黑体" panose="02010609060101010101" pitchFamily="49" charset="-122"/>
              </a:rPr>
              <a:t>扫码关注齐盛期货</a:t>
            </a:r>
            <a:endParaRPr lang="zh-CN" altLang="en-US" sz="1400" b="1">
              <a:solidFill>
                <a:srgbClr val="CC0000"/>
              </a:solidFill>
              <a:latin typeface="黑体" panose="02010609060101010101" pitchFamily="49" charset="-122"/>
              <a:ea typeface="黑体" panose="02010609060101010101" pitchFamily="49" charset="-122"/>
            </a:endParaRPr>
          </a:p>
        </p:txBody>
      </p:sp>
      <p:sp>
        <p:nvSpPr>
          <p:cNvPr id="17" name="等腰三角形 16"/>
          <p:cNvSpPr/>
          <p:nvPr/>
        </p:nvSpPr>
        <p:spPr>
          <a:xfrm rot="5400000">
            <a:off x="6767830"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4727575"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p:nvPr/>
        </p:nvSpPr>
        <p:spPr>
          <a:xfrm>
            <a:off x="1172528" y="658495"/>
            <a:ext cx="1663700" cy="509270"/>
          </a:xfrm>
          <a:prstGeom prst="rect">
            <a:avLst/>
          </a:prstGeom>
          <a:noFill/>
          <a:ln w="0" cap="flat">
            <a:noFill/>
            <a:prstDash val="solid"/>
            <a:miter lim="0"/>
          </a:ln>
        </p:spPr>
        <p:txBody>
          <a:bodyPr vert="horz" wrap="square" lIns="0" tIns="0" rIns="0" bIns="0"/>
          <a:lstStyle/>
          <a:p>
            <a:pPr algn="l" rtl="0" eaLnBrk="0">
              <a:lnSpc>
                <a:spcPct val="105000"/>
              </a:lnSpc>
            </a:pPr>
            <a:r>
              <a:rPr sz="2300" kern="0" spc="6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一、概述</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r" rtl="0" eaLnBrk="0">
              <a:lnSpc>
                <a:spcPct val="90000"/>
              </a:lnSpc>
              <a:spcBef>
                <a:spcPts val="520"/>
              </a:spcBef>
            </a:pPr>
            <a:endParaRPr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6" name="picture 16"/>
          <p:cNvPicPr>
            <a:picLocks noChangeAspect="1"/>
          </p:cNvPicPr>
          <p:nvPr/>
        </p:nvPicPr>
        <p:blipFill>
          <a:blip r:embed="rId1"/>
          <a:stretch>
            <a:fillRect/>
          </a:stretch>
        </p:blipFill>
        <p:spPr>
          <a:xfrm rot="21600000">
            <a:off x="318" y="665797"/>
            <a:ext cx="873544" cy="502336"/>
          </a:xfrm>
          <a:prstGeom prst="rect">
            <a:avLst/>
          </a:prstGeom>
        </p:spPr>
      </p:pic>
      <p:pic>
        <p:nvPicPr>
          <p:cNvPr id="18" name="picture 18"/>
          <p:cNvPicPr>
            <a:picLocks noChangeAspect="1"/>
          </p:cNvPicPr>
          <p:nvPr/>
        </p:nvPicPr>
        <p:blipFill>
          <a:blip r:embed="rId2"/>
          <a:stretch>
            <a:fillRect/>
          </a:stretch>
        </p:blipFill>
        <p:spPr>
          <a:xfrm rot="21600000">
            <a:off x="11249259" y="5885465"/>
            <a:ext cx="804077" cy="827978"/>
          </a:xfrm>
          <a:prstGeom prst="rect">
            <a:avLst/>
          </a:prstGeom>
        </p:spPr>
      </p:pic>
      <p:sp>
        <p:nvSpPr>
          <p:cNvPr id="2" name="文本框 1"/>
          <p:cNvSpPr txBox="1"/>
          <p:nvPr/>
        </p:nvSpPr>
        <p:spPr>
          <a:xfrm>
            <a:off x="1545273" y="1919605"/>
            <a:ext cx="8757920" cy="2168525"/>
          </a:xfrm>
          <a:prstGeom prst="rect">
            <a:avLst/>
          </a:prstGeom>
          <a:noFill/>
        </p:spPr>
        <p:txBody>
          <a:bodyPr wrap="square" rtlCol="0" anchor="t">
            <a:spAutoFit/>
          </a:bodyPr>
          <a:p>
            <a:pPr indent="0" algn="just" eaLnBrk="0" fontAlgn="auto">
              <a:lnSpc>
                <a:spcPct val="150000"/>
              </a:lnSpc>
              <a:spcBef>
                <a:spcPts val="500"/>
              </a:spcBef>
            </a:pPr>
            <a:r>
              <a:rPr kern="0" spc="10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rPr>
              <a:t>核心逻辑：</a:t>
            </a:r>
            <a:r>
              <a:rPr lang="zh-CN" altLang="en-US" kern="0" spc="8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rPr>
              <a:t>地缘紧张局势的加剧或缓和随着时间反复摇摆，极大的加强了价格的波动率，对价格的影响作用在短期内极强，需防范局势缓和后高位下行的风险。从焦煤自身层面看，下游的补库力度目前正逐渐减弱，而钢厂利润和终端需求尚且一般，自身供应又处于较高水平，价格也难有较大的上行空间，在地缘局势缓和后货震荡偏弱运行。</a:t>
            </a:r>
            <a:endParaRPr lang="zh-CN" altLang="en-US" kern="0" spc="8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p:nvPr/>
        </p:nvSpPr>
        <p:spPr>
          <a:xfrm>
            <a:off x="1172845" y="658495"/>
            <a:ext cx="2350770" cy="509270"/>
          </a:xfrm>
          <a:prstGeom prst="rect">
            <a:avLst/>
          </a:prstGeom>
          <a:noFill/>
          <a:ln w="0" cap="flat">
            <a:noFill/>
            <a:prstDash val="solid"/>
            <a:miter lim="0"/>
          </a:ln>
        </p:spPr>
        <p:txBody>
          <a:bodyPr vert="horz" wrap="square" lIns="0" tIns="0" rIns="0" bIns="0"/>
          <a:lstStyle/>
          <a:p>
            <a:pPr algn="l" rtl="0" eaLnBrk="0">
              <a:lnSpc>
                <a:spcPct val="105000"/>
              </a:lnSpc>
            </a:pPr>
            <a:r>
              <a:rPr lang="zh-CN" sz="2300" kern="0" spc="6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二</a:t>
            </a:r>
            <a:r>
              <a:rPr sz="2300" kern="0" spc="6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a:t>
            </a:r>
            <a:r>
              <a:rPr lang="zh-CN" sz="2300" kern="0" spc="6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量化赋分</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r" rtl="0" eaLnBrk="0">
              <a:lnSpc>
                <a:spcPct val="90000"/>
              </a:lnSpc>
              <a:spcBef>
                <a:spcPts val="520"/>
              </a:spcBef>
            </a:pPr>
            <a:endParaRPr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6" name="picture 16"/>
          <p:cNvPicPr>
            <a:picLocks noChangeAspect="1"/>
          </p:cNvPicPr>
          <p:nvPr/>
        </p:nvPicPr>
        <p:blipFill>
          <a:blip r:embed="rId1"/>
          <a:stretch>
            <a:fillRect/>
          </a:stretch>
        </p:blipFill>
        <p:spPr>
          <a:xfrm rot="21600000">
            <a:off x="318" y="665797"/>
            <a:ext cx="873544" cy="502336"/>
          </a:xfrm>
          <a:prstGeom prst="rect">
            <a:avLst/>
          </a:prstGeom>
        </p:spPr>
      </p:pic>
      <p:pic>
        <p:nvPicPr>
          <p:cNvPr id="18" name="picture 18"/>
          <p:cNvPicPr>
            <a:picLocks noChangeAspect="1"/>
          </p:cNvPicPr>
          <p:nvPr/>
        </p:nvPicPr>
        <p:blipFill>
          <a:blip r:embed="rId2"/>
          <a:stretch>
            <a:fillRect/>
          </a:stretch>
        </p:blipFill>
        <p:spPr>
          <a:xfrm rot="21600000">
            <a:off x="11249259" y="5885465"/>
            <a:ext cx="804077" cy="827978"/>
          </a:xfrm>
          <a:prstGeom prst="rect">
            <a:avLst/>
          </a:prstGeom>
        </p:spPr>
      </p:pic>
      <p:pic>
        <p:nvPicPr>
          <p:cNvPr id="3" name="图片 2"/>
          <p:cNvPicPr>
            <a:picLocks noChangeAspect="1"/>
          </p:cNvPicPr>
          <p:nvPr/>
        </p:nvPicPr>
        <p:blipFill>
          <a:blip r:embed="rId3"/>
          <a:stretch>
            <a:fillRect/>
          </a:stretch>
        </p:blipFill>
        <p:spPr>
          <a:xfrm>
            <a:off x="3286760" y="1598930"/>
            <a:ext cx="5208905" cy="44113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三、煤焦供需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32762" y="1988716"/>
            <a:ext cx="9563735" cy="1379855"/>
          </a:xfrm>
          <a:prstGeom prst="rect">
            <a:avLst/>
          </a:prstGeom>
          <a:noFill/>
        </p:spPr>
        <p:txBody>
          <a:bodyPr wrap="square" rtlCol="0">
            <a:noAutofit/>
          </a:bodyPr>
          <a:lstStyle/>
          <a:p>
            <a:pPr indent="0" fontAlgn="auto">
              <a:lnSpc>
                <a:spcPct val="150000"/>
              </a:lnSpc>
            </a:pPr>
            <a:r>
              <a:rPr lang="zh-CN" altLang="en-US" dirty="0" smtClean="0"/>
              <a:t>原煤产量小额增加。</a:t>
            </a:r>
            <a:endParaRPr lang="zh-CN" altLang="en-US" dirty="0"/>
          </a:p>
        </p:txBody>
      </p:sp>
      <p:pic>
        <p:nvPicPr>
          <p:cNvPr id="5" name="图片 4"/>
          <p:cNvPicPr>
            <a:picLocks noChangeAspect="1"/>
          </p:cNvPicPr>
          <p:nvPr/>
        </p:nvPicPr>
        <p:blipFill>
          <a:blip r:embed="rId1"/>
          <a:stretch>
            <a:fillRect/>
          </a:stretch>
        </p:blipFill>
        <p:spPr>
          <a:xfrm>
            <a:off x="982345" y="3368675"/>
            <a:ext cx="4676775" cy="2948940"/>
          </a:xfrm>
          <a:prstGeom prst="rect">
            <a:avLst/>
          </a:prstGeom>
        </p:spPr>
      </p:pic>
      <p:pic>
        <p:nvPicPr>
          <p:cNvPr id="6" name="图片 5"/>
          <p:cNvPicPr>
            <a:picLocks noChangeAspect="1"/>
          </p:cNvPicPr>
          <p:nvPr/>
        </p:nvPicPr>
        <p:blipFill>
          <a:blip r:embed="rId2"/>
          <a:stretch>
            <a:fillRect/>
          </a:stretch>
        </p:blipFill>
        <p:spPr>
          <a:xfrm>
            <a:off x="6089015" y="3425825"/>
            <a:ext cx="4920615" cy="27317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三、煤焦供需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32762" y="1988716"/>
            <a:ext cx="9563735" cy="1379855"/>
          </a:xfrm>
          <a:prstGeom prst="rect">
            <a:avLst/>
          </a:prstGeom>
          <a:noFill/>
        </p:spPr>
        <p:txBody>
          <a:bodyPr wrap="square" rtlCol="0">
            <a:noAutofit/>
          </a:bodyPr>
          <a:lstStyle/>
          <a:p>
            <a:pPr indent="0" fontAlgn="auto">
              <a:lnSpc>
                <a:spcPct val="150000"/>
              </a:lnSpc>
            </a:pPr>
            <a:r>
              <a:rPr lang="zh-CN" altLang="en-US" dirty="0" smtClean="0"/>
              <a:t>二月份受春节影响焦煤进口量下滑。</a:t>
            </a:r>
            <a:endParaRPr lang="zh-CN" altLang="en-US" dirty="0"/>
          </a:p>
        </p:txBody>
      </p:sp>
      <p:pic>
        <p:nvPicPr>
          <p:cNvPr id="4" name="图片 3"/>
          <p:cNvPicPr>
            <a:picLocks noChangeAspect="1"/>
          </p:cNvPicPr>
          <p:nvPr/>
        </p:nvPicPr>
        <p:blipFill>
          <a:blip r:embed="rId1"/>
          <a:stretch>
            <a:fillRect/>
          </a:stretch>
        </p:blipFill>
        <p:spPr>
          <a:xfrm>
            <a:off x="3197860" y="3140710"/>
            <a:ext cx="4432935" cy="25215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三、煤焦供需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32762" y="1988716"/>
            <a:ext cx="9563735" cy="1379855"/>
          </a:xfrm>
          <a:prstGeom prst="rect">
            <a:avLst/>
          </a:prstGeom>
          <a:noFill/>
        </p:spPr>
        <p:txBody>
          <a:bodyPr wrap="square" rtlCol="0">
            <a:noAutofit/>
          </a:bodyPr>
          <a:lstStyle/>
          <a:p>
            <a:pPr indent="0" fontAlgn="auto">
              <a:lnSpc>
                <a:spcPct val="150000"/>
              </a:lnSpc>
            </a:pPr>
            <a:r>
              <a:rPr lang="zh-CN" altLang="en-US" dirty="0" smtClean="0"/>
              <a:t>蒙煤</a:t>
            </a:r>
            <a:r>
              <a:rPr lang="en-US" altLang="zh-CN" dirty="0" smtClean="0"/>
              <a:t>1</a:t>
            </a:r>
            <a:r>
              <a:rPr lang="zh-CN" altLang="en-US" dirty="0" smtClean="0"/>
              <a:t>月进口量为</a:t>
            </a:r>
            <a:r>
              <a:rPr lang="en-US" altLang="zh-CN" dirty="0" smtClean="0"/>
              <a:t>648.17</a:t>
            </a:r>
            <a:r>
              <a:rPr lang="zh-CN" altLang="en-US" dirty="0" smtClean="0"/>
              <a:t>万吨，</a:t>
            </a:r>
            <a:r>
              <a:rPr lang="en-US" altLang="zh-CN" dirty="0" smtClean="0"/>
              <a:t>2</a:t>
            </a:r>
            <a:r>
              <a:rPr lang="zh-CN" altLang="en-US" dirty="0" smtClean="0"/>
              <a:t>月口岸因春节闭关</a:t>
            </a:r>
            <a:r>
              <a:rPr lang="en-US" altLang="zh-CN" dirty="0" smtClean="0"/>
              <a:t>6</a:t>
            </a:r>
            <a:r>
              <a:rPr lang="zh-CN" altLang="en-US" dirty="0" smtClean="0"/>
              <a:t>天，叠加节后通关恢复初期物流效率未完全恢复，导致进口量环比下降。俄煤通关亦仍维持高位。</a:t>
            </a:r>
            <a:endParaRPr lang="zh-CN" altLang="en-US" dirty="0"/>
          </a:p>
        </p:txBody>
      </p:sp>
      <p:pic>
        <p:nvPicPr>
          <p:cNvPr id="9" name="图片 8"/>
          <p:cNvPicPr>
            <a:picLocks noChangeAspect="1"/>
          </p:cNvPicPr>
          <p:nvPr/>
        </p:nvPicPr>
        <p:blipFill>
          <a:blip r:embed="rId1"/>
          <a:stretch>
            <a:fillRect/>
          </a:stretch>
        </p:blipFill>
        <p:spPr>
          <a:xfrm>
            <a:off x="838200" y="3747135"/>
            <a:ext cx="4699635" cy="2527300"/>
          </a:xfrm>
          <a:prstGeom prst="rect">
            <a:avLst/>
          </a:prstGeom>
        </p:spPr>
      </p:pic>
      <p:pic>
        <p:nvPicPr>
          <p:cNvPr id="3" name="图片 2"/>
          <p:cNvPicPr>
            <a:picLocks noChangeAspect="1"/>
          </p:cNvPicPr>
          <p:nvPr/>
        </p:nvPicPr>
        <p:blipFill>
          <a:blip r:embed="rId2"/>
          <a:stretch>
            <a:fillRect/>
          </a:stretch>
        </p:blipFill>
        <p:spPr>
          <a:xfrm>
            <a:off x="6487795" y="3647440"/>
            <a:ext cx="4517390" cy="27057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三、煤焦供需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32762" y="1988716"/>
            <a:ext cx="9563735" cy="1379855"/>
          </a:xfrm>
          <a:prstGeom prst="rect">
            <a:avLst/>
          </a:prstGeom>
          <a:noFill/>
        </p:spPr>
        <p:txBody>
          <a:bodyPr wrap="square" rtlCol="0">
            <a:noAutofit/>
          </a:bodyPr>
          <a:lstStyle/>
          <a:p>
            <a:pPr indent="0" fontAlgn="auto">
              <a:lnSpc>
                <a:spcPct val="150000"/>
              </a:lnSpc>
            </a:pPr>
            <a:r>
              <a:rPr lang="zh-CN" altLang="en-US" dirty="0" smtClean="0"/>
              <a:t>加煤、澳煤补充美煤缺口，二月份后澳煤进口利润倒挂情况有所恢复。</a:t>
            </a:r>
            <a:endParaRPr lang="zh-CN" altLang="en-US" dirty="0"/>
          </a:p>
        </p:txBody>
      </p:sp>
      <p:pic>
        <p:nvPicPr>
          <p:cNvPr id="4" name="图片 3"/>
          <p:cNvPicPr>
            <a:picLocks noChangeAspect="1"/>
          </p:cNvPicPr>
          <p:nvPr/>
        </p:nvPicPr>
        <p:blipFill>
          <a:blip r:embed="rId1"/>
          <a:stretch>
            <a:fillRect/>
          </a:stretch>
        </p:blipFill>
        <p:spPr>
          <a:xfrm>
            <a:off x="982345" y="3780790"/>
            <a:ext cx="4827905" cy="2672715"/>
          </a:xfrm>
          <a:prstGeom prst="rect">
            <a:avLst/>
          </a:prstGeom>
        </p:spPr>
      </p:pic>
      <p:pic>
        <p:nvPicPr>
          <p:cNvPr id="5" name="图片 4"/>
          <p:cNvPicPr>
            <a:picLocks noChangeAspect="1"/>
          </p:cNvPicPr>
          <p:nvPr/>
        </p:nvPicPr>
        <p:blipFill>
          <a:blip r:embed="rId2"/>
          <a:stretch>
            <a:fillRect/>
          </a:stretch>
        </p:blipFill>
        <p:spPr>
          <a:xfrm>
            <a:off x="6238875" y="3789045"/>
            <a:ext cx="4560570" cy="25425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三、煤焦供需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93722" y="1772816"/>
            <a:ext cx="9563735" cy="1379855"/>
          </a:xfrm>
          <a:prstGeom prst="rect">
            <a:avLst/>
          </a:prstGeom>
          <a:noFill/>
        </p:spPr>
        <p:txBody>
          <a:bodyPr wrap="square" rtlCol="0">
            <a:noAutofit/>
          </a:bodyPr>
          <a:lstStyle/>
          <a:p>
            <a:pPr indent="0" fontAlgn="auto">
              <a:lnSpc>
                <a:spcPct val="150000"/>
              </a:lnSpc>
            </a:pPr>
            <a:r>
              <a:rPr lang="zh-CN" altLang="en-US" dirty="0" smtClean="0"/>
              <a:t>蒙古通关维持高位。</a:t>
            </a:r>
            <a:endParaRPr lang="zh-CN" altLang="en-US" dirty="0"/>
          </a:p>
        </p:txBody>
      </p:sp>
      <p:pic>
        <p:nvPicPr>
          <p:cNvPr id="3" name="图片 2"/>
          <p:cNvPicPr>
            <a:picLocks noChangeAspect="1"/>
          </p:cNvPicPr>
          <p:nvPr/>
        </p:nvPicPr>
        <p:blipFill>
          <a:blip r:embed="rId1"/>
          <a:stretch>
            <a:fillRect/>
          </a:stretch>
        </p:blipFill>
        <p:spPr>
          <a:xfrm>
            <a:off x="3646805" y="2781300"/>
            <a:ext cx="5413375" cy="30499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焦炭供给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982418" y="1719829"/>
            <a:ext cx="10477164" cy="506730"/>
          </a:xfrm>
          <a:prstGeom prst="rect">
            <a:avLst/>
          </a:prstGeom>
        </p:spPr>
        <p:txBody>
          <a:bodyPr wrap="square">
            <a:spAutoFit/>
          </a:bodyPr>
          <a:lstStyle/>
          <a:p>
            <a:pPr indent="0" fontAlgn="auto">
              <a:lnSpc>
                <a:spcPct val="150000"/>
              </a:lnSpc>
            </a:pPr>
            <a:r>
              <a:rPr lang="zh-CN" altLang="en-US" dirty="0" smtClean="0">
                <a:ea typeface="仿宋" panose="02010609060101010101" pitchFamily="49" charset="-122"/>
              </a:rPr>
              <a:t>独立焦化厂焦炭产量小幅增加。</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664845" y="3213100"/>
            <a:ext cx="4907915" cy="2889885"/>
          </a:xfrm>
          <a:prstGeom prst="rect">
            <a:avLst/>
          </a:prstGeom>
        </p:spPr>
      </p:pic>
      <p:pic>
        <p:nvPicPr>
          <p:cNvPr id="4" name="图片 3"/>
          <p:cNvPicPr>
            <a:picLocks noChangeAspect="1"/>
          </p:cNvPicPr>
          <p:nvPr/>
        </p:nvPicPr>
        <p:blipFill>
          <a:blip r:embed="rId2"/>
          <a:stretch>
            <a:fillRect/>
          </a:stretch>
        </p:blipFill>
        <p:spPr>
          <a:xfrm>
            <a:off x="6104890" y="3248025"/>
            <a:ext cx="5218430" cy="296672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KSO_WPP_MARK_KEY" val="06d0b7f5-6a20-481d-b916-56308c619377"/>
  <p:tag name="commondata" val="eyJoZGlkIjoiMTUyNmRhMDRlYzdiZGRkZGFhZjVkZTVlYTFmYjYxMT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Words>
  <Application>WPS 演示</Application>
  <PresentationFormat>自定义</PresentationFormat>
  <Paragraphs>122</Paragraphs>
  <Slides>18</Slides>
  <Notes>9</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18</vt:i4>
      </vt:variant>
    </vt:vector>
  </HeadingPairs>
  <TitlesOfParts>
    <vt:vector size="33" baseType="lpstr">
      <vt:lpstr>Arial</vt:lpstr>
      <vt:lpstr>宋体</vt:lpstr>
      <vt:lpstr>Wingdings</vt:lpstr>
      <vt:lpstr>黑体</vt:lpstr>
      <vt:lpstr>微软雅黑</vt:lpstr>
      <vt:lpstr>思源黑体 CN Normal</vt:lpstr>
      <vt:lpstr>楷体</vt:lpstr>
      <vt:lpstr>Arial</vt:lpstr>
      <vt:lpstr>仿宋</vt:lpstr>
      <vt:lpstr>Calibri</vt:lpstr>
      <vt:lpstr>Arial Unicode MS</vt:lpstr>
      <vt:lpstr>Office 主题</vt:lpstr>
      <vt:lpstr>内容页</vt:lpstr>
      <vt:lpstr>2_自定义设计方案</vt:lpstr>
      <vt:lpstr>Office theme</vt:lpstr>
      <vt:lpstr>PowerPoint 演示文稿</vt:lpstr>
      <vt:lpstr>PowerPoint 演示文稿</vt:lpstr>
      <vt:lpstr>PowerPoint 演示文稿</vt:lpstr>
      <vt:lpstr>三、煤焦供需-焦煤供给 </vt:lpstr>
      <vt:lpstr>三、煤焦供需-焦煤供给 </vt:lpstr>
      <vt:lpstr>三、煤焦供需-焦煤供给 </vt:lpstr>
      <vt:lpstr>三、煤焦供需-焦煤供给 </vt:lpstr>
      <vt:lpstr>三、煤焦供需-焦煤供给 </vt:lpstr>
      <vt:lpstr>三、煤焦供需-焦炭供给 </vt:lpstr>
      <vt:lpstr>三、煤焦供需-焦炭供给 </vt:lpstr>
      <vt:lpstr>三、煤焦供需-煤焦需求 </vt:lpstr>
      <vt:lpstr>三、煤焦供需-煤焦需求 </vt:lpstr>
      <vt:lpstr>三、煤焦供需-煤焦需求 </vt:lpstr>
      <vt:lpstr>三、煤焦库存-焦煤库存</vt:lpstr>
      <vt:lpstr>PowerPoint 演示文稿</vt:lpstr>
      <vt:lpstr>PowerPoint 演示文稿</vt:lpstr>
      <vt:lpstr>三、基差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马</cp:lastModifiedBy>
  <cp:revision>374</cp:revision>
  <dcterms:created xsi:type="dcterms:W3CDTF">2022-06-29T00:33:00Z</dcterms:created>
  <dcterms:modified xsi:type="dcterms:W3CDTF">2026-04-03T00:21:40Z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8DD70A545DC243468490517DB7EA6F11_13</vt:lpwstr>
  </property>
  <property fmtid="{D5CDD505-2E9C-101B-9397-08002B2CF9AE}" pid="3" name="KSOProductBuildVer">
    <vt:lpwstr>2052-12.1.0.25225</vt:lpwstr>
  </property>
</Properties>
</file>