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3" r:id="rId4"/>
    <p:sldMasterId id="2147483656" r:id="rId5"/>
  </p:sldMasterIdLst>
  <p:notesMasterIdLst>
    <p:notesMasterId r:id="rId7"/>
  </p:notesMasterIdLst>
  <p:sldIdLst>
    <p:sldId id="850" r:id="rId6"/>
    <p:sldId id="269" r:id="rId8"/>
    <p:sldId id="851" r:id="rId9"/>
    <p:sldId id="852" r:id="rId10"/>
    <p:sldId id="853" r:id="rId11"/>
    <p:sldId id="854" r:id="rId12"/>
    <p:sldId id="855" r:id="rId13"/>
    <p:sldId id="857" r:id="rId14"/>
    <p:sldId id="858" r:id="rId15"/>
    <p:sldId id="801" r:id="rId16"/>
    <p:sldId id="802" r:id="rId17"/>
    <p:sldId id="463" r:id="rId18"/>
    <p:sldId id="807" r:id="rId19"/>
    <p:sldId id="808" r:id="rId20"/>
    <p:sldId id="825" r:id="rId21"/>
    <p:sldId id="810" r:id="rId22"/>
    <p:sldId id="695" r:id="rId23"/>
    <p:sldId id="809" r:id="rId24"/>
    <p:sldId id="722" r:id="rId25"/>
    <p:sldId id="737" r:id="rId26"/>
    <p:sldId id="504" r:id="rId27"/>
    <p:sldId id="803" r:id="rId28"/>
    <p:sldId id="804" r:id="rId29"/>
    <p:sldId id="726" r:id="rId30"/>
    <p:sldId id="856" r:id="rId31"/>
    <p:sldId id="703" r:id="rId32"/>
    <p:sldId id="307" r:id="rId33"/>
    <p:sldId id="308" r:id="rId34"/>
    <p:sldId id="544" r:id="rId35"/>
  </p:sldIdLst>
  <p:sldSz cx="12190095"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xiaoyang fu" initials="xf" lastIdx="5" clrIdx="1"/>
  <p:cmAuthor id="3" name="作者" initials="A" lastIdx="0" clrIdx="2"/>
  <p:cmAuthor id="4" name=" "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757575"/>
    <a:srgbClr val="363636"/>
    <a:srgbClr val="34343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49" autoAdjust="0"/>
  </p:normalViewPr>
  <p:slideViewPr>
    <p:cSldViewPr showGuides="1">
      <p:cViewPr>
        <p:scale>
          <a:sx n="84" d="100"/>
          <a:sy n="84" d="100"/>
        </p:scale>
        <p:origin x="-156" y="-72"/>
      </p:cViewPr>
      <p:guideLst>
        <p:guide orient="horz" pos="2175"/>
        <p:guide pos="39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0" Type="http://schemas.openxmlformats.org/officeDocument/2006/relationships/tags" Target="tags/tag15.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
        <p:nvSpPr>
          <p:cNvPr id="4" name="文本框 3"/>
          <p:cNvSpPr txBox="1"/>
          <p:nvPr/>
        </p:nvSpPr>
        <p:spPr>
          <a:xfrm>
            <a:off x="8183245" y="260350"/>
            <a:ext cx="4005580" cy="414020"/>
          </a:xfrm>
          <a:prstGeom prst="rect">
            <a:avLst/>
          </a:prstGeom>
          <a:noFill/>
        </p:spPr>
        <p:txBody>
          <a:bodyPr wrap="none" rtlCol="0" anchor="t">
            <a:spAutoFit/>
          </a:bodyPr>
          <a:lstStyle/>
          <a:p>
            <a:pPr algn="l" fontAlgn="auto">
              <a:lnSpc>
                <a:spcPct val="150000"/>
              </a:lnSpc>
            </a:pPr>
            <a:r>
              <a:rPr lang="zh-CN" altLang="en-US" sz="1400">
                <a:latin typeface="黑体" panose="02010609060101010101" pitchFamily="49" charset="-122"/>
                <a:ea typeface="黑体" panose="02010609060101010101" pitchFamily="49" charset="-122"/>
                <a:cs typeface="黑体" panose="02010609060101010101" pitchFamily="49" charset="-122"/>
                <a:sym typeface="+mn-ea"/>
              </a:rPr>
              <a:t>期货交易咨询业务资格</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证监许可</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[2011]1777</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号</a:t>
            </a:r>
            <a:endParaRPr lang="zh-CN" altLang="en-US" sz="1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762" y="1322962"/>
            <a:ext cx="9142571"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3762" y="3602038"/>
            <a:ext cx="9142571"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599" y="258445"/>
            <a:ext cx="10513957"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599" y="1825625"/>
            <a:ext cx="10513957"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5FC2EE-36CC-48D7-B662-F2EB59EF8FDD}" type="slidenum">
              <a:rPr lang="zh-CN" altLang="en-US" smtClean="0"/>
            </a:fld>
            <a:endParaRPr lang="zh-CN" altLang="en-US"/>
          </a:p>
        </p:txBody>
      </p:sp>
      <p:sp>
        <p:nvSpPr>
          <p:cNvPr id="7" name="文本框 6"/>
          <p:cNvSpPr txBox="1"/>
          <p:nvPr userDrawn="1"/>
        </p:nvSpPr>
        <p:spPr>
          <a:xfrm>
            <a:off x="1320165" y="866140"/>
            <a:ext cx="309880" cy="368300"/>
          </a:xfrm>
          <a:prstGeom prst="rect">
            <a:avLst/>
          </a:prstGeom>
          <a:noFill/>
        </p:spPr>
        <p:txBody>
          <a:bodyPr wrap="none" rtlCol="0">
            <a:sp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目录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3.png"/><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69" y="365125"/>
            <a:ext cx="10513957"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069" y="1825625"/>
            <a:ext cx="10513957"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069" y="6356350"/>
            <a:ext cx="2742771"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7969" y="6356350"/>
            <a:ext cx="4114157"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255" y="6356350"/>
            <a:ext cx="2742771"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12038-28F6-4D0C-9697-5C2BB925E3CF}"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FC2EE-36CC-48D7-B662-F2EB59EF8FDD}" type="slidenum">
              <a:rPr lang="zh-CN" altLang="en-US" smtClean="0"/>
            </a:fld>
            <a:endParaRPr lang="zh-CN" altLang="en-US"/>
          </a:p>
        </p:txBody>
      </p:sp>
      <p:pic>
        <p:nvPicPr>
          <p:cNvPr id="7" name="图片 6" descr="C:\Users\Lenovo\Desktop\目录2.png目录2"/>
          <p:cNvPicPr>
            <a:picLocks noChangeAspect="1"/>
          </p:cNvPicPr>
          <p:nvPr userDrawn="1"/>
        </p:nvPicPr>
        <p:blipFill>
          <a:blip r:embed="rId4"/>
          <a:srcRect/>
          <a:stretch>
            <a:fillRect/>
          </a:stretch>
        </p:blipFill>
        <p:spPr>
          <a:xfrm>
            <a:off x="1158" y="0"/>
            <a:ext cx="12188825" cy="685841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3.xml"/><Relationship Id="rId4" Type="http://schemas.openxmlformats.org/officeDocument/2006/relationships/image" Target="../media/image14.wmf"/><Relationship Id="rId3" Type="http://schemas.openxmlformats.org/officeDocument/2006/relationships/oleObject" Target="../embeddings/oleObject12.bin"/><Relationship Id="rId2" Type="http://schemas.openxmlformats.org/officeDocument/2006/relationships/image" Target="../media/image13.wmf"/><Relationship Id="rId1"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3.xml"/><Relationship Id="rId2" Type="http://schemas.openxmlformats.org/officeDocument/2006/relationships/image" Target="../media/image15.wmf"/><Relationship Id="rId1"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3.xml"/><Relationship Id="rId2" Type="http://schemas.openxmlformats.org/officeDocument/2006/relationships/image" Target="../media/image16.wmf"/><Relationship Id="rId1"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3.xml"/><Relationship Id="rId2" Type="http://schemas.openxmlformats.org/officeDocument/2006/relationships/image" Target="../media/image17.wmf"/><Relationship Id="rId1"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3.xml"/><Relationship Id="rId2" Type="http://schemas.openxmlformats.org/officeDocument/2006/relationships/image" Target="../media/image18.wmf"/><Relationship Id="rId1"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wmf"/></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3.xml"/><Relationship Id="rId2" Type="http://schemas.openxmlformats.org/officeDocument/2006/relationships/image" Target="../media/image20.wmf"/><Relationship Id="rId1"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3.xml"/><Relationship Id="rId2" Type="http://schemas.openxmlformats.org/officeDocument/2006/relationships/image" Target="../media/image21.wmf"/><Relationship Id="rId1"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4" Type="http://schemas.openxmlformats.org/officeDocument/2006/relationships/slideLayout" Target="../slideLayouts/slideLayout6.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3.xml"/><Relationship Id="rId2" Type="http://schemas.openxmlformats.org/officeDocument/2006/relationships/image" Target="../media/image22.wmf"/><Relationship Id="rId1"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wmf"/></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14.vml"/><Relationship Id="rId4" Type="http://schemas.openxmlformats.org/officeDocument/2006/relationships/slideLayout" Target="../slideLayouts/slideLayout3.xml"/><Relationship Id="rId3" Type="http://schemas.openxmlformats.org/officeDocument/2006/relationships/image" Target="../media/image25.wmf"/><Relationship Id="rId2" Type="http://schemas.openxmlformats.org/officeDocument/2006/relationships/oleObject" Target="../embeddings/oleObject20.bin"/><Relationship Id="rId1" Type="http://schemas.openxmlformats.org/officeDocument/2006/relationships/image" Target="../media/image24.wmf"/></Relationships>
</file>

<file path=ppt/slides/_rels/slide23.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3.xml"/><Relationship Id="rId4" Type="http://schemas.openxmlformats.org/officeDocument/2006/relationships/image" Target="../media/image27.wmf"/><Relationship Id="rId3" Type="http://schemas.openxmlformats.org/officeDocument/2006/relationships/oleObject" Target="../embeddings/oleObject22.bin"/><Relationship Id="rId2" Type="http://schemas.openxmlformats.org/officeDocument/2006/relationships/image" Target="../media/image26.wmf"/><Relationship Id="rId1"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w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wmf"/></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3.xml"/><Relationship Id="rId2" Type="http://schemas.openxmlformats.org/officeDocument/2006/relationships/image" Target="../media/image30.wmf"/><Relationship Id="rId1"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3.xml"/><Relationship Id="rId2" Type="http://schemas.openxmlformats.org/officeDocument/2006/relationships/image" Target="../media/image31.wmf"/><Relationship Id="rId1"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33.jpeg"/><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3.xml"/><Relationship Id="rId7" Type="http://schemas.openxmlformats.org/officeDocument/2006/relationships/image" Target="../media/image7.wmf"/><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6.wmf"/><Relationship Id="rId3" Type="http://schemas.openxmlformats.org/officeDocument/2006/relationships/oleObject" Target="../embeddings/oleObject3.bin"/><Relationship Id="rId2" Type="http://schemas.openxmlformats.org/officeDocument/2006/relationships/image" Target="../media/image5.wmf"/><Relationship Id="rId10" Type="http://schemas.openxmlformats.org/officeDocument/2006/relationships/notesSlide" Target="../notesSlides/notesSlide2.xml"/><Relationship Id="rId1"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3.xml"/><Relationship Id="rId2" Type="http://schemas.openxmlformats.org/officeDocument/2006/relationships/image" Target="../media/image8.wmf"/><Relationship Id="rId1"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3.xml"/><Relationship Id="rId4" Type="http://schemas.openxmlformats.org/officeDocument/2006/relationships/image" Target="../media/image10.wmf"/><Relationship Id="rId3" Type="http://schemas.openxmlformats.org/officeDocument/2006/relationships/oleObject" Target="../embeddings/oleObject8.bin"/><Relationship Id="rId2" Type="http://schemas.openxmlformats.org/officeDocument/2006/relationships/image" Target="../media/image9.wmf"/><Relationship Id="rId1"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3.xml"/><Relationship Id="rId4" Type="http://schemas.openxmlformats.org/officeDocument/2006/relationships/image" Target="../media/image12.wmf"/><Relationship Id="rId3" Type="http://schemas.openxmlformats.org/officeDocument/2006/relationships/oleObject" Target="../embeddings/oleObject10.bin"/><Relationship Id="rId2" Type="http://schemas.openxmlformats.org/officeDocument/2006/relationships/image" Target="../media/image11.wmf"/><Relationship Id="rId1"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70396" y="5514875"/>
            <a:ext cx="349656" cy="349656"/>
            <a:chOff x="6119857" y="2298783"/>
            <a:chExt cx="900000" cy="900000"/>
          </a:xfrm>
        </p:grpSpPr>
        <p:sp>
          <p:nvSpPr>
            <p:cNvPr id="3" name="Freeform 9"/>
            <p:cNvSpPr/>
            <p:nvPr/>
          </p:nvSpPr>
          <p:spPr bwMode="auto">
            <a:xfrm>
              <a:off x="6119857" y="2298783"/>
              <a:ext cx="900000" cy="900000"/>
            </a:xfrm>
            <a:prstGeom prst="ellipse">
              <a:avLst/>
            </a:prstGeom>
            <a:gradFill>
              <a:gsLst>
                <a:gs pos="0">
                  <a:srgbClr val="CD1E24"/>
                </a:gs>
                <a:gs pos="100000">
                  <a:srgbClr val="C00000"/>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 name="Freeform 15"/>
            <p:cNvSpPr>
              <a:spLocks noEditPoints="1"/>
            </p:cNvSpPr>
            <p:nvPr/>
          </p:nvSpPr>
          <p:spPr bwMode="auto">
            <a:xfrm>
              <a:off x="6309423" y="2525521"/>
              <a:ext cx="520868" cy="44652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 name="TextBox 10"/>
          <p:cNvSpPr txBox="1"/>
          <p:nvPr/>
        </p:nvSpPr>
        <p:spPr>
          <a:xfrm>
            <a:off x="6283523" y="5481220"/>
            <a:ext cx="944880" cy="398780"/>
          </a:xfrm>
          <a:prstGeom prst="rect">
            <a:avLst/>
          </a:prstGeom>
          <a:noFill/>
        </p:spPr>
        <p:txBody>
          <a:bodyPr wrap="none" rtlCol="0" anchor="t" anchorCtr="0">
            <a:spAutoFit/>
          </a:bodyPr>
          <a:lstStyle/>
          <a:p>
            <a:r>
              <a:rPr lang="zh-CN"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rPr>
              <a:t>喻胜勇</a:t>
            </a:r>
            <a:endParaRPr lang="zh-CN"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TextBox 11"/>
          <p:cNvSpPr txBox="1"/>
          <p:nvPr/>
        </p:nvSpPr>
        <p:spPr>
          <a:xfrm>
            <a:off x="8110855" y="5380990"/>
            <a:ext cx="2493645" cy="624840"/>
          </a:xfrm>
          <a:prstGeom prst="rect">
            <a:avLst/>
          </a:prstGeom>
          <a:noFill/>
        </p:spPr>
        <p:txBody>
          <a:bodyPr wrap="square" rtlCol="0" anchor="t" anchorCtr="0">
            <a:spAutoFit/>
          </a:bodyPr>
          <a:lstStyle/>
          <a:p>
            <a:pPr marL="0" marR="0" indent="0" algn="l" defTabSz="914400" rtl="0" fontAlgn="auto">
              <a:lnSpc>
                <a:spcPts val="2080"/>
              </a:lnSpc>
              <a:spcBef>
                <a:spcPts val="0"/>
              </a:spcBef>
              <a:spcAft>
                <a:spcPts val="0"/>
              </a:spcAft>
              <a:buClrTx/>
              <a:buSzTx/>
              <a:buFontTx/>
              <a:buNone/>
              <a:defRPr/>
            </a:pPr>
            <a:r>
              <a:rPr lang="zh-CN" altLang="en-US" sz="13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期货从业资格号：</a:t>
            </a:r>
            <a:r>
              <a:rPr sz="13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F3060111</a:t>
            </a:r>
            <a:endParaRPr sz="130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marR="0" indent="0" algn="l" defTabSz="914400" rtl="0" fontAlgn="auto">
              <a:lnSpc>
                <a:spcPts val="2080"/>
              </a:lnSpc>
              <a:spcBef>
                <a:spcPts val="0"/>
              </a:spcBef>
              <a:spcAft>
                <a:spcPts val="0"/>
              </a:spcAft>
              <a:buClrTx/>
              <a:buSzTx/>
              <a:buFontTx/>
              <a:buNone/>
              <a:defRPr/>
            </a:pPr>
            <a:r>
              <a:rPr lang="zh-CN" altLang="en-US" sz="13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投资咨询从业证书号</a:t>
            </a:r>
            <a:r>
              <a:rPr lang="en-US" altLang="zh-CN" sz="13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1300" dirty="0" smtClean="0">
                <a:solidFill>
                  <a:schemeClr val="tx1"/>
                </a:solidFill>
                <a:latin typeface="思源黑体 CN Bold" charset="0"/>
                <a:ea typeface="思源黑体 CN Bold" panose="020B0800000000000000" pitchFamily="34" charset="-122"/>
                <a:cs typeface="Open Sans" panose="020B0606030504020204" pitchFamily="34" charset="0"/>
                <a:sym typeface="Arial" panose="020B0604020202020204" pitchFamily="34" charset="0"/>
              </a:rPr>
              <a:t>Z0014316</a:t>
            </a:r>
            <a:endParaRPr lang="en-US" altLang="zh-CN" sz="1300" dirty="0" smtClean="0">
              <a:solidFill>
                <a:schemeClr val="tx1"/>
              </a:solidFill>
              <a:latin typeface="思源黑体 CN Bold" charset="0"/>
              <a:ea typeface="思源黑体 CN Bold" panose="020B0800000000000000" pitchFamily="34" charset="-122"/>
              <a:cs typeface="Open Sans" panose="020B0606030504020204" pitchFamily="34" charset="0"/>
              <a:sym typeface="Arial" panose="020B0604020202020204" pitchFamily="34" charset="0"/>
            </a:endParaRPr>
          </a:p>
        </p:txBody>
      </p:sp>
      <p:sp>
        <p:nvSpPr>
          <p:cNvPr id="16" name="TextBox 15"/>
          <p:cNvSpPr txBox="1"/>
          <p:nvPr/>
        </p:nvSpPr>
        <p:spPr>
          <a:xfrm>
            <a:off x="10415051" y="3284602"/>
            <a:ext cx="1656184" cy="337185"/>
          </a:xfrm>
          <a:prstGeom prst="rect">
            <a:avLst/>
          </a:prstGeom>
          <a:noFill/>
        </p:spPr>
        <p:txBody>
          <a:bodyPr wrap="square" rtlCol="0">
            <a:spAutoFit/>
          </a:bodyPr>
          <a:lstStyle/>
          <a:p>
            <a:pPr algn="dist"/>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2026</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3</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月</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9</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日</a:t>
            </a:r>
            <a:endPar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PA_矩形 29"/>
          <p:cNvSpPr/>
          <p:nvPr>
            <p:custDataLst>
              <p:tags r:id="rId1"/>
            </p:custDataLst>
          </p:nvPr>
        </p:nvSpPr>
        <p:spPr>
          <a:xfrm>
            <a:off x="4629785" y="1700530"/>
            <a:ext cx="6358890" cy="1014730"/>
          </a:xfrm>
          <a:prstGeom prst="rect">
            <a:avLst/>
          </a:prstGeom>
          <a:ln>
            <a:noFill/>
          </a:ln>
        </p:spPr>
        <p:txBody>
          <a:bodyPr wrap="square">
            <a:spAutoFit/>
          </a:bodyPr>
          <a:lstStyle/>
          <a:p>
            <a:pPr>
              <a:lnSpc>
                <a:spcPct val="150000"/>
              </a:lnSpc>
            </a:pPr>
            <a:r>
              <a:rPr lang="zh-CN" sz="4000" b="1" spc="300" dirty="0">
                <a:solidFill>
                  <a:schemeClr val="bg1"/>
                </a:solidFill>
                <a:latin typeface="黑体" panose="02010609060101010101" pitchFamily="49" charset="-122"/>
                <a:ea typeface="黑体" panose="02010609060101010101" pitchFamily="49" charset="-122"/>
                <a:cs typeface="黑体" panose="02010609060101010101" pitchFamily="49" charset="-122"/>
              </a:rPr>
              <a:t>战火燃起</a:t>
            </a:r>
            <a:r>
              <a:rPr lang="en-US" altLang="zh-CN" sz="4000" b="1" spc="300" dirty="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zh-CN" altLang="en-US" sz="4000" b="1" spc="300" dirty="0">
                <a:solidFill>
                  <a:schemeClr val="bg1"/>
                </a:solidFill>
                <a:latin typeface="黑体" panose="02010609060101010101" pitchFamily="49" charset="-122"/>
                <a:ea typeface="黑体" panose="02010609060101010101" pitchFamily="49" charset="-122"/>
                <a:cs typeface="黑体" panose="02010609060101010101" pitchFamily="49" charset="-122"/>
              </a:rPr>
              <a:t>冲高震荡</a:t>
            </a:r>
            <a:endParaRPr lang="zh-CN" sz="4000" b="1" spc="3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9" name="TextBox 18"/>
          <p:cNvSpPr txBox="1"/>
          <p:nvPr/>
        </p:nvSpPr>
        <p:spPr>
          <a:xfrm>
            <a:off x="4170680" y="4076700"/>
            <a:ext cx="4970780" cy="706755"/>
          </a:xfrm>
          <a:prstGeom prst="rect">
            <a:avLst/>
          </a:prstGeom>
          <a:noFill/>
        </p:spPr>
        <p:txBody>
          <a:bodyPr wrap="square" rtlCol="0">
            <a:spAutoFit/>
          </a:bodyPr>
          <a:lstStyle/>
          <a:p>
            <a:pPr algn="dist"/>
            <a:r>
              <a:rPr lang="zh-CN" altLang="en-US" sz="4000" b="1" dirty="0" smtClean="0">
                <a:solidFill>
                  <a:srgbClr val="C00000"/>
                </a:solidFill>
                <a:latin typeface="楷体" panose="02010609060101010101" pitchFamily="49" charset="-122"/>
                <a:ea typeface="楷体" panose="02010609060101010101" pitchFamily="49" charset="-122"/>
              </a:rPr>
              <a:t>齐盛棉花周报</a:t>
            </a:r>
            <a:endParaRPr lang="zh-CN" altLang="en-US" sz="4000" b="1" dirty="0" smtClean="0">
              <a:solidFill>
                <a:srgbClr val="C00000"/>
              </a:solidFill>
              <a:latin typeface="楷体" panose="02010609060101010101" pitchFamily="49" charset="-122"/>
              <a:ea typeface="楷体" panose="02010609060101010101" pitchFamily="49" charset="-122"/>
            </a:endParaRPr>
          </a:p>
        </p:txBody>
      </p:sp>
      <p:cxnSp>
        <p:nvCxnSpPr>
          <p:cNvPr id="14" name="直接连接符 13"/>
          <p:cNvCxnSpPr/>
          <p:nvPr/>
        </p:nvCxnSpPr>
        <p:spPr>
          <a:xfrm>
            <a:off x="8000365" y="5514975"/>
            <a:ext cx="0" cy="360000"/>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4645" y="639699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数据来源：同花顺，齐盛期货整理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063115" y="5057775"/>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1" name="矩形 10"/>
          <p:cNvSpPr/>
          <p:nvPr/>
        </p:nvSpPr>
        <p:spPr>
          <a:xfrm>
            <a:off x="1270635" y="5300980"/>
            <a:ext cx="9678035" cy="840105"/>
          </a:xfrm>
          <a:prstGeom prst="rect">
            <a:avLst/>
          </a:prstGeom>
          <a:ln>
            <a:noFill/>
          </a:ln>
        </p:spPr>
        <p:txBody>
          <a:bodyPr wrap="square">
            <a:noAutofit/>
          </a:bodyPr>
          <a:p>
            <a:r>
              <a:rPr lang="zh-CN" dirty="0" smtClean="0">
                <a:latin typeface="仿宋" panose="02010609060101010101" charset="-122"/>
                <a:ea typeface="仿宋" panose="02010609060101010101" charset="-122"/>
                <a:sym typeface="+mn-ea"/>
              </a:rPr>
              <a:t>去年</a:t>
            </a:r>
            <a:r>
              <a:rPr dirty="0" smtClean="0">
                <a:latin typeface="仿宋" panose="02010609060101010101" charset="-122"/>
                <a:ea typeface="仿宋" panose="02010609060101010101" charset="-122"/>
                <a:sym typeface="+mn-ea"/>
              </a:rPr>
              <a:t>国内GDP第</a:t>
            </a:r>
            <a:r>
              <a:rPr lang="en-US" dirty="0" smtClean="0">
                <a:latin typeface="仿宋" panose="02010609060101010101" charset="-122"/>
                <a:ea typeface="仿宋" panose="02010609060101010101" charset="-122"/>
                <a:sym typeface="+mn-ea"/>
              </a:rPr>
              <a:t>4</a:t>
            </a:r>
            <a:r>
              <a:rPr dirty="0" smtClean="0">
                <a:latin typeface="仿宋" panose="02010609060101010101" charset="-122"/>
                <a:ea typeface="仿宋" panose="02010609060101010101" charset="-122"/>
                <a:sym typeface="+mn-ea"/>
              </a:rPr>
              <a:t>季度增4.</a:t>
            </a:r>
            <a:r>
              <a:rPr lang="en-US" dirty="0" smtClean="0">
                <a:latin typeface="仿宋" panose="02010609060101010101" charset="-122"/>
                <a:ea typeface="仿宋" panose="02010609060101010101" charset="-122"/>
                <a:sym typeface="+mn-ea"/>
              </a:rPr>
              <a:t>5</a:t>
            </a:r>
            <a:r>
              <a:rPr dirty="0" smtClean="0">
                <a:latin typeface="仿宋" panose="02010609060101010101" charset="-122"/>
                <a:ea typeface="仿宋" panose="02010609060101010101" charset="-122"/>
                <a:sym typeface="+mn-ea"/>
              </a:rPr>
              <a:t>%</a:t>
            </a:r>
            <a:r>
              <a:rPr lang="zh-CN" dirty="0" smtClean="0">
                <a:latin typeface="仿宋" panose="02010609060101010101" charset="-122"/>
                <a:ea typeface="仿宋" panose="02010609060101010101" charset="-122"/>
                <a:sym typeface="+mn-ea"/>
              </a:rPr>
              <a:t>，</a:t>
            </a:r>
            <a:r>
              <a:rPr lang="zh-CN" altLang="en-US" dirty="0" smtClean="0">
                <a:latin typeface="仿宋" panose="02010609060101010101" charset="-122"/>
                <a:ea typeface="仿宋" panose="02010609060101010101" charset="-122"/>
                <a:sym typeface="+mn-ea"/>
              </a:rPr>
              <a:t>下降偏大；</a:t>
            </a:r>
            <a:r>
              <a:rPr lang="en-US" altLang="zh-CN" dirty="0" smtClean="0">
                <a:latin typeface="仿宋" panose="02010609060101010101" charset="-122"/>
                <a:ea typeface="仿宋" panose="02010609060101010101" charset="-122"/>
                <a:sym typeface="+mn-ea"/>
              </a:rPr>
              <a:t>12</a:t>
            </a:r>
            <a:r>
              <a:rPr lang="zh-CN" altLang="en-US" dirty="0" smtClean="0">
                <a:latin typeface="仿宋" panose="02010609060101010101" charset="-122"/>
                <a:ea typeface="仿宋" panose="02010609060101010101" charset="-122"/>
                <a:sym typeface="+mn-ea"/>
              </a:rPr>
              <a:t>月四驾马车看，工业增长相对维持持续强劲，零售增速持续下降，下半年消费显不足。今年</a:t>
            </a:r>
            <a:r>
              <a:rPr lang="en-US" altLang="zh-CN" dirty="0" smtClean="0">
                <a:latin typeface="仿宋" panose="02010609060101010101" charset="-122"/>
                <a:ea typeface="仿宋" panose="02010609060101010101" charset="-122"/>
                <a:sym typeface="+mn-ea"/>
              </a:rPr>
              <a:t>1</a:t>
            </a:r>
            <a:r>
              <a:rPr lang="zh-CN" altLang="en-US" dirty="0" smtClean="0">
                <a:latin typeface="仿宋" panose="02010609060101010101" charset="-122"/>
                <a:ea typeface="仿宋" panose="02010609060101010101" charset="-122"/>
                <a:sym typeface="+mn-ea"/>
              </a:rPr>
              <a:t>月目前看信贷新增环比回升，但同比仍下跌。</a:t>
            </a:r>
            <a:endParaRPr lang="zh-CN" altLang="en-US" dirty="0" smtClean="0">
              <a:latin typeface="仿宋" panose="02010609060101010101" charset="-122"/>
              <a:ea typeface="仿宋" panose="02010609060101010101" charset="-122"/>
              <a:sym typeface="+mn-ea"/>
            </a:endParaRPr>
          </a:p>
        </p:txBody>
      </p:sp>
      <p:sp>
        <p:nvSpPr>
          <p:cNvPr id="100" name="文本框 99"/>
          <p:cNvSpPr txBox="1"/>
          <p:nvPr/>
        </p:nvSpPr>
        <p:spPr>
          <a:xfrm>
            <a:off x="623252" y="621030"/>
            <a:ext cx="5080000" cy="368300"/>
          </a:xfrm>
          <a:prstGeom prst="rect">
            <a:avLst/>
          </a:prstGeom>
          <a:noFill/>
          <a:ln w="9525">
            <a:noFill/>
          </a:ln>
        </p:spPr>
        <p:txBody>
          <a:bodyPr>
            <a:spAutoFit/>
          </a:bodyPr>
          <a:p>
            <a:pPr indent="0"/>
            <a:r>
              <a:rPr lang="en-US" b="1">
                <a:latin typeface="黑体" panose="02010609060101010101" pitchFamily="49" charset="-122"/>
                <a:ea typeface="黑体" panose="02010609060101010101" pitchFamily="49" charset="-122"/>
                <a:cs typeface="黑体" panose="02010609060101010101" pitchFamily="49" charset="-122"/>
              </a:rPr>
              <a:t>2.</a:t>
            </a:r>
            <a:r>
              <a:rPr lang="zh-CN" altLang="en-US" b="1">
                <a:latin typeface="黑体" panose="02010609060101010101" pitchFamily="49" charset="-122"/>
                <a:ea typeface="黑体" panose="02010609060101010101" pitchFamily="49" charset="-122"/>
                <a:cs typeface="黑体" panose="02010609060101010101" pitchFamily="49" charset="-122"/>
              </a:rPr>
              <a:t>中国</a:t>
            </a:r>
            <a:r>
              <a:rPr lang="en-US" altLang="zh-CN" b="1">
                <a:latin typeface="黑体" panose="02010609060101010101" pitchFamily="49" charset="-122"/>
                <a:ea typeface="黑体" panose="02010609060101010101" pitchFamily="49" charset="-122"/>
                <a:cs typeface="黑体" panose="02010609060101010101" pitchFamily="49" charset="-122"/>
              </a:rPr>
              <a:t> </a:t>
            </a:r>
            <a:endParaRPr lang="en-US" altLang="zh-CN" b="1">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4" name="对象 3"/>
          <p:cNvGraphicFramePr/>
          <p:nvPr/>
        </p:nvGraphicFramePr>
        <p:xfrm>
          <a:off x="2134870" y="621665"/>
          <a:ext cx="7486650" cy="2374900"/>
        </p:xfrm>
        <a:graphic>
          <a:graphicData uri="http://schemas.openxmlformats.org/presentationml/2006/ole">
            <mc:AlternateContent xmlns:mc="http://schemas.openxmlformats.org/markup-compatibility/2006">
              <mc:Choice xmlns:v="urn:schemas-microsoft-com:vml" Requires="v">
                <p:oleObj spid="_x0000_s6" name="" r:id="rId1" imgW="10296525" imgH="4086225" progId="Paint.Picture">
                  <p:embed/>
                </p:oleObj>
              </mc:Choice>
              <mc:Fallback>
                <p:oleObj name="" r:id="rId1" imgW="10296525" imgH="4086225" progId="Paint.Picture">
                  <p:embed/>
                  <p:pic>
                    <p:nvPicPr>
                      <p:cNvPr id="0" name="图片 5"/>
                      <p:cNvPicPr/>
                      <p:nvPr/>
                    </p:nvPicPr>
                    <p:blipFill>
                      <a:blip r:embed="rId2"/>
                      <a:stretch>
                        <a:fillRect/>
                      </a:stretch>
                    </p:blipFill>
                    <p:spPr>
                      <a:xfrm>
                        <a:off x="2134870" y="621665"/>
                        <a:ext cx="7486650" cy="2374900"/>
                      </a:xfrm>
                      <a:prstGeom prst="rect">
                        <a:avLst/>
                      </a:prstGeom>
                      <a:ln>
                        <a:solidFill>
                          <a:schemeClr val="accent1"/>
                        </a:solidFill>
                      </a:ln>
                    </p:spPr>
                  </p:pic>
                </p:oleObj>
              </mc:Fallback>
            </mc:AlternateContent>
          </a:graphicData>
        </a:graphic>
      </p:graphicFrame>
      <p:graphicFrame>
        <p:nvGraphicFramePr>
          <p:cNvPr id="8" name="对象 7"/>
          <p:cNvGraphicFramePr/>
          <p:nvPr/>
        </p:nvGraphicFramePr>
        <p:xfrm>
          <a:off x="2134870" y="2997200"/>
          <a:ext cx="7487285" cy="2091055"/>
        </p:xfrm>
        <a:graphic>
          <a:graphicData uri="http://schemas.openxmlformats.org/presentationml/2006/ole">
            <mc:AlternateContent xmlns:mc="http://schemas.openxmlformats.org/markup-compatibility/2006">
              <mc:Choice xmlns:v="urn:schemas-microsoft-com:vml" Requires="v">
                <p:oleObj spid="_x0000_s9" name="" r:id="rId3" imgW="8029575" imgH="5038725" progId="Paint.Picture">
                  <p:embed/>
                </p:oleObj>
              </mc:Choice>
              <mc:Fallback>
                <p:oleObj name="" r:id="rId3" imgW="8029575" imgH="5038725" progId="Paint.Picture">
                  <p:embed/>
                  <p:pic>
                    <p:nvPicPr>
                      <p:cNvPr id="0" name="图片 8"/>
                      <p:cNvPicPr/>
                      <p:nvPr/>
                    </p:nvPicPr>
                    <p:blipFill>
                      <a:blip r:embed="rId4"/>
                      <a:stretch>
                        <a:fillRect/>
                      </a:stretch>
                    </p:blipFill>
                    <p:spPr>
                      <a:xfrm>
                        <a:off x="2134870" y="2997200"/>
                        <a:ext cx="7487285" cy="2091055"/>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1558925" y="1628775"/>
            <a:ext cx="8764270" cy="3678555"/>
          </a:xfrm>
          <a:prstGeom prst="rect">
            <a:avLst/>
          </a:prstGeom>
          <a:ln>
            <a:noFill/>
          </a:ln>
        </p:spPr>
        <p:txBody>
          <a:bodyPr wrap="square">
            <a:noAutofit/>
          </a:bodyPr>
          <a:p>
            <a:r>
              <a:rPr lang="zh-CN" altLang="en-US" dirty="0" smtClean="0">
                <a:latin typeface="仿宋" panose="02010609060101010101" charset="-122"/>
                <a:ea typeface="仿宋" panose="02010609060101010101" charset="-122"/>
                <a:cs typeface="仿宋" panose="02010609060101010101" charset="-122"/>
                <a:sym typeface="+mn-ea"/>
              </a:rPr>
              <a:t>去年中央经济工作会议</a:t>
            </a:r>
            <a:r>
              <a:rPr lang="en-US" altLang="zh-CN" dirty="0" smtClean="0">
                <a:latin typeface="仿宋" panose="02010609060101010101" charset="-122"/>
                <a:ea typeface="仿宋" panose="02010609060101010101" charset="-122"/>
                <a:cs typeface="仿宋" panose="02010609060101010101" charset="-122"/>
                <a:sym typeface="+mn-ea"/>
              </a:rPr>
              <a:t>(</a:t>
            </a:r>
            <a:r>
              <a:rPr lang="en-US" altLang="zh-CN" dirty="0" smtClean="0">
                <a:latin typeface="仿宋" panose="02010609060101010101" charset="-122"/>
                <a:ea typeface="仿宋" panose="02010609060101010101" charset="-122"/>
                <a:cs typeface="仿宋" panose="02010609060101010101" charset="-122"/>
                <a:sym typeface="+mn-ea"/>
              </a:rPr>
              <a:t>12</a:t>
            </a:r>
            <a:r>
              <a:rPr lang="zh-CN" altLang="en-US" dirty="0" smtClean="0">
                <a:latin typeface="仿宋" panose="02010609060101010101" charset="-122"/>
                <a:ea typeface="仿宋" panose="02010609060101010101" charset="-122"/>
                <a:cs typeface="仿宋" panose="02010609060101010101" charset="-122"/>
                <a:sym typeface="+mn-ea"/>
              </a:rPr>
              <a:t>月</a:t>
            </a:r>
            <a:r>
              <a:rPr lang="en-US" altLang="zh-CN" dirty="0" smtClean="0">
                <a:latin typeface="仿宋" panose="02010609060101010101" charset="-122"/>
                <a:ea typeface="仿宋" panose="02010609060101010101" charset="-122"/>
                <a:cs typeface="仿宋" panose="02010609060101010101" charset="-122"/>
                <a:sym typeface="+mn-ea"/>
              </a:rPr>
              <a:t>10</a:t>
            </a:r>
            <a:r>
              <a:rPr lang="zh-CN" altLang="en-US" dirty="0" smtClean="0">
                <a:latin typeface="仿宋" panose="02010609060101010101" charset="-122"/>
                <a:ea typeface="仿宋" panose="02010609060101010101" charset="-122"/>
                <a:cs typeface="仿宋" panose="02010609060101010101" charset="-122"/>
                <a:sym typeface="+mn-ea"/>
              </a:rPr>
              <a:t>日至</a:t>
            </a:r>
            <a:r>
              <a:rPr lang="en-US" altLang="zh-CN" dirty="0" smtClean="0">
                <a:latin typeface="仿宋" panose="02010609060101010101" charset="-122"/>
                <a:ea typeface="仿宋" panose="02010609060101010101" charset="-122"/>
                <a:cs typeface="仿宋" panose="02010609060101010101" charset="-122"/>
                <a:sym typeface="+mn-ea"/>
              </a:rPr>
              <a:t>11</a:t>
            </a:r>
            <a:r>
              <a:rPr lang="zh-CN" altLang="en-US" dirty="0" smtClean="0">
                <a:latin typeface="仿宋" panose="02010609060101010101" charset="-122"/>
                <a:ea typeface="仿宋" panose="02010609060101010101" charset="-122"/>
                <a:cs typeface="仿宋" panose="02010609060101010101" charset="-122"/>
                <a:sym typeface="+mn-ea"/>
              </a:rPr>
              <a:t>日</a:t>
            </a:r>
            <a:r>
              <a:rPr lang="en-US" altLang="zh-CN" dirty="0" smtClean="0">
                <a:latin typeface="仿宋" panose="02010609060101010101" charset="-122"/>
                <a:ea typeface="仿宋" panose="02010609060101010101" charset="-122"/>
                <a:cs typeface="仿宋" panose="02010609060101010101" charset="-122"/>
                <a:sym typeface="+mn-ea"/>
              </a:rPr>
              <a:t>)</a:t>
            </a:r>
            <a:r>
              <a:rPr lang="zh-CN" altLang="en-US" dirty="0" smtClean="0">
                <a:latin typeface="仿宋" panose="02010609060101010101" charset="-122"/>
                <a:ea typeface="仿宋" panose="02010609060101010101" charset="-122"/>
                <a:cs typeface="仿宋" panose="02010609060101010101" charset="-122"/>
                <a:sym typeface="+mn-ea"/>
              </a:rPr>
              <a:t>指出</a:t>
            </a:r>
            <a:r>
              <a:rPr lang="en-US" altLang="zh-CN" dirty="0" smtClean="0">
                <a:latin typeface="仿宋" panose="02010609060101010101" charset="-122"/>
                <a:ea typeface="仿宋" panose="02010609060101010101" charset="-122"/>
                <a:cs typeface="仿宋" panose="02010609060101010101" charset="-122"/>
                <a:sym typeface="+mn-ea"/>
              </a:rPr>
              <a:t>:</a:t>
            </a:r>
            <a:r>
              <a:rPr lang="zh-CN" altLang="en-US" dirty="0" smtClean="0">
                <a:latin typeface="仿宋" panose="02010609060101010101" charset="-122"/>
                <a:ea typeface="仿宋" panose="02010609060101010101" charset="-122"/>
                <a:cs typeface="仿宋" panose="02010609060101010101" charset="-122"/>
                <a:sym typeface="+mn-ea"/>
              </a:rPr>
              <a:t>明年要继续实施更加积极的财政政策。</a:t>
            </a:r>
            <a:endParaRPr lang="en-US" altLang="zh-CN" dirty="0" smtClean="0">
              <a:latin typeface="仿宋" panose="02010609060101010101" charset="-122"/>
              <a:ea typeface="仿宋" panose="02010609060101010101" charset="-122"/>
              <a:cs typeface="仿宋" panose="02010609060101010101" charset="-122"/>
              <a:sym typeface="+mn-ea"/>
            </a:endParaRPr>
          </a:p>
          <a:p>
            <a:endParaRPr lang="zh-CN" altLang="en-US" dirty="0" smtClean="0">
              <a:latin typeface="仿宋" panose="02010609060101010101" charset="-122"/>
              <a:ea typeface="仿宋" panose="02010609060101010101" charset="-122"/>
              <a:cs typeface="仿宋" panose="02010609060101010101" charset="-122"/>
              <a:sym typeface="+mn-ea"/>
            </a:endParaRPr>
          </a:p>
          <a:p>
            <a:r>
              <a:rPr lang="zh-CN" altLang="en-US" dirty="0" smtClean="0">
                <a:latin typeface="仿宋" panose="02010609060101010101" charset="-122"/>
                <a:ea typeface="仿宋" panose="02010609060101010101" charset="-122"/>
                <a:cs typeface="仿宋" panose="02010609060101010101" charset="-122"/>
                <a:sym typeface="+mn-ea"/>
              </a:rPr>
              <a:t>全国两会（十四届全国人大四次会议、全国政协十四届四次会议）于</a:t>
            </a:r>
            <a:r>
              <a:rPr lang="en-US" altLang="zh-CN" dirty="0" smtClean="0">
                <a:latin typeface="仿宋" panose="02010609060101010101" charset="-122"/>
                <a:ea typeface="仿宋" panose="02010609060101010101" charset="-122"/>
                <a:cs typeface="仿宋" panose="02010609060101010101" charset="-122"/>
                <a:sym typeface="+mn-ea"/>
              </a:rPr>
              <a:t> 3 </a:t>
            </a:r>
            <a:r>
              <a:rPr lang="zh-CN" altLang="en-US" dirty="0" smtClean="0">
                <a:latin typeface="仿宋" panose="02010609060101010101" charset="-122"/>
                <a:ea typeface="仿宋" panose="02010609060101010101" charset="-122"/>
                <a:cs typeface="仿宋" panose="02010609060101010101" charset="-122"/>
                <a:sym typeface="+mn-ea"/>
              </a:rPr>
              <a:t>月</a:t>
            </a:r>
            <a:r>
              <a:rPr lang="en-US" altLang="zh-CN" dirty="0" smtClean="0">
                <a:latin typeface="仿宋" panose="02010609060101010101" charset="-122"/>
                <a:ea typeface="仿宋" panose="02010609060101010101" charset="-122"/>
                <a:cs typeface="仿宋" panose="02010609060101010101" charset="-122"/>
                <a:sym typeface="+mn-ea"/>
              </a:rPr>
              <a:t> 4—5 </a:t>
            </a:r>
            <a:r>
              <a:rPr lang="zh-CN" altLang="en-US" dirty="0" smtClean="0">
                <a:latin typeface="仿宋" panose="02010609060101010101" charset="-122"/>
                <a:ea typeface="仿宋" panose="02010609060101010101" charset="-122"/>
                <a:cs typeface="仿宋" panose="02010609060101010101" charset="-122"/>
                <a:sym typeface="+mn-ea"/>
              </a:rPr>
              <a:t>日开幕。</a:t>
            </a:r>
            <a:endParaRPr lang="zh-CN" altLang="en-US" dirty="0" smtClean="0">
              <a:latin typeface="仿宋" panose="02010609060101010101" charset="-122"/>
              <a:ea typeface="仿宋" panose="02010609060101010101" charset="-122"/>
              <a:cs typeface="仿宋" panose="02010609060101010101" charset="-122"/>
              <a:sym typeface="+mn-ea"/>
            </a:endParaRPr>
          </a:p>
          <a:p>
            <a:endParaRPr lang="en-US" altLang="zh-CN" dirty="0" smtClean="0">
              <a:latin typeface="仿宋" panose="02010609060101010101" charset="-122"/>
              <a:ea typeface="仿宋" panose="02010609060101010101" charset="-122"/>
              <a:cs typeface="仿宋" panose="02010609060101010101" charset="-122"/>
              <a:sym typeface="+mn-ea"/>
            </a:endParaRPr>
          </a:p>
          <a:p>
            <a:r>
              <a:rPr lang="en-US" altLang="zh-CN" dirty="0" smtClean="0">
                <a:latin typeface="仿宋" panose="02010609060101010101" charset="-122"/>
                <a:ea typeface="仿宋" panose="02010609060101010101" charset="-122"/>
                <a:cs typeface="仿宋" panose="02010609060101010101" charset="-122"/>
                <a:sym typeface="+mn-ea"/>
              </a:rPr>
              <a:t>1.</a:t>
            </a:r>
            <a:r>
              <a:rPr lang="zh-CN" altLang="en-US" dirty="0" smtClean="0">
                <a:latin typeface="仿宋" panose="02010609060101010101" charset="-122"/>
                <a:ea typeface="仿宋" panose="02010609060101010101" charset="-122"/>
                <a:cs typeface="仿宋" panose="02010609060101010101" charset="-122"/>
                <a:sym typeface="+mn-ea"/>
              </a:rPr>
              <a:t>核心定调与经济目标（政府工作报告）：年度</a:t>
            </a:r>
            <a:r>
              <a:rPr lang="en-US" altLang="zh-CN" dirty="0" smtClean="0">
                <a:latin typeface="仿宋" panose="02010609060101010101" charset="-122"/>
                <a:ea typeface="仿宋" panose="02010609060101010101" charset="-122"/>
                <a:cs typeface="仿宋" panose="02010609060101010101" charset="-122"/>
                <a:sym typeface="+mn-ea"/>
              </a:rPr>
              <a:t> GDP </a:t>
            </a:r>
            <a:r>
              <a:rPr lang="zh-CN" altLang="en-US" dirty="0" smtClean="0">
                <a:latin typeface="仿宋" panose="02010609060101010101" charset="-122"/>
                <a:ea typeface="仿宋" panose="02010609060101010101" charset="-122"/>
                <a:cs typeface="仿宋" panose="02010609060101010101" charset="-122"/>
                <a:sym typeface="+mn-ea"/>
              </a:rPr>
              <a:t>目标：</a:t>
            </a:r>
            <a:r>
              <a:rPr lang="en-US" altLang="zh-CN" dirty="0" smtClean="0">
                <a:latin typeface="仿宋" panose="02010609060101010101" charset="-122"/>
                <a:ea typeface="仿宋" panose="02010609060101010101" charset="-122"/>
                <a:cs typeface="仿宋" panose="02010609060101010101" charset="-122"/>
                <a:sym typeface="+mn-ea"/>
              </a:rPr>
              <a:t>4.5%—5%</a:t>
            </a:r>
            <a:endParaRPr lang="en-US" altLang="zh-CN" dirty="0" smtClean="0">
              <a:latin typeface="仿宋" panose="02010609060101010101" charset="-122"/>
              <a:ea typeface="仿宋" panose="02010609060101010101" charset="-122"/>
              <a:cs typeface="仿宋" panose="02010609060101010101" charset="-122"/>
              <a:sym typeface="+mn-ea"/>
            </a:endParaRPr>
          </a:p>
          <a:p>
            <a:r>
              <a:rPr lang="en-US" altLang="zh-CN" dirty="0" smtClean="0">
                <a:latin typeface="仿宋" panose="02010609060101010101" charset="-122"/>
                <a:ea typeface="仿宋" panose="02010609060101010101" charset="-122"/>
                <a:cs typeface="仿宋" panose="02010609060101010101" charset="-122"/>
                <a:sym typeface="+mn-ea"/>
              </a:rPr>
              <a:t>2.</a:t>
            </a:r>
            <a:r>
              <a:rPr lang="zh-CN" altLang="en-US" dirty="0" smtClean="0">
                <a:latin typeface="仿宋" panose="02010609060101010101" charset="-122"/>
                <a:ea typeface="仿宋" panose="02010609060101010101" charset="-122"/>
                <a:cs typeface="仿宋" panose="02010609060101010101" charset="-122"/>
                <a:sym typeface="+mn-ea"/>
              </a:rPr>
              <a:t>财政政策：赤字率按</a:t>
            </a:r>
            <a:r>
              <a:rPr lang="en-US" altLang="zh-CN" dirty="0" smtClean="0">
                <a:latin typeface="仿宋" panose="02010609060101010101" charset="-122"/>
                <a:ea typeface="仿宋" panose="02010609060101010101" charset="-122"/>
                <a:cs typeface="仿宋" panose="02010609060101010101" charset="-122"/>
                <a:sym typeface="+mn-ea"/>
              </a:rPr>
              <a:t>4% </a:t>
            </a:r>
            <a:r>
              <a:rPr lang="zh-CN" altLang="en-US" dirty="0" smtClean="0">
                <a:latin typeface="仿宋" panose="02010609060101010101" charset="-122"/>
                <a:ea typeface="仿宋" panose="02010609060101010101" charset="-122"/>
                <a:cs typeface="仿宋" panose="02010609060101010101" charset="-122"/>
                <a:sym typeface="+mn-ea"/>
              </a:rPr>
              <a:t>左右安排、发行超长期特别国债</a:t>
            </a:r>
            <a:r>
              <a:rPr lang="en-US" altLang="zh-CN" dirty="0" smtClean="0">
                <a:latin typeface="仿宋" panose="02010609060101010101" charset="-122"/>
                <a:ea typeface="仿宋" panose="02010609060101010101" charset="-122"/>
                <a:cs typeface="仿宋" panose="02010609060101010101" charset="-122"/>
                <a:sym typeface="+mn-ea"/>
              </a:rPr>
              <a:t> 1.3 </a:t>
            </a:r>
            <a:r>
              <a:rPr lang="zh-CN" altLang="en-US" dirty="0" smtClean="0">
                <a:latin typeface="仿宋" panose="02010609060101010101" charset="-122"/>
                <a:ea typeface="仿宋" panose="02010609060101010101" charset="-122"/>
                <a:cs typeface="仿宋" panose="02010609060101010101" charset="-122"/>
                <a:sym typeface="+mn-ea"/>
              </a:rPr>
              <a:t>万亿元、安排</a:t>
            </a:r>
            <a:r>
              <a:rPr lang="en-US" altLang="zh-CN" dirty="0" smtClean="0">
                <a:latin typeface="仿宋" panose="02010609060101010101" charset="-122"/>
                <a:ea typeface="仿宋" panose="02010609060101010101" charset="-122"/>
                <a:cs typeface="仿宋" panose="02010609060101010101" charset="-122"/>
                <a:sym typeface="+mn-ea"/>
              </a:rPr>
              <a:t>2500 </a:t>
            </a:r>
            <a:r>
              <a:rPr lang="zh-CN" altLang="en-US" dirty="0" smtClean="0">
                <a:latin typeface="仿宋" panose="02010609060101010101" charset="-122"/>
                <a:ea typeface="仿宋" panose="02010609060101010101" charset="-122"/>
                <a:cs typeface="仿宋" panose="02010609060101010101" charset="-122"/>
                <a:sym typeface="+mn-ea"/>
              </a:rPr>
              <a:t>亿元支持消费品以旧换新、设立</a:t>
            </a:r>
            <a:r>
              <a:rPr lang="en-US" altLang="zh-CN" dirty="0" smtClean="0">
                <a:latin typeface="仿宋" panose="02010609060101010101" charset="-122"/>
                <a:ea typeface="仿宋" panose="02010609060101010101" charset="-122"/>
                <a:cs typeface="仿宋" panose="02010609060101010101" charset="-122"/>
                <a:sym typeface="+mn-ea"/>
              </a:rPr>
              <a:t>1000 </a:t>
            </a:r>
            <a:r>
              <a:rPr lang="zh-CN" altLang="en-US" dirty="0" smtClean="0">
                <a:latin typeface="仿宋" panose="02010609060101010101" charset="-122"/>
                <a:ea typeface="仿宋" panose="02010609060101010101" charset="-122"/>
                <a:cs typeface="仿宋" panose="02010609060101010101" charset="-122"/>
                <a:sym typeface="+mn-ea"/>
              </a:rPr>
              <a:t>亿元财政金融协同促内需专项资金</a:t>
            </a:r>
            <a:endParaRPr lang="zh-CN" altLang="en-US" dirty="0" smtClean="0">
              <a:latin typeface="仿宋" panose="02010609060101010101" charset="-122"/>
              <a:ea typeface="仿宋" panose="02010609060101010101" charset="-122"/>
              <a:cs typeface="仿宋" panose="02010609060101010101" charset="-122"/>
              <a:sym typeface="+mn-ea"/>
            </a:endParaRPr>
          </a:p>
          <a:p>
            <a:r>
              <a:rPr lang="en-US" altLang="zh-CN" dirty="0" smtClean="0">
                <a:latin typeface="仿宋" panose="02010609060101010101" charset="-122"/>
                <a:ea typeface="仿宋" panose="02010609060101010101" charset="-122"/>
                <a:cs typeface="仿宋" panose="02010609060101010101" charset="-122"/>
                <a:sym typeface="+mn-ea"/>
              </a:rPr>
              <a:t>3.</a:t>
            </a:r>
            <a:r>
              <a:rPr lang="zh-CN" altLang="en-US" dirty="0" smtClean="0">
                <a:latin typeface="仿宋" panose="02010609060101010101" charset="-122"/>
                <a:ea typeface="仿宋" panose="02010609060101010101" charset="-122"/>
                <a:cs typeface="仿宋" panose="02010609060101010101" charset="-122"/>
                <a:sym typeface="+mn-ea"/>
              </a:rPr>
              <a:t>货币政策：把稳增长、稳物价作为重要考量，灵活运用降准、降息等工具，保持流动性合理充裕。</a:t>
            </a:r>
            <a:endParaRPr lang="zh-CN" altLang="en-US" dirty="0" smtClean="0">
              <a:latin typeface="仿宋" panose="02010609060101010101" charset="-122"/>
              <a:ea typeface="仿宋" panose="02010609060101010101" charset="-122"/>
              <a:cs typeface="仿宋" panose="02010609060101010101" charset="-122"/>
              <a:sym typeface="+mn-ea"/>
            </a:endParaRPr>
          </a:p>
          <a:p>
            <a:endParaRPr lang="zh-CN" altLang="en-US" dirty="0" smtClean="0">
              <a:latin typeface="仿宋" panose="02010609060101010101" charset="-122"/>
              <a:ea typeface="仿宋" panose="02010609060101010101" charset="-122"/>
              <a:cs typeface="仿宋" panose="02010609060101010101" charset="-122"/>
              <a:sym typeface="+mn-ea"/>
            </a:endParaRPr>
          </a:p>
          <a:p>
            <a:endParaRPr lang="zh-CN" altLang="en-US" dirty="0" smtClean="0">
              <a:latin typeface="仿宋" panose="02010609060101010101" charset="-122"/>
              <a:ea typeface="仿宋" panose="02010609060101010101" charset="-122"/>
              <a:cs typeface="仿宋" panose="02010609060101010101" charset="-122"/>
              <a:sym typeface="+mn-ea"/>
            </a:endParaRPr>
          </a:p>
          <a:p>
            <a:endParaRPr lang="zh-CN" altLang="en-US" dirty="0" smtClean="0">
              <a:latin typeface="仿宋" panose="02010609060101010101" charset="-122"/>
              <a:ea typeface="仿宋" panose="02010609060101010101" charset="-122"/>
              <a:cs typeface="仿宋" panose="02010609060101010101" charset="-122"/>
              <a:sym typeface="+mn-ea"/>
            </a:endParaRPr>
          </a:p>
          <a:p>
            <a:endParaRPr lang="zh-CN" altLang="en-US" dirty="0" smtClean="0">
              <a:latin typeface="仿宋" panose="02010609060101010101" charset="-122"/>
              <a:ea typeface="仿宋" panose="02010609060101010101" charset="-122"/>
              <a:cs typeface="仿宋" panose="02010609060101010101" charset="-122"/>
              <a:sym typeface="+mn-ea"/>
            </a:endParaRPr>
          </a:p>
          <a:p>
            <a:endParaRPr lang="zh-CN" altLang="en-US" dirty="0" smtClean="0">
              <a:latin typeface="仿宋" panose="02010609060101010101" charset="-122"/>
              <a:ea typeface="仿宋" panose="02010609060101010101" charset="-122"/>
              <a:cs typeface="仿宋" panose="02010609060101010101" charset="-122"/>
              <a:sym typeface="+mn-ea"/>
            </a:endParaRPr>
          </a:p>
          <a:p>
            <a:endParaRPr dirty="0" smtClean="0">
              <a:latin typeface="仿宋" panose="02010609060101010101" charset="-122"/>
              <a:ea typeface="仿宋" panose="02010609060101010101" charset="-122"/>
              <a:cs typeface="仿宋" panose="02010609060101010101" charset="-122"/>
              <a:sym typeface="+mn-ea"/>
            </a:endParaRPr>
          </a:p>
        </p:txBody>
      </p:sp>
      <p:sp>
        <p:nvSpPr>
          <p:cNvPr id="100" name="文本框 99"/>
          <p:cNvSpPr txBox="1"/>
          <p:nvPr/>
        </p:nvSpPr>
        <p:spPr>
          <a:xfrm>
            <a:off x="550862" y="756920"/>
            <a:ext cx="5080000" cy="368300"/>
          </a:xfrm>
          <a:prstGeom prst="rect">
            <a:avLst/>
          </a:prstGeom>
          <a:noFill/>
          <a:ln w="9525">
            <a:noFill/>
          </a:ln>
        </p:spPr>
        <p:txBody>
          <a:bodyPr>
            <a:spAutoFit/>
          </a:bodyPr>
          <a:p>
            <a:pPr indent="0"/>
            <a:r>
              <a:rPr lang="en-US" altLang="zh-CN" b="1">
                <a:solidFill>
                  <a:schemeClr val="tx1"/>
                </a:solidFill>
                <a:latin typeface="黑体" panose="02010609060101010101" pitchFamily="49" charset="-122"/>
                <a:ea typeface="黑体" panose="02010609060101010101" pitchFamily="49" charset="-122"/>
                <a:cs typeface="黑体" panose="02010609060101010101" pitchFamily="49" charset="-122"/>
              </a:rPr>
              <a:t>2026</a:t>
            </a:r>
            <a:r>
              <a:rPr lang="zh-CN" altLang="en-US" b="1">
                <a:solidFill>
                  <a:schemeClr val="tx1"/>
                </a:solidFill>
                <a:latin typeface="黑体" panose="02010609060101010101" pitchFamily="49" charset="-122"/>
                <a:ea typeface="黑体" panose="02010609060101010101" pitchFamily="49" charset="-122"/>
                <a:cs typeface="黑体" panose="02010609060101010101" pitchFamily="49" charset="-122"/>
              </a:rPr>
              <a:t>年</a:t>
            </a:r>
            <a:r>
              <a:rPr lang="zh-CN" b="1">
                <a:latin typeface="黑体" panose="02010609060101010101" pitchFamily="49" charset="-122"/>
                <a:ea typeface="黑体" panose="02010609060101010101" pitchFamily="49" charset="-122"/>
                <a:cs typeface="黑体" panose="02010609060101010101" pitchFamily="49" charset="-122"/>
                <a:sym typeface="+mn-ea"/>
              </a:rPr>
              <a:t>宏观继续积极</a:t>
            </a:r>
            <a:endParaRPr lang="zh-CN" altLang="en-US"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1267460" y="4725035"/>
            <a:ext cx="10026650" cy="611505"/>
          </a:xfrm>
          <a:prstGeom prst="rect">
            <a:avLst/>
          </a:prstGeom>
          <a:ln>
            <a:noFill/>
          </a:ln>
        </p:spPr>
        <p:txBody>
          <a:bodyPr wrap="square">
            <a:noAutofit/>
          </a:bodyPr>
          <a:p>
            <a:r>
              <a:rPr lang="zh-CN" altLang="en-US" dirty="0" smtClean="0">
                <a:latin typeface="仿宋" panose="02010609060101010101" charset="-122"/>
                <a:ea typeface="仿宋" panose="02010609060101010101" charset="-122"/>
                <a:cs typeface="仿宋" panose="02010609060101010101" charset="-122"/>
                <a:sym typeface="+mn-ea"/>
              </a:rPr>
              <a:t>股指对郑棉走有正相关性影响。本周沪深</a:t>
            </a:r>
            <a:r>
              <a:rPr lang="en-US" altLang="zh-CN" dirty="0" smtClean="0">
                <a:latin typeface="仿宋" panose="02010609060101010101" charset="-122"/>
                <a:ea typeface="仿宋" panose="02010609060101010101" charset="-122"/>
                <a:cs typeface="仿宋" panose="02010609060101010101" charset="-122"/>
                <a:sym typeface="+mn-ea"/>
              </a:rPr>
              <a:t>300</a:t>
            </a:r>
            <a:r>
              <a:rPr lang="zh-CN" altLang="en-US" dirty="0" smtClean="0">
                <a:latin typeface="仿宋" panose="02010609060101010101" charset="-122"/>
                <a:ea typeface="仿宋" panose="02010609060101010101" charset="-122"/>
                <a:cs typeface="仿宋" panose="02010609060101010101" charset="-122"/>
                <a:sym typeface="+mn-ea"/>
              </a:rPr>
              <a:t>指数沪深</a:t>
            </a:r>
            <a:r>
              <a:rPr lang="en-US" altLang="zh-CN" dirty="0" smtClean="0">
                <a:latin typeface="仿宋" panose="02010609060101010101" charset="-122"/>
                <a:ea typeface="仿宋" panose="02010609060101010101" charset="-122"/>
                <a:cs typeface="仿宋" panose="02010609060101010101" charset="-122"/>
                <a:sym typeface="+mn-ea"/>
              </a:rPr>
              <a:t>300</a:t>
            </a:r>
            <a:r>
              <a:rPr lang="zh-CN" altLang="en-US" dirty="0" smtClean="0">
                <a:latin typeface="仿宋" panose="02010609060101010101" charset="-122"/>
                <a:ea typeface="仿宋" panose="02010609060101010101" charset="-122"/>
                <a:cs typeface="仿宋" panose="02010609060101010101" charset="-122"/>
                <a:sym typeface="+mn-ea"/>
              </a:rPr>
              <a:t>指周跌</a:t>
            </a:r>
            <a:r>
              <a:rPr lang="en-US" altLang="zh-CN" dirty="0" smtClean="0">
                <a:latin typeface="仿宋" panose="02010609060101010101" charset="-122"/>
                <a:ea typeface="仿宋" panose="02010609060101010101" charset="-122"/>
                <a:cs typeface="仿宋" panose="02010609060101010101" charset="-122"/>
                <a:sym typeface="+mn-ea"/>
              </a:rPr>
              <a:t>1.07%</a:t>
            </a:r>
            <a:r>
              <a:rPr lang="zh-CN" altLang="en-US" dirty="0" smtClean="0">
                <a:latin typeface="仿宋" panose="02010609060101010101" charset="-122"/>
                <a:ea typeface="仿宋" panose="02010609060101010101" charset="-122"/>
                <a:cs typeface="仿宋" panose="02010609060101010101" charset="-122"/>
                <a:sym typeface="+mn-ea"/>
              </a:rPr>
              <a:t>，郑棉</a:t>
            </a:r>
            <a:r>
              <a:rPr lang="en-US" altLang="zh-CN" dirty="0" smtClean="0">
                <a:latin typeface="仿宋" panose="02010609060101010101" charset="-122"/>
                <a:ea typeface="仿宋" panose="02010609060101010101" charset="-122"/>
                <a:cs typeface="仿宋" panose="02010609060101010101" charset="-122"/>
                <a:sym typeface="+mn-ea"/>
              </a:rPr>
              <a:t>5</a:t>
            </a:r>
            <a:r>
              <a:rPr lang="zh-CN" altLang="en-US" dirty="0" smtClean="0">
                <a:latin typeface="仿宋" panose="02010609060101010101" charset="-122"/>
                <a:ea typeface="仿宋" panose="02010609060101010101" charset="-122"/>
                <a:cs typeface="仿宋" panose="02010609060101010101" charset="-122"/>
                <a:sym typeface="+mn-ea"/>
              </a:rPr>
              <a:t>月震荡收跌</a:t>
            </a:r>
            <a:r>
              <a:rPr lang="en-US" altLang="zh-CN" dirty="0" smtClean="0">
                <a:latin typeface="仿宋" panose="02010609060101010101" charset="-122"/>
                <a:ea typeface="仿宋" panose="02010609060101010101" charset="-122"/>
                <a:cs typeface="仿宋" panose="02010609060101010101" charset="-122"/>
                <a:sym typeface="+mn-ea"/>
              </a:rPr>
              <a:t>0.65%</a:t>
            </a:r>
            <a:r>
              <a:rPr lang="zh-CN" altLang="en-US" dirty="0" smtClean="0">
                <a:latin typeface="仿宋" panose="02010609060101010101" charset="-122"/>
                <a:ea typeface="仿宋" panose="02010609060101010101" charset="-122"/>
                <a:cs typeface="仿宋" panose="02010609060101010101" charset="-122"/>
                <a:sym typeface="+mn-ea"/>
              </a:rPr>
              <a:t>。中东战火下美股大跌带来不利影响。关注股指反弹趋势强度及影响。</a:t>
            </a:r>
            <a:endParaRPr dirty="0" smtClean="0">
              <a:solidFill>
                <a:schemeClr val="tx1"/>
              </a:solidFill>
              <a:latin typeface="仿宋" panose="02010609060101010101" charset="-122"/>
              <a:ea typeface="仿宋" panose="02010609060101010101" charset="-122"/>
              <a:cs typeface="仿宋" panose="02010609060101010101" charset="-122"/>
            </a:endParaRPr>
          </a:p>
          <a:p>
            <a:endParaRPr lang="zh-CN" altLang="en-US" dirty="0" smtClean="0">
              <a:solidFill>
                <a:schemeClr val="tx1"/>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6355" y="659892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3" name="文本框 12"/>
          <p:cNvSpPr txBox="1"/>
          <p:nvPr/>
        </p:nvSpPr>
        <p:spPr>
          <a:xfrm>
            <a:off x="2494915" y="4430395"/>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graphicFrame>
        <p:nvGraphicFramePr>
          <p:cNvPr id="5" name="对象 4"/>
          <p:cNvGraphicFramePr/>
          <p:nvPr/>
        </p:nvGraphicFramePr>
        <p:xfrm>
          <a:off x="2494915" y="1537970"/>
          <a:ext cx="7187565" cy="2873375"/>
        </p:xfrm>
        <a:graphic>
          <a:graphicData uri="http://schemas.openxmlformats.org/presentationml/2006/ole">
            <mc:AlternateContent xmlns:mc="http://schemas.openxmlformats.org/markup-compatibility/2006">
              <mc:Choice xmlns:v="urn:schemas-microsoft-com:vml" Requires="v">
                <p:oleObj spid="_x0000_s6" name="" r:id="rId1" imgW="11591925" imgH="4895850" progId="Paint.Picture">
                  <p:embed/>
                </p:oleObj>
              </mc:Choice>
              <mc:Fallback>
                <p:oleObj name="" r:id="rId1" imgW="11591925" imgH="4895850" progId="Paint.Picture">
                  <p:embed/>
                  <p:pic>
                    <p:nvPicPr>
                      <p:cNvPr id="0" name="图片 5"/>
                      <p:cNvPicPr/>
                      <p:nvPr/>
                    </p:nvPicPr>
                    <p:blipFill>
                      <a:blip r:embed="rId2"/>
                      <a:stretch>
                        <a:fillRect/>
                      </a:stretch>
                    </p:blipFill>
                    <p:spPr>
                      <a:xfrm>
                        <a:off x="2494915" y="1537970"/>
                        <a:ext cx="7187565" cy="2873375"/>
                      </a:xfrm>
                      <a:prstGeom prst="rect">
                        <a:avLst/>
                      </a:prstGeom>
                      <a:ln>
                        <a:solidFill>
                          <a:schemeClr val="accent1"/>
                        </a:solid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910590" y="692785"/>
            <a:ext cx="8456930" cy="512445"/>
          </a:xfrm>
        </p:spPr>
        <p:txBody>
          <a:bodyPr/>
          <a:p>
            <a:pPr algn="l"/>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二、核心逻辑：供需情况</a:t>
            </a:r>
            <a:r>
              <a:rPr lang="en-US" alt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全球</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334645" y="6453505"/>
            <a:ext cx="3467100" cy="275590"/>
          </a:xfrm>
          <a:prstGeom prst="rect">
            <a:avLst/>
          </a:prstGeom>
          <a:noFill/>
        </p:spPr>
        <p:txBody>
          <a:bodyPr wrap="square" rtlCol="0">
            <a:spAutoFit/>
          </a:bodyPr>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8" name="对象 7"/>
          <p:cNvGraphicFramePr/>
          <p:nvPr/>
        </p:nvGraphicFramePr>
        <p:xfrm>
          <a:off x="1270635" y="1205230"/>
          <a:ext cx="9566910" cy="4534535"/>
        </p:xfrm>
        <a:graphic>
          <a:graphicData uri="http://schemas.openxmlformats.org/presentationml/2006/ole">
            <mc:AlternateContent xmlns:mc="http://schemas.openxmlformats.org/markup-compatibility/2006">
              <mc:Choice xmlns:v="urn:schemas-microsoft-com:vml" Requires="v">
                <p:oleObj spid="_x0000_s9" name="" r:id="rId1" imgW="11144250" imgH="6019800" progId="Paint.Picture">
                  <p:embed/>
                </p:oleObj>
              </mc:Choice>
              <mc:Fallback>
                <p:oleObj name="" r:id="rId1" imgW="11144250" imgH="6019800" progId="Paint.Picture">
                  <p:embed/>
                  <p:pic>
                    <p:nvPicPr>
                      <p:cNvPr id="0" name="图片 8"/>
                      <p:cNvPicPr/>
                      <p:nvPr/>
                    </p:nvPicPr>
                    <p:blipFill>
                      <a:blip r:embed="rId2"/>
                      <a:stretch>
                        <a:fillRect/>
                      </a:stretch>
                    </p:blipFill>
                    <p:spPr>
                      <a:xfrm>
                        <a:off x="1270635" y="1205230"/>
                        <a:ext cx="9566910" cy="453453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34645" y="6453505"/>
            <a:ext cx="3467100" cy="275590"/>
          </a:xfrm>
          <a:prstGeom prst="rect">
            <a:avLst/>
          </a:prstGeom>
          <a:noFill/>
        </p:spPr>
        <p:txBody>
          <a:bodyPr wrap="square" rtlCol="0">
            <a:spAutoFit/>
          </a:bodyPr>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3" name="对象 2"/>
          <p:cNvGraphicFramePr/>
          <p:nvPr/>
        </p:nvGraphicFramePr>
        <p:xfrm>
          <a:off x="1774825" y="1412875"/>
          <a:ext cx="8290560" cy="4120515"/>
        </p:xfrm>
        <a:graphic>
          <a:graphicData uri="http://schemas.openxmlformats.org/presentationml/2006/ole">
            <mc:AlternateContent xmlns:mc="http://schemas.openxmlformats.org/markup-compatibility/2006">
              <mc:Choice xmlns:v="urn:schemas-microsoft-com:vml" Requires="v">
                <p:oleObj spid="_x0000_s4" name="" r:id="rId1" imgW="10925175" imgH="5591175" progId="Paint.Picture">
                  <p:embed/>
                </p:oleObj>
              </mc:Choice>
              <mc:Fallback>
                <p:oleObj name="" r:id="rId1" imgW="10925175" imgH="5591175" progId="Paint.Picture">
                  <p:embed/>
                  <p:pic>
                    <p:nvPicPr>
                      <p:cNvPr id="0" name="图片 3"/>
                      <p:cNvPicPr/>
                      <p:nvPr/>
                    </p:nvPicPr>
                    <p:blipFill>
                      <a:blip r:embed="rId2"/>
                      <a:stretch>
                        <a:fillRect/>
                      </a:stretch>
                    </p:blipFill>
                    <p:spPr>
                      <a:xfrm>
                        <a:off x="1774825" y="1412875"/>
                        <a:ext cx="8290560" cy="412051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910590" y="692785"/>
            <a:ext cx="8456930" cy="512445"/>
          </a:xfrm>
        </p:spPr>
        <p:txBody>
          <a:bodyPr/>
          <a:p>
            <a:pPr algn="l"/>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美农业部展望报告</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334645" y="6453505"/>
            <a:ext cx="3467100" cy="275590"/>
          </a:xfrm>
          <a:prstGeom prst="rect">
            <a:avLst/>
          </a:prstGeom>
          <a:noFill/>
        </p:spPr>
        <p:txBody>
          <a:bodyPr wrap="square" rtlCol="0">
            <a:spAutoFit/>
          </a:bodyPr>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美农业部</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11" name="矩形 10"/>
          <p:cNvSpPr/>
          <p:nvPr/>
        </p:nvSpPr>
        <p:spPr>
          <a:xfrm>
            <a:off x="1630680" y="1412875"/>
            <a:ext cx="8545195" cy="3723005"/>
          </a:xfrm>
          <a:prstGeom prst="rect">
            <a:avLst/>
          </a:prstGeom>
          <a:ln>
            <a:noFill/>
          </a:ln>
        </p:spPr>
        <p:txBody>
          <a:bodyPr wrap="square">
            <a:spAutoFit/>
          </a:bodyPr>
          <a:p>
            <a:pPr fontAlgn="auto">
              <a:lnSpc>
                <a:spcPts val="3000"/>
              </a:lnSpc>
            </a:pPr>
            <a:r>
              <a:rPr lang="en-US"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a:t>
            </a:r>
            <a:r>
              <a:rPr lang="en-US" altLang="zh-CN" dirty="0" smtClean="0">
                <a:latin typeface="仿宋" panose="02010609060101010101" charset="-122"/>
                <a:ea typeface="仿宋" panose="02010609060101010101" charset="-122"/>
                <a:sym typeface="+mn-ea"/>
              </a:rPr>
              <a:t>20</a:t>
            </a:r>
            <a:r>
              <a:rPr lang="zh-CN" altLang="en-US" dirty="0" smtClean="0">
                <a:latin typeface="仿宋" panose="02010609060101010101" charset="-122"/>
                <a:ea typeface="仿宋" panose="02010609060101010101" charset="-122"/>
                <a:sym typeface="+mn-ea"/>
              </a:rPr>
              <a:t>日</a:t>
            </a:r>
            <a:r>
              <a:rPr dirty="0" smtClean="0">
                <a:latin typeface="仿宋" panose="02010609060101010101" charset="-122"/>
                <a:ea typeface="仿宋" panose="02010609060101010101" charset="-122"/>
                <a:sym typeface="+mn-ea"/>
              </a:rPr>
              <a:t>美国农业部发布26/27年度棉展望报告：</a:t>
            </a:r>
            <a:endParaRPr dirty="0" smtClean="0">
              <a:latin typeface="仿宋" panose="02010609060101010101" charset="-122"/>
              <a:ea typeface="仿宋" panose="02010609060101010101" charset="-122"/>
              <a:sym typeface="+mn-ea"/>
            </a:endParaRPr>
          </a:p>
          <a:p>
            <a:pPr fontAlgn="auto">
              <a:lnSpc>
                <a:spcPts val="3000"/>
              </a:lnSpc>
            </a:pPr>
            <a:r>
              <a:rPr dirty="0" smtClean="0">
                <a:latin typeface="仿宋" panose="02010609060101010101" charset="-122"/>
                <a:ea typeface="仿宋" panose="02010609060101010101" charset="-122"/>
                <a:sym typeface="+mn-ea"/>
              </a:rPr>
              <a:t>全球产量减3.2%需求增1.2%，因全球经济复苏；期末库存减5.2%，期末库存消费比59.3%降4个百分点</a:t>
            </a:r>
            <a:r>
              <a:rPr lang="zh-CN" dirty="0" smtClean="0">
                <a:latin typeface="仿宋" panose="02010609060101010101" charset="-122"/>
                <a:ea typeface="仿宋" panose="02010609060101010101" charset="-122"/>
                <a:sym typeface="+mn-ea"/>
              </a:rPr>
              <a:t>。全球期末库存消费比降至</a:t>
            </a:r>
            <a:r>
              <a:rPr lang="en-US" altLang="zh-CN" dirty="0" smtClean="0">
                <a:latin typeface="仿宋" panose="02010609060101010101" charset="-122"/>
                <a:ea typeface="仿宋" panose="02010609060101010101" charset="-122"/>
                <a:sym typeface="+mn-ea"/>
              </a:rPr>
              <a:t>2020</a:t>
            </a:r>
            <a:r>
              <a:rPr lang="zh-CN" altLang="en-US" dirty="0" smtClean="0">
                <a:latin typeface="仿宋" panose="02010609060101010101" charset="-122"/>
                <a:ea typeface="仿宋" panose="02010609060101010101" charset="-122"/>
                <a:sym typeface="+mn-ea"/>
              </a:rPr>
              <a:t>年来新低。</a:t>
            </a:r>
            <a:endParaRPr dirty="0" smtClean="0">
              <a:latin typeface="仿宋" panose="02010609060101010101" charset="-122"/>
              <a:ea typeface="仿宋" panose="02010609060101010101" charset="-122"/>
              <a:sym typeface="+mn-ea"/>
            </a:endParaRPr>
          </a:p>
          <a:p>
            <a:pPr fontAlgn="auto">
              <a:lnSpc>
                <a:spcPts val="3000"/>
              </a:lnSpc>
            </a:pPr>
            <a:r>
              <a:rPr dirty="0" smtClean="0">
                <a:latin typeface="仿宋" panose="02010609060101010101" charset="-122"/>
                <a:ea typeface="仿宋" panose="02010609060101010101" charset="-122"/>
                <a:sym typeface="+mn-ea"/>
              </a:rPr>
              <a:t>中国面积单产双降，收获面积减4.9%，产量减8.6%需求增0.8%，期末库存减1%，期末库存消费比91.6%，降1.5个百分点。</a:t>
            </a:r>
            <a:endParaRPr dirty="0" smtClean="0">
              <a:latin typeface="仿宋" panose="02010609060101010101" charset="-122"/>
              <a:ea typeface="仿宋" panose="02010609060101010101" charset="-122"/>
              <a:sym typeface="+mn-ea"/>
            </a:endParaRPr>
          </a:p>
          <a:p>
            <a:pPr fontAlgn="auto">
              <a:lnSpc>
                <a:spcPts val="3000"/>
              </a:lnSpc>
            </a:pPr>
            <a:r>
              <a:rPr dirty="0" smtClean="0">
                <a:latin typeface="仿宋" panose="02010609060101010101" charset="-122"/>
                <a:ea typeface="仿宋" panose="02010609060101010101" charset="-122"/>
                <a:sym typeface="+mn-ea"/>
              </a:rPr>
              <a:t>美国实播面积增1.3%，收获面积减2.2%，单产不变产量减2.3%。出口增1.7%，期末库存减4.5%，期末库存消费比30.4%降2个百分点。</a:t>
            </a:r>
            <a:endParaRPr dirty="0" smtClean="0">
              <a:latin typeface="仿宋" panose="02010609060101010101" charset="-122"/>
              <a:ea typeface="仿宋" panose="02010609060101010101" charset="-122"/>
              <a:sym typeface="+mn-ea"/>
            </a:endParaRPr>
          </a:p>
          <a:p>
            <a:pPr fontAlgn="auto">
              <a:lnSpc>
                <a:spcPts val="3000"/>
              </a:lnSpc>
            </a:pPr>
            <a:r>
              <a:rPr dirty="0" smtClean="0">
                <a:latin typeface="仿宋" panose="02010609060101010101" charset="-122"/>
                <a:ea typeface="仿宋" panose="02010609060101010101" charset="-122"/>
                <a:sym typeface="+mn-ea"/>
              </a:rPr>
              <a:t>巴西面积减5%单产降2%，产量为1750万包减130万包，印度产量持平。</a:t>
            </a:r>
            <a:endParaRPr dirty="0" smtClean="0">
              <a:latin typeface="仿宋" panose="02010609060101010101" charset="-122"/>
              <a:ea typeface="仿宋" panose="02010609060101010101" charset="-122"/>
              <a:sym typeface="+mn-ea"/>
            </a:endParaRPr>
          </a:p>
          <a:p>
            <a:endParaRPr lang="en-US" altLang="zh-CN" dirty="0" smtClean="0">
              <a:solidFill>
                <a:schemeClr val="tx1"/>
              </a:solidFill>
              <a:latin typeface="仿宋" panose="02010609060101010101" charset="-122"/>
              <a:ea typeface="仿宋" panose="02010609060101010101" charset="-122"/>
              <a:cs typeface="仿宋" panose="02010609060101010101" charset="-122"/>
              <a:sym typeface="+mn-ea"/>
            </a:endParaRPr>
          </a:p>
          <a:p>
            <a:endParaRPr lang="en-US" altLang="zh-CN"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658241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8" name="对象 7"/>
          <p:cNvGraphicFramePr/>
          <p:nvPr/>
        </p:nvGraphicFramePr>
        <p:xfrm>
          <a:off x="767080" y="725805"/>
          <a:ext cx="10282555" cy="5405755"/>
        </p:xfrm>
        <a:graphic>
          <a:graphicData uri="http://schemas.openxmlformats.org/presentationml/2006/ole">
            <mc:AlternateContent xmlns:mc="http://schemas.openxmlformats.org/markup-compatibility/2006">
              <mc:Choice xmlns:v="urn:schemas-microsoft-com:vml" Requires="v">
                <p:oleObj spid="_x0000_s9" name="" r:id="rId1" imgW="11486515" imgH="6991350" progId="Paint.Picture">
                  <p:embed/>
                </p:oleObj>
              </mc:Choice>
              <mc:Fallback>
                <p:oleObj name="" r:id="rId1" imgW="11486515" imgH="6991350" progId="Paint.Picture">
                  <p:embed/>
                  <p:pic>
                    <p:nvPicPr>
                      <p:cNvPr id="0" name="图片 8"/>
                      <p:cNvPicPr/>
                      <p:nvPr/>
                    </p:nvPicPr>
                    <p:blipFill>
                      <a:blip r:embed="rId2"/>
                      <a:stretch>
                        <a:fillRect/>
                      </a:stretch>
                    </p:blipFill>
                    <p:spPr>
                      <a:xfrm>
                        <a:off x="767080" y="725805"/>
                        <a:ext cx="10282555" cy="5405755"/>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43025" y="4869180"/>
            <a:ext cx="9051925" cy="645160"/>
          </a:xfrm>
          <a:prstGeom prst="rect">
            <a:avLst/>
          </a:prstGeom>
          <a:ln>
            <a:noFill/>
          </a:ln>
        </p:spPr>
        <p:txBody>
          <a:bodyPr wrap="square">
            <a:spAutoFit/>
          </a:bodyPr>
          <a:lstStyle/>
          <a:p>
            <a:r>
              <a:rPr lang="zh-CN" altLang="en-US" dirty="0" smtClean="0">
                <a:solidFill>
                  <a:schemeClr val="tx1"/>
                </a:solidFill>
                <a:latin typeface="仿宋" panose="02010609060101010101" charset="-122"/>
                <a:ea typeface="仿宋" panose="02010609060101010101" charset="-122"/>
                <a:cs typeface="仿宋" panose="02010609060101010101" charset="-122"/>
                <a:sym typeface="+mn-ea"/>
              </a:rPr>
              <a:t>至</a:t>
            </a:r>
            <a:r>
              <a:rPr lang="en-US" altLang="zh-CN" dirty="0" smtClean="0">
                <a:solidFill>
                  <a:schemeClr val="tx1"/>
                </a:solidFill>
                <a:latin typeface="仿宋" panose="02010609060101010101" charset="-122"/>
                <a:ea typeface="仿宋" panose="02010609060101010101" charset="-122"/>
                <a:cs typeface="仿宋" panose="02010609060101010101" charset="-122"/>
                <a:sym typeface="+mn-ea"/>
              </a:rPr>
              <a:t>2</a:t>
            </a:r>
            <a:r>
              <a:rPr lang="zh-CN" altLang="en-US" dirty="0" smtClean="0">
                <a:solidFill>
                  <a:schemeClr val="tx1"/>
                </a:solidFill>
                <a:latin typeface="仿宋" panose="02010609060101010101" charset="-122"/>
                <a:ea typeface="仿宋" panose="02010609060101010101" charset="-122"/>
                <a:cs typeface="仿宋" panose="02010609060101010101" charset="-122"/>
                <a:sym typeface="+mn-ea"/>
              </a:rPr>
              <a:t>月</a:t>
            </a:r>
            <a:r>
              <a:rPr lang="en-US" altLang="zh-CN" dirty="0" smtClean="0">
                <a:solidFill>
                  <a:schemeClr val="tx1"/>
                </a:solidFill>
                <a:latin typeface="仿宋" panose="02010609060101010101" charset="-122"/>
                <a:ea typeface="仿宋" panose="02010609060101010101" charset="-122"/>
                <a:cs typeface="仿宋" panose="02010609060101010101" charset="-122"/>
                <a:sym typeface="+mn-ea"/>
              </a:rPr>
              <a:t>26</a:t>
            </a:r>
            <a:r>
              <a:rPr lang="zh-CN" altLang="en-US" dirty="0" smtClean="0">
                <a:solidFill>
                  <a:schemeClr val="tx1"/>
                </a:solidFill>
                <a:latin typeface="仿宋" panose="02010609060101010101" charset="-122"/>
                <a:ea typeface="仿宋" panose="02010609060101010101" charset="-122"/>
                <a:cs typeface="仿宋" panose="02010609060101010101" charset="-122"/>
                <a:sym typeface="+mn-ea"/>
              </a:rPr>
              <a:t>当周美棉净销售</a:t>
            </a:r>
            <a:r>
              <a:rPr lang="en-US" altLang="zh-CN" dirty="0" smtClean="0">
                <a:solidFill>
                  <a:schemeClr val="tx1"/>
                </a:solidFill>
                <a:latin typeface="仿宋" panose="02010609060101010101" charset="-122"/>
                <a:ea typeface="仿宋" panose="02010609060101010101" charset="-122"/>
                <a:cs typeface="仿宋" panose="02010609060101010101" charset="-122"/>
                <a:sym typeface="+mn-ea"/>
              </a:rPr>
              <a:t>15.04</a:t>
            </a:r>
            <a:r>
              <a:rPr lang="zh-CN" altLang="en-US" dirty="0" smtClean="0">
                <a:solidFill>
                  <a:schemeClr val="tx1"/>
                </a:solidFill>
                <a:latin typeface="仿宋" panose="02010609060101010101" charset="-122"/>
                <a:ea typeface="仿宋" panose="02010609060101010101" charset="-122"/>
                <a:cs typeface="仿宋" panose="02010609060101010101" charset="-122"/>
                <a:sym typeface="+mn-ea"/>
              </a:rPr>
              <a:t>万包环比减</a:t>
            </a:r>
            <a:r>
              <a:rPr lang="en-US" altLang="zh-CN" dirty="0" smtClean="0">
                <a:solidFill>
                  <a:schemeClr val="tx1"/>
                </a:solidFill>
                <a:latin typeface="仿宋" panose="02010609060101010101" charset="-122"/>
                <a:ea typeface="仿宋" panose="02010609060101010101" charset="-122"/>
                <a:cs typeface="仿宋" panose="02010609060101010101" charset="-122"/>
                <a:sym typeface="+mn-ea"/>
              </a:rPr>
              <a:t>41%</a:t>
            </a:r>
            <a:r>
              <a:rPr lang="zh-CN" altLang="en-US" dirty="0" smtClean="0">
                <a:solidFill>
                  <a:schemeClr val="tx1"/>
                </a:solidFill>
                <a:latin typeface="仿宋" panose="02010609060101010101" charset="-122"/>
                <a:ea typeface="仿宋" panose="02010609060101010101" charset="-122"/>
                <a:cs typeface="仿宋" panose="02010609060101010101" charset="-122"/>
                <a:sym typeface="+mn-ea"/>
              </a:rPr>
              <a:t>，装运</a:t>
            </a:r>
            <a:r>
              <a:rPr lang="en-US" altLang="zh-CN" dirty="0" smtClean="0">
                <a:solidFill>
                  <a:schemeClr val="tx1"/>
                </a:solidFill>
                <a:latin typeface="仿宋" panose="02010609060101010101" charset="-122"/>
                <a:ea typeface="仿宋" panose="02010609060101010101" charset="-122"/>
                <a:cs typeface="仿宋" panose="02010609060101010101" charset="-122"/>
                <a:sym typeface="+mn-ea"/>
              </a:rPr>
              <a:t>28.22</a:t>
            </a:r>
            <a:r>
              <a:rPr lang="zh-CN" altLang="en-US" dirty="0" smtClean="0">
                <a:solidFill>
                  <a:schemeClr val="tx1"/>
                </a:solidFill>
                <a:latin typeface="仿宋" panose="02010609060101010101" charset="-122"/>
                <a:ea typeface="仿宋" panose="02010609060101010101" charset="-122"/>
                <a:cs typeface="仿宋" panose="02010609060101010101" charset="-122"/>
                <a:sym typeface="+mn-ea"/>
              </a:rPr>
              <a:t>万包周增</a:t>
            </a:r>
            <a:r>
              <a:rPr lang="en-US" altLang="zh-CN" dirty="0" smtClean="0">
                <a:solidFill>
                  <a:schemeClr val="tx1"/>
                </a:solidFill>
                <a:latin typeface="仿宋" panose="02010609060101010101" charset="-122"/>
                <a:ea typeface="仿宋" panose="02010609060101010101" charset="-122"/>
                <a:cs typeface="仿宋" panose="02010609060101010101" charset="-122"/>
                <a:sym typeface="+mn-ea"/>
              </a:rPr>
              <a:t>46%</a:t>
            </a:r>
            <a:r>
              <a:rPr lang="zh-CN" dirty="0" smtClean="0">
                <a:solidFill>
                  <a:schemeClr val="tx1"/>
                </a:solidFill>
                <a:latin typeface="仿宋" panose="02010609060101010101" charset="-122"/>
                <a:ea typeface="仿宋" panose="02010609060101010101" charset="-122"/>
                <a:cs typeface="仿宋" panose="02010609060101010101" charset="-122"/>
                <a:sym typeface="+mn-ea"/>
              </a:rPr>
              <a:t>。装运仍属偏弱局面增强。</a:t>
            </a:r>
            <a:endParaRPr lang="zh-CN"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7" name="文本框 6"/>
          <p:cNvSpPr txBox="1"/>
          <p:nvPr/>
        </p:nvSpPr>
        <p:spPr>
          <a:xfrm>
            <a:off x="334645" y="64535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文本框 4"/>
          <p:cNvSpPr txBox="1"/>
          <p:nvPr/>
        </p:nvSpPr>
        <p:spPr>
          <a:xfrm>
            <a:off x="2063115" y="4653280"/>
            <a:ext cx="316801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pic>
        <p:nvPicPr>
          <p:cNvPr id="23" name="图片 22"/>
          <p:cNvPicPr>
            <a:picLocks noChangeAspect="1"/>
          </p:cNvPicPr>
          <p:nvPr/>
        </p:nvPicPr>
        <p:blipFill>
          <a:blip r:embed="rId1"/>
          <a:stretch>
            <a:fillRect/>
          </a:stretch>
        </p:blipFill>
        <p:spPr>
          <a:xfrm>
            <a:off x="2134870" y="1268730"/>
            <a:ext cx="7802880" cy="3379470"/>
          </a:xfrm>
          <a:prstGeom prst="rect">
            <a:avLst/>
          </a:prstGeom>
          <a:noFill/>
          <a:ln w="9525">
            <a:solidFill>
              <a:schemeClr val="accent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66694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6" name="对象 5"/>
          <p:cNvGraphicFramePr/>
          <p:nvPr/>
        </p:nvGraphicFramePr>
        <p:xfrm>
          <a:off x="982980" y="764540"/>
          <a:ext cx="8882380" cy="4766310"/>
        </p:xfrm>
        <a:graphic>
          <a:graphicData uri="http://schemas.openxmlformats.org/presentationml/2006/ole">
            <mc:AlternateContent xmlns:mc="http://schemas.openxmlformats.org/markup-compatibility/2006">
              <mc:Choice xmlns:v="urn:schemas-microsoft-com:vml" Requires="v">
                <p:oleObj spid="_x0000_s9" name="" r:id="rId1" imgW="11534775" imgH="6724650" progId="Paint.Picture">
                  <p:embed/>
                </p:oleObj>
              </mc:Choice>
              <mc:Fallback>
                <p:oleObj name="" r:id="rId1" imgW="11534775" imgH="6724650" progId="Paint.Picture">
                  <p:embed/>
                  <p:pic>
                    <p:nvPicPr>
                      <p:cNvPr id="0" name="图片 8"/>
                      <p:cNvPicPr/>
                      <p:nvPr/>
                    </p:nvPicPr>
                    <p:blipFill>
                      <a:blip r:embed="rId2"/>
                      <a:stretch>
                        <a:fillRect/>
                      </a:stretch>
                    </p:blipFill>
                    <p:spPr>
                      <a:xfrm>
                        <a:off x="982980" y="764540"/>
                        <a:ext cx="8882380" cy="4766310"/>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6582410"/>
            <a:ext cx="3467100" cy="275590"/>
          </a:xfrm>
          <a:prstGeom prst="rect">
            <a:avLst/>
          </a:prstGeom>
          <a:noFill/>
        </p:spPr>
        <p:txBody>
          <a:bodyPr wrap="square" rtlCol="0">
            <a:spAutoFit/>
          </a:bodyPr>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6" name="标题 5"/>
          <p:cNvSpPr>
            <a:spLocks noGrp="1"/>
          </p:cNvSpPr>
          <p:nvPr>
            <p:ph type="title"/>
          </p:nvPr>
        </p:nvSpPr>
        <p:spPr>
          <a:xfrm>
            <a:off x="910590" y="692785"/>
            <a:ext cx="8456930" cy="512445"/>
          </a:xfrm>
        </p:spPr>
        <p:txBody>
          <a:bodyPr/>
          <a:p>
            <a:pPr algn="l"/>
            <a:r>
              <a:rPr lang="en-US" alt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a:t>
            </a: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、销售</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矩形 4"/>
          <p:cNvSpPr/>
          <p:nvPr/>
        </p:nvSpPr>
        <p:spPr>
          <a:xfrm>
            <a:off x="1702435" y="4728845"/>
            <a:ext cx="8562975" cy="645160"/>
          </a:xfrm>
          <a:prstGeom prst="rect">
            <a:avLst/>
          </a:prstGeom>
          <a:ln>
            <a:noFill/>
          </a:ln>
        </p:spPr>
        <p:txBody>
          <a:bodyPr wrap="square">
            <a:spAutoFit/>
          </a:bodyPr>
          <a:p>
            <a:r>
              <a:rPr lang="zh-CN" altLang="en-US" dirty="0" smtClean="0">
                <a:ea typeface="仿宋" panose="02010609060101010101" charset="-122"/>
                <a:sym typeface="+mn-ea"/>
              </a:rPr>
              <a:t>至</a:t>
            </a:r>
            <a:r>
              <a:rPr lang="en-US" altLang="zh-CN" dirty="0" smtClean="0">
                <a:ea typeface="仿宋" panose="02010609060101010101" charset="-122"/>
                <a:sym typeface="+mn-ea"/>
              </a:rPr>
              <a:t>3</a:t>
            </a:r>
            <a:r>
              <a:rPr lang="zh-CN" altLang="en-US" dirty="0" smtClean="0">
                <a:ea typeface="仿宋" panose="02010609060101010101" charset="-122"/>
                <a:sym typeface="+mn-ea"/>
              </a:rPr>
              <a:t>月</a:t>
            </a:r>
            <a:r>
              <a:rPr lang="en-US" altLang="zh-CN" dirty="0" smtClean="0">
                <a:ea typeface="仿宋" panose="02010609060101010101" charset="-122"/>
                <a:sym typeface="+mn-ea"/>
              </a:rPr>
              <a:t>5</a:t>
            </a:r>
            <a:r>
              <a:rPr lang="zh-CN" altLang="en-US" dirty="0" smtClean="0">
                <a:ea typeface="仿宋" panose="02010609060101010101" charset="-122"/>
                <a:sym typeface="+mn-ea"/>
              </a:rPr>
              <a:t>日全国累计销售皮棉</a:t>
            </a:r>
            <a:r>
              <a:rPr lang="en-US" altLang="zh-CN" dirty="0" smtClean="0">
                <a:ea typeface="仿宋" panose="02010609060101010101" charset="-122"/>
                <a:sym typeface="+mn-ea"/>
              </a:rPr>
              <a:t>532.1</a:t>
            </a:r>
            <a:r>
              <a:rPr lang="zh-CN" altLang="en-US" dirty="0" smtClean="0">
                <a:ea typeface="仿宋" panose="02010609060101010101" charset="-122"/>
                <a:sym typeface="+mn-ea"/>
              </a:rPr>
              <a:t>万吨同比增</a:t>
            </a:r>
            <a:r>
              <a:rPr lang="en-US" altLang="zh-CN" dirty="0" smtClean="0">
                <a:ea typeface="仿宋" panose="02010609060101010101" charset="-122"/>
                <a:sym typeface="+mn-ea"/>
              </a:rPr>
              <a:t>181.3</a:t>
            </a:r>
            <a:r>
              <a:rPr lang="zh-CN" altLang="en-US" dirty="0" smtClean="0">
                <a:ea typeface="仿宋" panose="02010609060101010101" charset="-122"/>
                <a:sym typeface="+mn-ea"/>
              </a:rPr>
              <a:t>万吨左右</a:t>
            </a:r>
            <a:r>
              <a:rPr lang="zh-CN" altLang="en-US" dirty="0" smtClean="0">
                <a:ea typeface="仿宋" panose="02010609060101010101" charset="-122"/>
                <a:sym typeface="+mn-ea"/>
              </a:rPr>
              <a:t>。</a:t>
            </a:r>
            <a:r>
              <a:rPr lang="zh-CN" dirty="0" smtClean="0">
                <a:ea typeface="仿宋" panose="02010609060101010101" charset="-122"/>
                <a:sym typeface="+mn-ea"/>
              </a:rPr>
              <a:t>今年销售进度目前远远快与去年与往年同期，目前提前进入总量的后期，关注现货市场动向。</a:t>
            </a:r>
            <a:endParaRPr lang="en-US" altLang="zh-CN" dirty="0" smtClean="0">
              <a:ea typeface="仿宋" panose="02010609060101010101" charset="-122"/>
              <a:sym typeface="+mn-ea"/>
            </a:endParaRPr>
          </a:p>
        </p:txBody>
      </p:sp>
      <p:sp>
        <p:nvSpPr>
          <p:cNvPr id="2" name="文本框 1"/>
          <p:cNvSpPr txBox="1"/>
          <p:nvPr/>
        </p:nvSpPr>
        <p:spPr>
          <a:xfrm>
            <a:off x="2350770" y="4413885"/>
            <a:ext cx="3096260"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graphicFrame>
        <p:nvGraphicFramePr>
          <p:cNvPr id="4" name="对象 3"/>
          <p:cNvGraphicFramePr/>
          <p:nvPr/>
        </p:nvGraphicFramePr>
        <p:xfrm>
          <a:off x="2494915" y="1156970"/>
          <a:ext cx="7209155" cy="3217545"/>
        </p:xfrm>
        <a:graphic>
          <a:graphicData uri="http://schemas.openxmlformats.org/presentationml/2006/ole">
            <mc:AlternateContent xmlns:mc="http://schemas.openxmlformats.org/markup-compatibility/2006">
              <mc:Choice xmlns:v="urn:schemas-microsoft-com:vml" Requires="v">
                <p:oleObj spid="_x0000_s7" name="" r:id="rId1" imgW="11706225" imgH="4314825" progId="Paint.Picture">
                  <p:embed/>
                </p:oleObj>
              </mc:Choice>
              <mc:Fallback>
                <p:oleObj name="" r:id="rId1" imgW="11706225" imgH="4314825" progId="Paint.Picture">
                  <p:embed/>
                  <p:pic>
                    <p:nvPicPr>
                      <p:cNvPr id="0" name="图片 6"/>
                      <p:cNvPicPr/>
                      <p:nvPr/>
                    </p:nvPicPr>
                    <p:blipFill>
                      <a:blip r:embed="rId2"/>
                      <a:stretch>
                        <a:fillRect/>
                      </a:stretch>
                    </p:blipFill>
                    <p:spPr>
                      <a:xfrm>
                        <a:off x="2494915" y="1156970"/>
                        <a:ext cx="7209155" cy="3217545"/>
                      </a:xfrm>
                      <a:prstGeom prst="rect">
                        <a:avLst/>
                      </a:prstGeom>
                      <a:ln>
                        <a:solidFill>
                          <a:schemeClr val="accent1"/>
                        </a:solid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3609638" y="2321855"/>
            <a:ext cx="401295" cy="430293"/>
            <a:chOff x="4511030" y="1979801"/>
            <a:chExt cx="415695" cy="445733"/>
          </a:xfrm>
        </p:grpSpPr>
        <p:sp>
          <p:nvSpPr>
            <p:cNvPr id="4" name="矩形 3"/>
            <p:cNvSpPr/>
            <p:nvPr>
              <p:custDataLst>
                <p:tags r:id="rId2"/>
              </p:custDataLst>
            </p:nvPr>
          </p:nvSpPr>
          <p:spPr>
            <a:xfrm>
              <a:off x="4511030" y="1988840"/>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6"/>
            <p:cNvSpPr txBox="1"/>
            <p:nvPr>
              <p:custDataLst>
                <p:tags r:id="rId3"/>
              </p:custDataLst>
            </p:nvPr>
          </p:nvSpPr>
          <p:spPr>
            <a:xfrm>
              <a:off x="4556560" y="1979801"/>
              <a:ext cx="311150" cy="413089"/>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1</a:t>
              </a:r>
              <a:endParaRPr lang="en-US" altLang="zh-CN" sz="2000" b="1" dirty="0" smtClean="0">
                <a:solidFill>
                  <a:schemeClr val="bg1"/>
                </a:solidFill>
                <a:latin typeface="Adobe 黑体 Std R" panose="020B0400000000000000" pitchFamily="34" charset="-122"/>
                <a:ea typeface="Adobe 黑体 Std R" panose="020B0400000000000000" pitchFamily="34" charset="-122"/>
              </a:endParaRPr>
            </a:p>
          </p:txBody>
        </p:sp>
      </p:grpSp>
      <p:grpSp>
        <p:nvGrpSpPr>
          <p:cNvPr id="6" name="组合 5"/>
          <p:cNvGrpSpPr/>
          <p:nvPr>
            <p:custDataLst>
              <p:tags r:id="rId4"/>
            </p:custDataLst>
          </p:nvPr>
        </p:nvGrpSpPr>
        <p:grpSpPr>
          <a:xfrm>
            <a:off x="3602653" y="3284985"/>
            <a:ext cx="401295" cy="425441"/>
            <a:chOff x="4511030" y="2699807"/>
            <a:chExt cx="415695" cy="441161"/>
          </a:xfrm>
        </p:grpSpPr>
        <p:sp>
          <p:nvSpPr>
            <p:cNvPr id="7" name="矩形 6"/>
            <p:cNvSpPr/>
            <p:nvPr>
              <p:custDataLst>
                <p:tags r:id="rId5"/>
              </p:custDataLst>
            </p:nvPr>
          </p:nvSpPr>
          <p:spPr>
            <a:xfrm>
              <a:off x="4511030" y="2704274"/>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9"/>
            <p:cNvSpPr txBox="1"/>
            <p:nvPr>
              <p:custDataLst>
                <p:tags r:id="rId6"/>
              </p:custDataLst>
            </p:nvPr>
          </p:nvSpPr>
          <p:spPr>
            <a:xfrm>
              <a:off x="4556560" y="2699807"/>
              <a:ext cx="311150" cy="413515"/>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2</a:t>
              </a:r>
              <a:endParaRPr lang="zh-CN" altLang="en-US" sz="2000" b="1" dirty="0">
                <a:solidFill>
                  <a:schemeClr val="bg1"/>
                </a:solidFill>
                <a:latin typeface="Adobe 黑体 Std R" panose="020B0400000000000000" pitchFamily="34" charset="-122"/>
                <a:ea typeface="Adobe 黑体 Std R" panose="020B0400000000000000" pitchFamily="34" charset="-122"/>
              </a:endParaRPr>
            </a:p>
          </p:txBody>
        </p:sp>
      </p:grpSp>
      <p:grpSp>
        <p:nvGrpSpPr>
          <p:cNvPr id="9" name="组合 8"/>
          <p:cNvGrpSpPr/>
          <p:nvPr>
            <p:custDataLst>
              <p:tags r:id="rId7"/>
            </p:custDataLst>
          </p:nvPr>
        </p:nvGrpSpPr>
        <p:grpSpPr>
          <a:xfrm>
            <a:off x="3609638" y="4221618"/>
            <a:ext cx="401295" cy="425441"/>
            <a:chOff x="4511030" y="2699807"/>
            <a:chExt cx="415695" cy="441161"/>
          </a:xfrm>
        </p:grpSpPr>
        <p:sp>
          <p:nvSpPr>
            <p:cNvPr id="10" name="矩形 9"/>
            <p:cNvSpPr/>
            <p:nvPr>
              <p:custDataLst>
                <p:tags r:id="rId8"/>
              </p:custDataLst>
            </p:nvPr>
          </p:nvSpPr>
          <p:spPr>
            <a:xfrm>
              <a:off x="4511030" y="2704274"/>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42"/>
            <p:cNvSpPr txBox="1"/>
            <p:nvPr>
              <p:custDataLst>
                <p:tags r:id="rId9"/>
              </p:custDataLst>
            </p:nvPr>
          </p:nvSpPr>
          <p:spPr>
            <a:xfrm>
              <a:off x="4556560" y="2699807"/>
              <a:ext cx="311150" cy="413515"/>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3</a:t>
              </a:r>
              <a:endParaRPr lang="zh-CN" altLang="en-US" sz="2000" b="1" dirty="0">
                <a:solidFill>
                  <a:schemeClr val="bg1"/>
                </a:solidFill>
                <a:latin typeface="Adobe 黑体 Std R" panose="020B0400000000000000" pitchFamily="34" charset="-122"/>
                <a:ea typeface="Adobe 黑体 Std R" panose="020B0400000000000000" pitchFamily="34" charset="-122"/>
              </a:endParaRPr>
            </a:p>
          </p:txBody>
        </p:sp>
      </p:grpSp>
      <p:sp>
        <p:nvSpPr>
          <p:cNvPr id="12" name="TextBox 76"/>
          <p:cNvSpPr txBox="1"/>
          <p:nvPr>
            <p:custDataLst>
              <p:tags r:id="rId10"/>
            </p:custDataLst>
          </p:nvPr>
        </p:nvSpPr>
        <p:spPr>
          <a:xfrm>
            <a:off x="4151077" y="2259330"/>
            <a:ext cx="3622852" cy="553085"/>
          </a:xfrm>
          <a:prstGeom prst="rect">
            <a:avLst/>
          </a:prstGeom>
          <a:noFill/>
        </p:spPr>
        <p:txBody>
          <a:bodyPr wrap="square" rtlCol="0">
            <a:spAutoFit/>
          </a:bodyPr>
          <a:lstStyle/>
          <a:p>
            <a:r>
              <a:rPr lang="zh-CN"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核心观点</a:t>
            </a:r>
            <a:endParaRPr lang="zh-CN"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20" name="TextBox 42"/>
          <p:cNvSpPr txBox="1"/>
          <p:nvPr>
            <p:custDataLst>
              <p:tags r:id="rId11"/>
            </p:custDataLst>
          </p:nvPr>
        </p:nvSpPr>
        <p:spPr>
          <a:xfrm>
            <a:off x="3653790" y="5949315"/>
            <a:ext cx="300355" cy="398780"/>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3</a:t>
            </a:r>
            <a:endParaRPr lang="zh-CN" altLang="en-US" sz="2000" b="1" dirty="0">
              <a:solidFill>
                <a:schemeClr val="bg1"/>
              </a:solidFill>
              <a:latin typeface="Adobe 黑体 Std R" panose="020B0400000000000000" pitchFamily="34" charset="-122"/>
              <a:ea typeface="Adobe 黑体 Std R" panose="020B0400000000000000" pitchFamily="34" charset="-122"/>
            </a:endParaRPr>
          </a:p>
        </p:txBody>
      </p:sp>
      <p:sp>
        <p:nvSpPr>
          <p:cNvPr id="22" name="TextBox 76"/>
          <p:cNvSpPr txBox="1"/>
          <p:nvPr>
            <p:custDataLst>
              <p:tags r:id="rId12"/>
            </p:custDataLst>
          </p:nvPr>
        </p:nvSpPr>
        <p:spPr>
          <a:xfrm>
            <a:off x="4295222" y="4197459"/>
            <a:ext cx="3531514" cy="553085"/>
          </a:xfrm>
          <a:prstGeom prst="rect">
            <a:avLst/>
          </a:prstGeom>
          <a:noFill/>
        </p:spPr>
        <p:txBody>
          <a:bodyPr wrap="square" rtlCol="0">
            <a:spAutoFit/>
          </a:bodyPr>
          <a:lstStyle/>
          <a:p>
            <a:r>
              <a:rPr lang="zh-CN" altLang="en-US"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相关策略</a:t>
            </a:r>
            <a:endParaRPr lang="zh-CN" altLang="en-US"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2" name="TextBox 76"/>
          <p:cNvSpPr txBox="1"/>
          <p:nvPr>
            <p:custDataLst>
              <p:tags r:id="rId13"/>
            </p:custDataLst>
          </p:nvPr>
        </p:nvSpPr>
        <p:spPr>
          <a:xfrm>
            <a:off x="4243152" y="3225165"/>
            <a:ext cx="3622852" cy="553085"/>
          </a:xfrm>
          <a:prstGeom prst="rect">
            <a:avLst/>
          </a:prstGeom>
          <a:noFill/>
        </p:spPr>
        <p:txBody>
          <a:bodyPr wrap="square" rtlCol="0">
            <a:spAutoFit/>
          </a:bodyPr>
          <a:lstStyle/>
          <a:p>
            <a:r>
              <a:rPr lang="zh-CN"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核心逻辑</a:t>
            </a:r>
            <a:endParaRPr lang="zh-CN"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6582410"/>
            <a:ext cx="3467100" cy="275590"/>
          </a:xfrm>
          <a:prstGeom prst="rect">
            <a:avLst/>
          </a:prstGeom>
          <a:noFill/>
        </p:spPr>
        <p:txBody>
          <a:bodyPr wrap="square" rtlCol="0">
            <a:spAutoFit/>
          </a:bodyPr>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3" name="对象 2"/>
          <p:cNvGraphicFramePr/>
          <p:nvPr/>
        </p:nvGraphicFramePr>
        <p:xfrm>
          <a:off x="1054735" y="692785"/>
          <a:ext cx="8623300" cy="4310380"/>
        </p:xfrm>
        <a:graphic>
          <a:graphicData uri="http://schemas.openxmlformats.org/presentationml/2006/ole">
            <mc:AlternateContent xmlns:mc="http://schemas.openxmlformats.org/markup-compatibility/2006">
              <mc:Choice xmlns:v="urn:schemas-microsoft-com:vml" Requires="v">
                <p:oleObj spid="_x0000_s7" name="" r:id="rId1" imgW="11153140" imgH="5905500" progId="Paint.Picture">
                  <p:embed/>
                </p:oleObj>
              </mc:Choice>
              <mc:Fallback>
                <p:oleObj name="" r:id="rId1" imgW="11153140" imgH="5905500" progId="Paint.Picture">
                  <p:embed/>
                  <p:pic>
                    <p:nvPicPr>
                      <p:cNvPr id="0" name="图片 6"/>
                      <p:cNvPicPr/>
                      <p:nvPr/>
                    </p:nvPicPr>
                    <p:blipFill>
                      <a:blip r:embed="rId2"/>
                      <a:stretch>
                        <a:fillRect/>
                      </a:stretch>
                    </p:blipFill>
                    <p:spPr>
                      <a:xfrm>
                        <a:off x="1054735" y="692785"/>
                        <a:ext cx="8623300" cy="431038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34645" y="64535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中国棉花网</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5" name="矩形 4"/>
          <p:cNvSpPr/>
          <p:nvPr/>
        </p:nvSpPr>
        <p:spPr>
          <a:xfrm>
            <a:off x="1476375" y="4869180"/>
            <a:ext cx="8853170" cy="368300"/>
          </a:xfrm>
          <a:prstGeom prst="rect">
            <a:avLst/>
          </a:prstGeom>
          <a:ln>
            <a:noFill/>
          </a:ln>
        </p:spPr>
        <p:txBody>
          <a:bodyPr wrap="square">
            <a:spAutoFit/>
          </a:bodyPr>
          <a:p>
            <a:r>
              <a:rPr lang="zh-CN" altLang="en-US" dirty="0" smtClean="0">
                <a:ea typeface="仿宋" panose="02010609060101010101" charset="-122"/>
                <a:sym typeface="+mn-ea"/>
              </a:rPr>
              <a:t>至</a:t>
            </a:r>
            <a:r>
              <a:rPr lang="en-US" altLang="zh-CN" dirty="0" smtClean="0">
                <a:ea typeface="仿宋" panose="02010609060101010101" charset="-122"/>
                <a:sym typeface="+mn-ea"/>
              </a:rPr>
              <a:t>3</a:t>
            </a:r>
            <a:r>
              <a:rPr lang="zh-CN" altLang="en-US" dirty="0" smtClean="0">
                <a:ea typeface="仿宋" panose="02010609060101010101" charset="-122"/>
                <a:sym typeface="+mn-ea"/>
              </a:rPr>
              <a:t>月</a:t>
            </a:r>
            <a:r>
              <a:rPr lang="en-US" altLang="zh-CN" dirty="0" smtClean="0">
                <a:ea typeface="仿宋" panose="02010609060101010101" charset="-122"/>
                <a:sym typeface="+mn-ea"/>
              </a:rPr>
              <a:t>6</a:t>
            </a:r>
            <a:r>
              <a:rPr lang="zh-CN" altLang="en-US" dirty="0" smtClean="0">
                <a:ea typeface="仿宋" panose="02010609060101010101" charset="-122"/>
                <a:sym typeface="+mn-ea"/>
              </a:rPr>
              <a:t>日仓</a:t>
            </a:r>
            <a:r>
              <a:rPr lang="en-US" altLang="zh-CN" dirty="0" smtClean="0">
                <a:ea typeface="仿宋" panose="02010609060101010101" charset="-122"/>
                <a:sym typeface="+mn-ea"/>
              </a:rPr>
              <a:t>11443</a:t>
            </a:r>
            <a:r>
              <a:rPr lang="zh-CN" altLang="en-US" dirty="0" smtClean="0">
                <a:ea typeface="仿宋" panose="02010609060101010101" charset="-122"/>
                <a:sym typeface="+mn-ea"/>
              </a:rPr>
              <a:t>（</a:t>
            </a:r>
            <a:r>
              <a:rPr lang="en-US" altLang="zh-CN" dirty="0" smtClean="0">
                <a:ea typeface="仿宋" panose="02010609060101010101" charset="-122"/>
                <a:sym typeface="+mn-ea"/>
              </a:rPr>
              <a:t>+53</a:t>
            </a:r>
            <a:r>
              <a:rPr lang="zh-CN" altLang="en-US" dirty="0" smtClean="0">
                <a:ea typeface="仿宋" panose="02010609060101010101" charset="-122"/>
                <a:sym typeface="+mn-ea"/>
              </a:rPr>
              <a:t>）张，预报</a:t>
            </a:r>
            <a:r>
              <a:rPr lang="en-US" altLang="zh-CN" dirty="0" smtClean="0">
                <a:ea typeface="仿宋" panose="02010609060101010101" charset="-122"/>
                <a:sym typeface="+mn-ea"/>
              </a:rPr>
              <a:t>1275</a:t>
            </a:r>
            <a:r>
              <a:rPr lang="zh-CN" altLang="en-US" dirty="0" smtClean="0">
                <a:ea typeface="仿宋" panose="02010609060101010101" charset="-122"/>
                <a:sym typeface="+mn-ea"/>
              </a:rPr>
              <a:t>张。</a:t>
            </a:r>
            <a:endParaRPr lang="en-US" altLang="zh-CN" dirty="0" smtClean="0">
              <a:ea typeface="仿宋" panose="02010609060101010101" charset="-122"/>
              <a:sym typeface="+mn-ea"/>
            </a:endParaRPr>
          </a:p>
        </p:txBody>
      </p:sp>
      <p:sp>
        <p:nvSpPr>
          <p:cNvPr id="4" name="文本框 3"/>
          <p:cNvSpPr txBox="1"/>
          <p:nvPr/>
        </p:nvSpPr>
        <p:spPr>
          <a:xfrm>
            <a:off x="2494915" y="4509135"/>
            <a:ext cx="3096260"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pic>
        <p:nvPicPr>
          <p:cNvPr id="20" name="图片 19"/>
          <p:cNvPicPr>
            <a:picLocks noChangeAspect="1"/>
          </p:cNvPicPr>
          <p:nvPr/>
        </p:nvPicPr>
        <p:blipFill>
          <a:blip r:embed="rId1"/>
          <a:stretch>
            <a:fillRect/>
          </a:stretch>
        </p:blipFill>
        <p:spPr>
          <a:xfrm>
            <a:off x="2063115" y="1628775"/>
            <a:ext cx="8180705" cy="2895600"/>
          </a:xfrm>
          <a:prstGeom prst="rect">
            <a:avLst/>
          </a:prstGeom>
          <a:noFill/>
          <a:ln w="9525">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494915" y="5156835"/>
            <a:ext cx="3096260"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9" name="文本框 8"/>
          <p:cNvSpPr txBox="1"/>
          <p:nvPr/>
        </p:nvSpPr>
        <p:spPr>
          <a:xfrm>
            <a:off x="0" y="64535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13" name="标题 12"/>
          <p:cNvSpPr>
            <a:spLocks noGrp="1"/>
          </p:cNvSpPr>
          <p:nvPr>
            <p:ph type="title"/>
          </p:nvPr>
        </p:nvSpPr>
        <p:spPr>
          <a:xfrm>
            <a:off x="406400" y="621030"/>
            <a:ext cx="8456930" cy="512445"/>
          </a:xfrm>
        </p:spPr>
        <p:txBody>
          <a:bodyPr/>
          <a:p>
            <a:pPr algn="l"/>
            <a:r>
              <a:rPr lang="en-US" alt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3</a:t>
            </a: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、进口</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4" name="文本框 13"/>
          <p:cNvSpPr txBox="1"/>
          <p:nvPr/>
        </p:nvSpPr>
        <p:spPr>
          <a:xfrm>
            <a:off x="1054735" y="5373370"/>
            <a:ext cx="9643745" cy="1076325"/>
          </a:xfrm>
          <a:prstGeom prst="rect">
            <a:avLst/>
          </a:prstGeom>
        </p:spPr>
        <p:txBody>
          <a:bodyPr wrap="square">
            <a:spAutoFit/>
          </a:bodyPr>
          <a:p>
            <a:pPr marL="0" indent="0" algn="just" defTabSz="266700">
              <a:spcBef>
                <a:spcPct val="0"/>
              </a:spcBef>
              <a:spcAft>
                <a:spcPct val="0"/>
              </a:spcAft>
            </a:pPr>
            <a:r>
              <a:rPr sz="1600" i="0">
                <a:solidFill>
                  <a:srgbClr val="000000"/>
                </a:solidFill>
                <a:latin typeface="宋体" panose="02010600030101010101" pitchFamily="2" charset="-122"/>
                <a:ea typeface="宋体" panose="02010600030101010101" pitchFamily="2" charset="-122"/>
              </a:rPr>
              <a:t>2025 进口量大幅下降原因</a:t>
            </a:r>
            <a:r>
              <a:rPr lang="zh-CN" sz="1600" i="0">
                <a:solidFill>
                  <a:srgbClr val="000000"/>
                </a:solidFill>
                <a:latin typeface="宋体" panose="02010600030101010101" pitchFamily="2" charset="-122"/>
                <a:ea typeface="宋体" panose="02010600030101010101" pitchFamily="2" charset="-122"/>
              </a:rPr>
              <a:t>：（</a:t>
            </a:r>
            <a:r>
              <a:rPr lang="en-US" altLang="zh-CN" sz="1600" i="0">
                <a:solidFill>
                  <a:srgbClr val="000000"/>
                </a:solidFill>
                <a:latin typeface="宋体" panose="02010600030101010101" pitchFamily="2" charset="-122"/>
                <a:ea typeface="宋体" panose="02010600030101010101" pitchFamily="2" charset="-122"/>
              </a:rPr>
              <a:t>1</a:t>
            </a:r>
            <a:r>
              <a:rPr lang="zh-CN" altLang="en-US" sz="1600" i="0">
                <a:solidFill>
                  <a:srgbClr val="000000"/>
                </a:solidFill>
                <a:latin typeface="宋体" panose="02010600030101010101" pitchFamily="2" charset="-122"/>
                <a:ea typeface="宋体" panose="02010600030101010101" pitchFamily="2" charset="-122"/>
              </a:rPr>
              <a:t>）</a:t>
            </a:r>
            <a:r>
              <a:rPr sz="1600" i="0">
                <a:solidFill>
                  <a:srgbClr val="000000"/>
                </a:solidFill>
                <a:latin typeface="宋体" panose="02010600030101010101" pitchFamily="2" charset="-122"/>
                <a:ea typeface="宋体" panose="02010600030101010101" pitchFamily="2" charset="-122"/>
              </a:rPr>
              <a:t>国内产量大幅增长，自给能力显著提升</a:t>
            </a:r>
            <a:r>
              <a:rPr lang="zh-CN" sz="1600" i="0">
                <a:solidFill>
                  <a:srgbClr val="000000"/>
                </a:solidFill>
                <a:latin typeface="宋体" panose="02010600030101010101" pitchFamily="2" charset="-122"/>
                <a:ea typeface="宋体" panose="02010600030101010101" pitchFamily="2" charset="-122"/>
              </a:rPr>
              <a:t>。</a:t>
            </a:r>
            <a:r>
              <a:rPr lang="en-US" altLang="zh-CN" sz="1600" i="0">
                <a:solidFill>
                  <a:srgbClr val="000000"/>
                </a:solidFill>
                <a:latin typeface="宋体" panose="02010600030101010101" pitchFamily="2" charset="-122"/>
                <a:ea typeface="宋体" panose="02010600030101010101" pitchFamily="2" charset="-122"/>
              </a:rPr>
              <a:t>(2)</a:t>
            </a:r>
            <a:r>
              <a:rPr sz="1600" i="0">
                <a:solidFill>
                  <a:srgbClr val="000000"/>
                </a:solidFill>
                <a:latin typeface="宋体" panose="02010600030101010101" pitchFamily="2" charset="-122"/>
                <a:ea typeface="宋体" panose="02010600030101010101" pitchFamily="2" charset="-122"/>
              </a:rPr>
              <a:t>进口配额收紧，限制进口规模。配额仅89.4 万吨，比往年实际进口量低约 60%，虽增发 20 万吨加工贸易配额，但有效期仅 2 个月，企业实际利用有限。</a:t>
            </a:r>
            <a:r>
              <a:rPr lang="en-US" sz="1600" i="0">
                <a:solidFill>
                  <a:srgbClr val="000000"/>
                </a:solidFill>
                <a:latin typeface="宋体" panose="02010600030101010101" pitchFamily="2" charset="-122"/>
                <a:ea typeface="宋体" panose="02010600030101010101" pitchFamily="2" charset="-122"/>
              </a:rPr>
              <a:t>(3)</a:t>
            </a:r>
            <a:r>
              <a:rPr sz="1600" i="0">
                <a:solidFill>
                  <a:srgbClr val="000000"/>
                </a:solidFill>
                <a:latin typeface="宋体" panose="02010600030101010101" pitchFamily="2" charset="-122"/>
                <a:ea typeface="宋体" panose="02010600030101010101" pitchFamily="2" charset="-122"/>
              </a:rPr>
              <a:t>关税壁垒，中国反制导致美棉进口成本上升；溯源订单受阻：出口企业使用美棉的溯源订单难度增加。</a:t>
            </a:r>
            <a:r>
              <a:rPr lang="en-US" sz="1600" i="0">
                <a:solidFill>
                  <a:srgbClr val="000000"/>
                </a:solidFill>
                <a:latin typeface="宋体" panose="02010600030101010101" pitchFamily="2" charset="-122"/>
                <a:ea typeface="宋体" panose="02010600030101010101" pitchFamily="2" charset="-122"/>
              </a:rPr>
              <a:t>(4)</a:t>
            </a:r>
            <a:r>
              <a:rPr sz="1600" i="0">
                <a:solidFill>
                  <a:srgbClr val="000000"/>
                </a:solidFill>
                <a:latin typeface="宋体" panose="02010600030101010101" pitchFamily="2" charset="-122"/>
                <a:ea typeface="宋体" panose="02010600030101010101" pitchFamily="2" charset="-122"/>
              </a:rPr>
              <a:t>全球经济乏力，纺织需求疲软；欧美市场需求萎缩，部分服装订单分流至东南亚</a:t>
            </a:r>
            <a:r>
              <a:rPr lang="zh-CN" sz="1600" i="0">
                <a:solidFill>
                  <a:srgbClr val="000000"/>
                </a:solidFill>
                <a:latin typeface="宋体" panose="02010600030101010101" pitchFamily="2" charset="-122"/>
                <a:ea typeface="宋体" panose="02010600030101010101" pitchFamily="2" charset="-122"/>
              </a:rPr>
              <a:t>。</a:t>
            </a:r>
            <a:endParaRPr lang="zh-CN" sz="1600" i="0">
              <a:solidFill>
                <a:srgbClr val="000000"/>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2494915" y="802005"/>
            <a:ext cx="7160895" cy="2176780"/>
          </a:xfrm>
          <a:prstGeom prst="rect">
            <a:avLst/>
          </a:prstGeom>
          <a:noFill/>
          <a:ln w="9525">
            <a:solidFill>
              <a:schemeClr val="accent1"/>
            </a:solidFill>
          </a:ln>
        </p:spPr>
      </p:pic>
      <p:graphicFrame>
        <p:nvGraphicFramePr>
          <p:cNvPr id="5" name="对象 4"/>
          <p:cNvGraphicFramePr/>
          <p:nvPr/>
        </p:nvGraphicFramePr>
        <p:xfrm>
          <a:off x="2494915" y="2996565"/>
          <a:ext cx="7160895" cy="2166620"/>
        </p:xfrm>
        <a:graphic>
          <a:graphicData uri="http://schemas.openxmlformats.org/presentationml/2006/ole">
            <mc:AlternateContent xmlns:mc="http://schemas.openxmlformats.org/markup-compatibility/2006">
              <mc:Choice xmlns:v="urn:schemas-microsoft-com:vml" Requires="v">
                <p:oleObj spid="_x0000_s6" name="" r:id="rId2" imgW="10144125" imgH="4057650" progId="Paint.Picture">
                  <p:embed/>
                </p:oleObj>
              </mc:Choice>
              <mc:Fallback>
                <p:oleObj name="" r:id="rId2" imgW="10144125" imgH="4057650" progId="Paint.Picture">
                  <p:embed/>
                  <p:pic>
                    <p:nvPicPr>
                      <p:cNvPr id="0" name="图片 5"/>
                      <p:cNvPicPr/>
                      <p:nvPr/>
                    </p:nvPicPr>
                    <p:blipFill>
                      <a:blip r:embed="rId3"/>
                      <a:stretch>
                        <a:fillRect/>
                      </a:stretch>
                    </p:blipFill>
                    <p:spPr>
                      <a:xfrm>
                        <a:off x="2494915" y="2996565"/>
                        <a:ext cx="7160895" cy="2166620"/>
                      </a:xfrm>
                      <a:prstGeom prst="rect">
                        <a:avLst/>
                      </a:prstGeom>
                      <a:ln>
                        <a:solidFill>
                          <a:schemeClr val="accent1"/>
                        </a:solid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494915" y="5599430"/>
            <a:ext cx="3096260"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9" name="文本框 8"/>
          <p:cNvSpPr txBox="1"/>
          <p:nvPr/>
        </p:nvSpPr>
        <p:spPr>
          <a:xfrm>
            <a:off x="0" y="64535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2" name="对象 1"/>
          <p:cNvGraphicFramePr/>
          <p:nvPr/>
        </p:nvGraphicFramePr>
        <p:xfrm>
          <a:off x="2494915" y="731520"/>
          <a:ext cx="7211060" cy="2433955"/>
        </p:xfrm>
        <a:graphic>
          <a:graphicData uri="http://schemas.openxmlformats.org/presentationml/2006/ole">
            <mc:AlternateContent xmlns:mc="http://schemas.openxmlformats.org/markup-compatibility/2006">
              <mc:Choice xmlns:v="urn:schemas-microsoft-com:vml" Requires="v">
                <p:oleObj spid="_x0000_s3" name="" r:id="rId1" imgW="10258425" imgH="3952875" progId="Paint.Picture">
                  <p:embed/>
                </p:oleObj>
              </mc:Choice>
              <mc:Fallback>
                <p:oleObj name="" r:id="rId1" imgW="10258425" imgH="3952875" progId="Paint.Picture">
                  <p:embed/>
                  <p:pic>
                    <p:nvPicPr>
                      <p:cNvPr id="0" name="图片 2"/>
                      <p:cNvPicPr/>
                      <p:nvPr/>
                    </p:nvPicPr>
                    <p:blipFill>
                      <a:blip r:embed="rId2"/>
                      <a:stretch>
                        <a:fillRect/>
                      </a:stretch>
                    </p:blipFill>
                    <p:spPr>
                      <a:xfrm>
                        <a:off x="2494915" y="731520"/>
                        <a:ext cx="7211060" cy="2433955"/>
                      </a:xfrm>
                      <a:prstGeom prst="rect">
                        <a:avLst/>
                      </a:prstGeom>
                      <a:ln>
                        <a:solidFill>
                          <a:schemeClr val="accent1"/>
                        </a:solidFill>
                      </a:ln>
                    </p:spPr>
                  </p:pic>
                </p:oleObj>
              </mc:Fallback>
            </mc:AlternateContent>
          </a:graphicData>
        </a:graphic>
      </p:graphicFrame>
      <p:graphicFrame>
        <p:nvGraphicFramePr>
          <p:cNvPr id="4" name="对象 3"/>
          <p:cNvGraphicFramePr/>
          <p:nvPr/>
        </p:nvGraphicFramePr>
        <p:xfrm>
          <a:off x="2494915" y="3165475"/>
          <a:ext cx="7211060" cy="2411730"/>
        </p:xfrm>
        <a:graphic>
          <a:graphicData uri="http://schemas.openxmlformats.org/presentationml/2006/ole">
            <mc:AlternateContent xmlns:mc="http://schemas.openxmlformats.org/markup-compatibility/2006">
              <mc:Choice xmlns:v="urn:schemas-microsoft-com:vml" Requires="v">
                <p:oleObj spid="_x0000_s5" name="" r:id="rId3" imgW="10306050" imgH="3819525" progId="Paint.Picture">
                  <p:embed/>
                </p:oleObj>
              </mc:Choice>
              <mc:Fallback>
                <p:oleObj name="" r:id="rId3" imgW="10306050" imgH="3819525" progId="Paint.Picture">
                  <p:embed/>
                  <p:pic>
                    <p:nvPicPr>
                      <p:cNvPr id="0" name="图片 4"/>
                      <p:cNvPicPr/>
                      <p:nvPr/>
                    </p:nvPicPr>
                    <p:blipFill>
                      <a:blip r:embed="rId4"/>
                      <a:stretch>
                        <a:fillRect/>
                      </a:stretch>
                    </p:blipFill>
                    <p:spPr>
                      <a:xfrm>
                        <a:off x="2494915" y="3165475"/>
                        <a:ext cx="7211060" cy="2411730"/>
                      </a:xfrm>
                      <a:prstGeom prst="rect">
                        <a:avLst/>
                      </a:prstGeom>
                      <a:ln>
                        <a:solidFill>
                          <a:schemeClr val="accent1"/>
                        </a:solid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126490" y="4940935"/>
            <a:ext cx="10072370" cy="645160"/>
          </a:xfrm>
          <a:prstGeom prst="rect">
            <a:avLst/>
          </a:prstGeom>
          <a:ln>
            <a:noFill/>
          </a:ln>
        </p:spPr>
        <p:txBody>
          <a:bodyPr wrap="square">
            <a:spAutoFit/>
          </a:bodyPr>
          <a:p>
            <a:r>
              <a:rPr dirty="0" smtClean="0">
                <a:latin typeface="仿宋" panose="02010609060101010101" charset="-122"/>
                <a:ea typeface="仿宋" panose="02010609060101010101" charset="-122"/>
                <a:cs typeface="仿宋" panose="02010609060101010101" charset="-122"/>
                <a:sym typeface="+mn-ea"/>
              </a:rPr>
              <a:t>12月份，全国服装类零售同比增2.73%,环比增9%，累计同比增3.06%。12月服装及衣着附件出口134亿美元环比增16%，同比增-10%，累计同比增-5%。</a:t>
            </a:r>
            <a:endParaRPr dirty="0" smtClean="0">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2494915" y="4728210"/>
            <a:ext cx="3096260"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9" name="文本框 8"/>
          <p:cNvSpPr txBox="1"/>
          <p:nvPr/>
        </p:nvSpPr>
        <p:spPr>
          <a:xfrm>
            <a:off x="0" y="64535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910590" y="692785"/>
            <a:ext cx="8456930" cy="512445"/>
          </a:xfrm>
        </p:spPr>
        <p:txBody>
          <a:bodyPr/>
          <a:p>
            <a:pPr algn="l"/>
            <a:r>
              <a:rPr lang="en-US" alt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4</a:t>
            </a: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、服装</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7" name="图片 6"/>
          <p:cNvPicPr>
            <a:picLocks noChangeAspect="1"/>
          </p:cNvPicPr>
          <p:nvPr/>
        </p:nvPicPr>
        <p:blipFill>
          <a:blip r:embed="rId1"/>
          <a:stretch>
            <a:fillRect/>
          </a:stretch>
        </p:blipFill>
        <p:spPr>
          <a:xfrm>
            <a:off x="1774825" y="1124585"/>
            <a:ext cx="8202930" cy="3589020"/>
          </a:xfrm>
          <a:prstGeom prst="rect">
            <a:avLst/>
          </a:prstGeom>
          <a:noFill/>
          <a:ln w="9525">
            <a:solidFill>
              <a:schemeClr val="accent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590" y="692785"/>
            <a:ext cx="8456930" cy="512445"/>
          </a:xfrm>
        </p:spPr>
        <p:txBody>
          <a:bodyPr/>
          <a:lstStyle/>
          <a:p>
            <a:pPr algn="l"/>
            <a:r>
              <a:rPr lang="en-US" alt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5</a:t>
            </a: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、基差</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矩形 10"/>
          <p:cNvSpPr/>
          <p:nvPr/>
        </p:nvSpPr>
        <p:spPr>
          <a:xfrm>
            <a:off x="1343025" y="5000625"/>
            <a:ext cx="9433560" cy="645160"/>
          </a:xfrm>
          <a:prstGeom prst="rect">
            <a:avLst/>
          </a:prstGeom>
          <a:ln>
            <a:noFill/>
          </a:ln>
        </p:spPr>
        <p:txBody>
          <a:bodyPr wrap="square">
            <a:spAutoFit/>
          </a:bodyPr>
          <a:lstStyle/>
          <a:p>
            <a:r>
              <a:rPr lang="zh-CN" altLang="en-US" dirty="0"/>
              <a:t>至</a:t>
            </a:r>
            <a:r>
              <a:rPr lang="en-US" altLang="zh-CN" dirty="0"/>
              <a:t>3</a:t>
            </a:r>
            <a:r>
              <a:rPr lang="zh-CN" altLang="en-US" dirty="0"/>
              <a:t>月</a:t>
            </a:r>
            <a:r>
              <a:rPr lang="en-US" altLang="zh-CN" dirty="0"/>
              <a:t>6</a:t>
            </a:r>
            <a:r>
              <a:rPr lang="zh-CN" altLang="en-US" dirty="0"/>
              <a:t>日</a:t>
            </a:r>
            <a:r>
              <a:rPr lang="en-US" altLang="zh-CN" dirty="0"/>
              <a:t>3128B</a:t>
            </a:r>
            <a:r>
              <a:rPr lang="zh-CN" altLang="en-US" dirty="0"/>
              <a:t>级</a:t>
            </a:r>
            <a:r>
              <a:rPr lang="en-US" altLang="zh-CN" dirty="0"/>
              <a:t>16678</a:t>
            </a:r>
            <a:r>
              <a:rPr lang="zh-CN" altLang="en-US" dirty="0"/>
              <a:t>（</a:t>
            </a:r>
            <a:r>
              <a:rPr lang="en-US" altLang="zh-CN" dirty="0"/>
              <a:t>+95</a:t>
            </a:r>
            <a:r>
              <a:rPr lang="zh-CN" altLang="en-US" dirty="0"/>
              <a:t>）点，</a:t>
            </a:r>
            <a:r>
              <a:rPr lang="en-US" altLang="zh-CN" dirty="0"/>
              <a:t>C32S</a:t>
            </a:r>
            <a:r>
              <a:rPr lang="zh-CN" altLang="en-US" dirty="0"/>
              <a:t>指数</a:t>
            </a:r>
            <a:r>
              <a:rPr lang="en-US" altLang="zh-CN" dirty="0"/>
              <a:t>21940</a:t>
            </a:r>
            <a:r>
              <a:rPr lang="zh-CN" altLang="en-US" dirty="0"/>
              <a:t>（</a:t>
            </a:r>
            <a:r>
              <a:rPr lang="en-US" altLang="zh-CN" dirty="0"/>
              <a:t>+20</a:t>
            </a:r>
            <a:r>
              <a:rPr lang="zh-CN" altLang="en-US" dirty="0"/>
              <a:t>）点，纱棉差</a:t>
            </a:r>
            <a:r>
              <a:rPr lang="en-US" altLang="zh-CN" dirty="0"/>
              <a:t>5262</a:t>
            </a:r>
            <a:r>
              <a:rPr lang="zh-CN" altLang="en-US" dirty="0"/>
              <a:t>元，</a:t>
            </a:r>
            <a:r>
              <a:rPr lang="en-US" altLang="zh-CN" dirty="0"/>
              <a:t>5</a:t>
            </a:r>
            <a:r>
              <a:rPr lang="zh-CN" altLang="en-US" dirty="0"/>
              <a:t>月基差</a:t>
            </a:r>
            <a:r>
              <a:rPr lang="en-US" altLang="zh-CN" dirty="0"/>
              <a:t>1383</a:t>
            </a:r>
            <a:r>
              <a:rPr lang="zh-CN" altLang="en-US" dirty="0"/>
              <a:t>元。</a:t>
            </a:r>
            <a:r>
              <a:rPr lang="en-US" altLang="zh-CN" dirty="0"/>
              <a:t>12</a:t>
            </a:r>
            <a:r>
              <a:rPr lang="zh-CN" altLang="en-US" dirty="0"/>
              <a:t>月以来基差波动较大，为套保套利提供了机会。</a:t>
            </a:r>
            <a:endParaRPr lang="zh-CN" altLang="en-US" dirty="0"/>
          </a:p>
        </p:txBody>
      </p:sp>
      <p:sp>
        <p:nvSpPr>
          <p:cNvPr id="7" name="文本框 6"/>
          <p:cNvSpPr txBox="1"/>
          <p:nvPr/>
        </p:nvSpPr>
        <p:spPr>
          <a:xfrm>
            <a:off x="334645" y="645350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6" name="文本框 5"/>
          <p:cNvSpPr txBox="1"/>
          <p:nvPr/>
        </p:nvSpPr>
        <p:spPr>
          <a:xfrm>
            <a:off x="1990725" y="4725035"/>
            <a:ext cx="3096260"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pic>
        <p:nvPicPr>
          <p:cNvPr id="22" name="图片 21"/>
          <p:cNvPicPr>
            <a:picLocks noChangeAspect="1"/>
          </p:cNvPicPr>
          <p:nvPr/>
        </p:nvPicPr>
        <p:blipFill>
          <a:blip r:embed="rId1"/>
          <a:stretch>
            <a:fillRect/>
          </a:stretch>
        </p:blipFill>
        <p:spPr>
          <a:xfrm>
            <a:off x="2072957" y="1412558"/>
            <a:ext cx="8044180" cy="3505835"/>
          </a:xfrm>
          <a:prstGeom prst="rect">
            <a:avLst/>
          </a:prstGeom>
          <a:noFill/>
          <a:ln w="9525">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899285" y="4797425"/>
            <a:ext cx="8584565" cy="645160"/>
          </a:xfrm>
          <a:prstGeom prst="rect">
            <a:avLst/>
          </a:prstGeom>
          <a:ln>
            <a:noFill/>
          </a:ln>
        </p:spPr>
        <p:txBody>
          <a:bodyPr wrap="square">
            <a:spAutoFit/>
          </a:bodyPr>
          <a:lstStyle/>
          <a:p>
            <a:r>
              <a:rPr lang="zh-CN" dirty="0" smtClean="0">
                <a:latin typeface="仿宋" panose="02010609060101010101" charset="-122"/>
                <a:ea typeface="仿宋" panose="02010609060101010101" charset="-122"/>
                <a:sym typeface="+mn-ea"/>
              </a:rPr>
              <a:t>本周</a:t>
            </a:r>
            <a:r>
              <a:rPr lang="zh-CN" altLang="en-US" dirty="0" smtClean="0">
                <a:latin typeface="仿宋" panose="02010609060101010101" charset="-122"/>
                <a:ea typeface="仿宋" panose="02010609060101010101" charset="-122"/>
                <a:sym typeface="+mn-ea"/>
              </a:rPr>
              <a:t>郑棉震荡调整收跌</a:t>
            </a:r>
            <a:r>
              <a:rPr lang="en-US" altLang="zh-CN" dirty="0" smtClean="0">
                <a:latin typeface="仿宋" panose="02010609060101010101" charset="-122"/>
                <a:ea typeface="仿宋" panose="02010609060101010101" charset="-122"/>
                <a:sym typeface="+mn-ea"/>
              </a:rPr>
              <a:t>1%</a:t>
            </a:r>
            <a:r>
              <a:rPr lang="zh-CN" altLang="en-US" dirty="0" smtClean="0">
                <a:latin typeface="仿宋" panose="02010609060101010101" charset="-122"/>
                <a:ea typeface="仿宋" panose="02010609060101010101" charset="-122"/>
                <a:sym typeface="+mn-ea"/>
              </a:rPr>
              <a:t>。</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月底郑棉上行突破</a:t>
            </a:r>
            <a:r>
              <a:rPr lang="en-US" altLang="zh-CN" dirty="0" smtClean="0">
                <a:latin typeface="仿宋" panose="02010609060101010101" charset="-122"/>
                <a:ea typeface="仿宋" panose="02010609060101010101" charset="-122"/>
                <a:sym typeface="+mn-ea"/>
              </a:rPr>
              <a:t>1</a:t>
            </a:r>
            <a:r>
              <a:rPr lang="zh-CN" altLang="en-US" dirty="0" smtClean="0">
                <a:latin typeface="仿宋" panose="02010609060101010101" charset="-122"/>
                <a:ea typeface="仿宋" panose="02010609060101010101" charset="-122"/>
                <a:sym typeface="+mn-ea"/>
              </a:rPr>
              <a:t>月以来盘局，但趋势形态看通道上轨仍有阻力作用，总的波形上看上驱动态势。关注走势强度</a:t>
            </a:r>
            <a:r>
              <a:rPr lang="zh-CN" altLang="en-US" dirty="0" smtClean="0">
                <a:latin typeface="仿宋" panose="02010609060101010101" charset="-122"/>
                <a:ea typeface="仿宋" panose="02010609060101010101" charset="-122"/>
                <a:cs typeface="仿宋" panose="02010609060101010101" charset="-122"/>
                <a:sym typeface="+mn-ea"/>
              </a:rPr>
              <a:t>。</a:t>
            </a:r>
            <a:endParaRPr lang="zh-CN" altLang="en-US" dirty="0" smtClean="0">
              <a:solidFill>
                <a:schemeClr val="tx1"/>
              </a:solidFill>
              <a:latin typeface="仿宋" panose="02010609060101010101" charset="-122"/>
              <a:ea typeface="仿宋" panose="02010609060101010101" charset="-122"/>
              <a:cs typeface="仿宋" panose="02010609060101010101" charset="-122"/>
            </a:endParaRPr>
          </a:p>
        </p:txBody>
      </p:sp>
      <p:sp>
        <p:nvSpPr>
          <p:cNvPr id="7" name="文本框 6"/>
          <p:cNvSpPr txBox="1"/>
          <p:nvPr/>
        </p:nvSpPr>
        <p:spPr>
          <a:xfrm>
            <a:off x="622300" y="616521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博易大师</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4" name="标题 3"/>
          <p:cNvSpPr>
            <a:spLocks noGrp="1"/>
          </p:cNvSpPr>
          <p:nvPr>
            <p:ph type="title"/>
          </p:nvPr>
        </p:nvSpPr>
        <p:spPr>
          <a:xfrm>
            <a:off x="910590" y="692785"/>
            <a:ext cx="8456930" cy="512445"/>
          </a:xfrm>
        </p:spPr>
        <p:txBody>
          <a:bodyPr/>
          <a:p>
            <a:pPr algn="l"/>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二、技术走势</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nvSpPr>
        <p:spPr>
          <a:xfrm>
            <a:off x="2423160" y="4521835"/>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博易大师</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graphicFrame>
        <p:nvGraphicFramePr>
          <p:cNvPr id="5" name="对象 4"/>
          <p:cNvGraphicFramePr/>
          <p:nvPr/>
        </p:nvGraphicFramePr>
        <p:xfrm>
          <a:off x="2494915" y="1237615"/>
          <a:ext cx="7139305" cy="3252470"/>
        </p:xfrm>
        <a:graphic>
          <a:graphicData uri="http://schemas.openxmlformats.org/presentationml/2006/ole">
            <mc:AlternateContent xmlns:mc="http://schemas.openxmlformats.org/markup-compatibility/2006">
              <mc:Choice xmlns:v="urn:schemas-microsoft-com:vml" Requires="v">
                <p:oleObj spid="_x0000_s6" name="" r:id="rId1" imgW="11449050" imgH="4924425" progId="Paint.Picture">
                  <p:embed/>
                </p:oleObj>
              </mc:Choice>
              <mc:Fallback>
                <p:oleObj name="" r:id="rId1" imgW="11449050" imgH="4924425" progId="Paint.Picture">
                  <p:embed/>
                  <p:pic>
                    <p:nvPicPr>
                      <p:cNvPr id="0" name="图片 5"/>
                      <p:cNvPicPr/>
                      <p:nvPr/>
                    </p:nvPicPr>
                    <p:blipFill>
                      <a:blip r:embed="rId2"/>
                      <a:stretch>
                        <a:fillRect/>
                      </a:stretch>
                    </p:blipFill>
                    <p:spPr>
                      <a:xfrm>
                        <a:off x="2494915" y="1237615"/>
                        <a:ext cx="7139305" cy="3252470"/>
                      </a:xfrm>
                      <a:prstGeom prst="rect">
                        <a:avLst/>
                      </a:prstGeom>
                      <a:ln>
                        <a:solidFill>
                          <a:schemeClr val="accent1"/>
                        </a:solid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590" y="621030"/>
            <a:ext cx="8456930" cy="512445"/>
          </a:xfrm>
        </p:spPr>
        <p:txBody>
          <a:bodyPr/>
          <a:lstStyle/>
          <a:p>
            <a:pPr algn="l"/>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二、基本分析：综合</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矩形 10"/>
          <p:cNvSpPr/>
          <p:nvPr/>
        </p:nvSpPr>
        <p:spPr>
          <a:xfrm>
            <a:off x="1558925" y="1772920"/>
            <a:ext cx="8852535" cy="2887345"/>
          </a:xfrm>
          <a:prstGeom prst="rect">
            <a:avLst/>
          </a:prstGeom>
          <a:ln>
            <a:noFill/>
          </a:ln>
        </p:spPr>
        <p:txBody>
          <a:bodyPr wrap="square">
            <a:noAutofit/>
          </a:bodyPr>
          <a:lstStyle/>
          <a:p>
            <a:pPr algn="l" eaLnBrk="1" fontAlgn="auto" hangingPunct="1">
              <a:lnSpc>
                <a:spcPts val="3000"/>
              </a:lnSpc>
              <a:buClrTx/>
              <a:buSzTx/>
              <a:buFontTx/>
            </a:pPr>
            <a:r>
              <a:rPr lang="zh-CN" altLang="en-US" dirty="0" smtClean="0">
                <a:latin typeface="仿宋" panose="02010609060101010101" charset="-122"/>
                <a:ea typeface="仿宋" panose="02010609060101010101" charset="-122"/>
                <a:sym typeface="+mn-ea"/>
              </a:rPr>
              <a:t>本周郑棉</a:t>
            </a:r>
            <a:r>
              <a:rPr lang="en-US" altLang="zh-CN" dirty="0" smtClean="0">
                <a:latin typeface="仿宋" panose="02010609060101010101" charset="-122"/>
                <a:ea typeface="仿宋" panose="02010609060101010101" charset="-122"/>
                <a:sym typeface="+mn-ea"/>
              </a:rPr>
              <a:t>5</a:t>
            </a:r>
            <a:r>
              <a:rPr lang="zh-CN" altLang="en-US" dirty="0" smtClean="0">
                <a:latin typeface="仿宋" panose="02010609060101010101" charset="-122"/>
                <a:ea typeface="仿宋" panose="02010609060101010101" charset="-122"/>
                <a:sym typeface="+mn-ea"/>
              </a:rPr>
              <a:t>月震荡收跌</a:t>
            </a:r>
            <a:r>
              <a:rPr lang="en-US" altLang="zh-CN" dirty="0" smtClean="0">
                <a:latin typeface="仿宋" panose="02010609060101010101" charset="-122"/>
                <a:ea typeface="仿宋" panose="02010609060101010101" charset="-122"/>
                <a:sym typeface="+mn-ea"/>
              </a:rPr>
              <a:t>0.65%</a:t>
            </a:r>
            <a:r>
              <a:rPr lang="zh-CN" altLang="en-US" dirty="0" smtClean="0">
                <a:latin typeface="仿宋" panose="02010609060101010101" charset="-122"/>
                <a:ea typeface="仿宋" panose="02010609060101010101" charset="-122"/>
                <a:sym typeface="+mn-ea"/>
              </a:rPr>
              <a:t>。宏观面国内宏观积极，</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月制造业</a:t>
            </a:r>
            <a:r>
              <a:rPr lang="en-US" altLang="zh-CN" dirty="0" smtClean="0">
                <a:latin typeface="仿宋" panose="02010609060101010101" charset="-122"/>
                <a:ea typeface="仿宋" panose="02010609060101010101" charset="-122"/>
                <a:sym typeface="+mn-ea"/>
              </a:rPr>
              <a:t>PMI49</a:t>
            </a:r>
            <a:r>
              <a:rPr lang="zh-CN" altLang="en-US" dirty="0" smtClean="0">
                <a:latin typeface="仿宋" panose="02010609060101010101" charset="-122"/>
                <a:ea typeface="仿宋" panose="02010609060101010101" charset="-122"/>
                <a:sym typeface="+mn-ea"/>
              </a:rPr>
              <a:t>环比下降，两会确定今年增长区间</a:t>
            </a:r>
            <a:r>
              <a:rPr lang="en-US" altLang="zh-CN" dirty="0" smtClean="0">
                <a:latin typeface="仿宋" panose="02010609060101010101" charset="-122"/>
                <a:ea typeface="仿宋" panose="02010609060101010101" charset="-122"/>
                <a:sym typeface="+mn-ea"/>
              </a:rPr>
              <a:t>4.5-5%</a:t>
            </a:r>
            <a:r>
              <a:rPr lang="zh-CN" altLang="en-US" dirty="0" smtClean="0">
                <a:latin typeface="仿宋" panose="02010609060101010101" charset="-122"/>
                <a:ea typeface="仿宋" panose="02010609060101010101" charset="-122"/>
                <a:sym typeface="+mn-ea"/>
              </a:rPr>
              <a:t>。美国</a:t>
            </a:r>
            <a:r>
              <a:rPr lang="en-US" altLang="zh-CN" dirty="0" smtClean="0">
                <a:latin typeface="仿宋" panose="02010609060101010101" charset="-122"/>
                <a:ea typeface="仿宋" panose="02010609060101010101" charset="-122"/>
                <a:sym typeface="+mn-ea"/>
              </a:rPr>
              <a:t>1</a:t>
            </a:r>
            <a:r>
              <a:rPr lang="zh-CN" altLang="en-US" dirty="0" smtClean="0">
                <a:latin typeface="仿宋" panose="02010609060101010101" charset="-122"/>
                <a:ea typeface="仿宋" panose="02010609060101010101" charset="-122"/>
                <a:sym typeface="+mn-ea"/>
              </a:rPr>
              <a:t>月通胀环比下降，</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月制造业指数</a:t>
            </a:r>
            <a:r>
              <a:rPr lang="en-US" altLang="zh-CN" dirty="0" smtClean="0">
                <a:latin typeface="仿宋" panose="02010609060101010101" charset="-122"/>
                <a:ea typeface="仿宋" panose="02010609060101010101" charset="-122"/>
                <a:sym typeface="+mn-ea"/>
              </a:rPr>
              <a:t>52.4</a:t>
            </a:r>
            <a:r>
              <a:rPr lang="zh-CN" altLang="en-US" dirty="0" smtClean="0">
                <a:latin typeface="仿宋" panose="02010609060101010101" charset="-122"/>
                <a:ea typeface="仿宋" panose="02010609060101010101" charset="-122"/>
                <a:sym typeface="+mn-ea"/>
              </a:rPr>
              <a:t>回升。上周美元指收涨，国内</a:t>
            </a:r>
            <a:r>
              <a:rPr lang="en-US" altLang="zh-CN" dirty="0" smtClean="0">
                <a:latin typeface="仿宋" panose="02010609060101010101" charset="-122"/>
                <a:ea typeface="仿宋" panose="02010609060101010101" charset="-122"/>
                <a:sym typeface="+mn-ea"/>
              </a:rPr>
              <a:t>300</a:t>
            </a:r>
            <a:r>
              <a:rPr lang="zh-CN" altLang="en-US" dirty="0" smtClean="0">
                <a:latin typeface="仿宋" panose="02010609060101010101" charset="-122"/>
                <a:ea typeface="仿宋" panose="02010609060101010101" charset="-122"/>
                <a:sym typeface="+mn-ea"/>
              </a:rPr>
              <a:t>股指震荡收跌。美农业部</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月报全球偏中性，但春</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a:t>
            </a:r>
            <a:r>
              <a:rPr lang="en-US" altLang="zh-CN" dirty="0" smtClean="0">
                <a:latin typeface="仿宋" panose="02010609060101010101" charset="-122"/>
                <a:ea typeface="仿宋" panose="02010609060101010101" charset="-122"/>
                <a:sym typeface="+mn-ea"/>
              </a:rPr>
              <a:t>26/27</a:t>
            </a:r>
            <a:r>
              <a:rPr lang="zh-CN" altLang="en-US" dirty="0" smtClean="0">
                <a:latin typeface="仿宋" panose="02010609060101010101" charset="-122"/>
                <a:ea typeface="仿宋" panose="02010609060101010101" charset="-122"/>
                <a:sym typeface="+mn-ea"/>
              </a:rPr>
              <a:t>年度展望报告偏好。国内新棉销售进度远快与去年同期。</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月底以来美以与伊朗爆发战争，原油大涨带动短纤大涨，对郑棉有一定刺激。郑棉指数冲高后调整震荡。操作上轻仓短线参与，不追涨杀跌。关注宏观、关税、销售、下游需求、天气等。</a:t>
            </a:r>
            <a:endParaRPr lang="zh-CN" altLang="en-US" dirty="0" smtClean="0">
              <a:latin typeface="仿宋" panose="02010609060101010101" charset="-122"/>
              <a:ea typeface="仿宋" panose="02010609060101010101" charset="-122"/>
              <a:cs typeface="仿宋" panose="02010609060101010101" charset="-122"/>
              <a:sym typeface="+mn-ea"/>
            </a:endParaRPr>
          </a:p>
        </p:txBody>
      </p:sp>
      <p:sp>
        <p:nvSpPr>
          <p:cNvPr id="7" name="文本框 6"/>
          <p:cNvSpPr txBox="1"/>
          <p:nvPr/>
        </p:nvSpPr>
        <p:spPr>
          <a:xfrm>
            <a:off x="190500" y="616521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90500" y="652526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博易大师</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9" name="文本框 8"/>
          <p:cNvSpPr txBox="1"/>
          <p:nvPr/>
        </p:nvSpPr>
        <p:spPr>
          <a:xfrm>
            <a:off x="1774825" y="4869180"/>
            <a:ext cx="9185275" cy="1743075"/>
          </a:xfrm>
          <a:prstGeom prst="rect">
            <a:avLst/>
          </a:prstGeom>
          <a:noFill/>
          <a:ln w="9525">
            <a:noFill/>
          </a:ln>
        </p:spPr>
        <p:txBody>
          <a:bodyPr wrap="square">
            <a:noAutofit/>
          </a:bodyPr>
          <a:p>
            <a:pPr lvl="0"/>
            <a:r>
              <a:rPr lang="en-US" altLang="zh-CN" dirty="0" smtClean="0">
                <a:solidFill>
                  <a:schemeClr val="tx1"/>
                </a:solidFill>
                <a:latin typeface="仿宋" panose="02010609060101010101" charset="-122"/>
                <a:ea typeface="仿宋" panose="02010609060101010101" charset="-122"/>
                <a:cs typeface="仿宋" panose="02010609060101010101" charset="-122"/>
              </a:rPr>
              <a:t>1.</a:t>
            </a:r>
            <a:r>
              <a:rPr lang="zh-CN" altLang="en-US" dirty="0" smtClean="0">
                <a:solidFill>
                  <a:schemeClr val="tx1"/>
                </a:solidFill>
                <a:latin typeface="仿宋" panose="02010609060101010101" charset="-122"/>
                <a:ea typeface="仿宋" panose="02010609060101010101" charset="-122"/>
                <a:cs typeface="仿宋" panose="02010609060101010101" charset="-122"/>
              </a:rPr>
              <a:t>投机：</a:t>
            </a:r>
            <a:r>
              <a:rPr lang="en-US" altLang="zh-CN" dirty="0" smtClean="0">
                <a:latin typeface="仿宋" panose="02010609060101010101" charset="-122"/>
                <a:ea typeface="仿宋" panose="02010609060101010101" charset="-122"/>
                <a:sym typeface="+mn-ea"/>
              </a:rPr>
              <a:t>5</a:t>
            </a:r>
            <a:r>
              <a:rPr lang="zh-CN" altLang="en-US" dirty="0" smtClean="0">
                <a:latin typeface="仿宋" panose="02010609060101010101" charset="-122"/>
                <a:ea typeface="仿宋" panose="02010609060101010101" charset="-122"/>
                <a:sym typeface="+mn-ea"/>
              </a:rPr>
              <a:t>月合约</a:t>
            </a:r>
            <a:r>
              <a:rPr lang="zh-CN" altLang="en-US" dirty="0" smtClean="0">
                <a:solidFill>
                  <a:schemeClr val="tx1"/>
                </a:solidFill>
                <a:latin typeface="仿宋" panose="02010609060101010101" charset="-122"/>
                <a:ea typeface="仿宋" panose="02010609060101010101" charset="-122"/>
                <a:cs typeface="仿宋" panose="02010609060101010101" charset="-122"/>
              </a:rPr>
              <a:t>逢低轻仓短线参与，不追涨杀跌。</a:t>
            </a:r>
            <a:endParaRPr lang="zh-CN" altLang="en-US" dirty="0" smtClean="0">
              <a:solidFill>
                <a:schemeClr val="tx1"/>
              </a:solidFill>
              <a:latin typeface="仿宋" panose="02010609060101010101" charset="-122"/>
              <a:ea typeface="仿宋" panose="02010609060101010101" charset="-122"/>
              <a:cs typeface="仿宋" panose="02010609060101010101" charset="-122"/>
            </a:endParaRPr>
          </a:p>
          <a:p>
            <a:pPr lvl="0"/>
            <a:r>
              <a:rPr lang="en-US" altLang="zh-CN" dirty="0" smtClean="0">
                <a:solidFill>
                  <a:schemeClr val="tx1"/>
                </a:solidFill>
                <a:latin typeface="仿宋" panose="02010609060101010101" charset="-122"/>
                <a:ea typeface="仿宋" panose="02010609060101010101" charset="-122"/>
                <a:cs typeface="仿宋" panose="02010609060101010101" charset="-122"/>
              </a:rPr>
              <a:t>2.</a:t>
            </a:r>
            <a:r>
              <a:rPr lang="zh-CN" altLang="en-US" dirty="0" smtClean="0">
                <a:solidFill>
                  <a:schemeClr val="tx1"/>
                </a:solidFill>
                <a:latin typeface="仿宋" panose="02010609060101010101" charset="-122"/>
                <a:ea typeface="仿宋" panose="02010609060101010101" charset="-122"/>
                <a:cs typeface="仿宋" panose="02010609060101010101" charset="-122"/>
              </a:rPr>
              <a:t>套保套利：收购加工企业逐步卖保锁定利润，或者在基差缩小时择机逐步卖出，在基差扩大后逐步平仓或者对冲。</a:t>
            </a:r>
            <a:endParaRPr lang="zh-CN" altLang="en-US" dirty="0" smtClean="0">
              <a:solidFill>
                <a:schemeClr val="tx1"/>
              </a:solidFill>
              <a:latin typeface="仿宋" panose="02010609060101010101" charset="-122"/>
              <a:ea typeface="仿宋" panose="02010609060101010101" charset="-122"/>
              <a:cs typeface="仿宋" panose="02010609060101010101" charset="-122"/>
            </a:endParaRPr>
          </a:p>
          <a:p>
            <a:pPr lvl="0"/>
            <a:r>
              <a:rPr lang="en-US" altLang="zh-CN" dirty="0" smtClean="0">
                <a:solidFill>
                  <a:schemeClr val="tx1"/>
                </a:solidFill>
                <a:latin typeface="仿宋" panose="02010609060101010101" charset="-122"/>
                <a:ea typeface="仿宋" panose="02010609060101010101" charset="-122"/>
                <a:cs typeface="仿宋" panose="02010609060101010101" charset="-122"/>
              </a:rPr>
              <a:t>3.</a:t>
            </a:r>
            <a:r>
              <a:rPr lang="zh-CN" altLang="en-US" dirty="0" smtClean="0">
                <a:solidFill>
                  <a:schemeClr val="tx1"/>
                </a:solidFill>
                <a:latin typeface="仿宋" panose="02010609060101010101" charset="-122"/>
                <a:ea typeface="仿宋" panose="02010609060101010101" charset="-122"/>
                <a:cs typeface="仿宋" panose="02010609060101010101" charset="-122"/>
              </a:rPr>
              <a:t>风险因素：宏观、销售、下游需求、美农业部展望报告、天气等。</a:t>
            </a:r>
            <a:endParaRPr lang="zh-CN" altLang="en-US" dirty="0" smtClean="0">
              <a:solidFill>
                <a:schemeClr val="tx1"/>
              </a:solidFill>
              <a:latin typeface="仿宋" panose="02010609060101010101" charset="-122"/>
              <a:ea typeface="仿宋" panose="02010609060101010101" charset="-122"/>
              <a:cs typeface="仿宋" panose="02010609060101010101" charset="-122"/>
            </a:endParaRPr>
          </a:p>
        </p:txBody>
      </p:sp>
      <p:sp>
        <p:nvSpPr>
          <p:cNvPr id="4" name="标题 3"/>
          <p:cNvSpPr>
            <a:spLocks noGrp="1"/>
          </p:cNvSpPr>
          <p:nvPr>
            <p:ph type="title"/>
          </p:nvPr>
        </p:nvSpPr>
        <p:spPr>
          <a:xfrm>
            <a:off x="910590" y="764540"/>
            <a:ext cx="8456930" cy="512445"/>
          </a:xfrm>
        </p:spPr>
        <p:txBody>
          <a:bodyPr/>
          <a:p>
            <a:pPr algn="l"/>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三</a:t>
            </a: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、相关</a:t>
            </a: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策略</a:t>
            </a:r>
            <a:endPar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nvSpPr>
        <p:spPr>
          <a:xfrm>
            <a:off x="2423160" y="4521835"/>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博易大师</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graphicFrame>
        <p:nvGraphicFramePr>
          <p:cNvPr id="5" name="对象 4"/>
          <p:cNvGraphicFramePr/>
          <p:nvPr/>
        </p:nvGraphicFramePr>
        <p:xfrm>
          <a:off x="2494915" y="1276985"/>
          <a:ext cx="7190740" cy="3283585"/>
        </p:xfrm>
        <a:graphic>
          <a:graphicData uri="http://schemas.openxmlformats.org/presentationml/2006/ole">
            <mc:AlternateContent xmlns:mc="http://schemas.openxmlformats.org/markup-compatibility/2006">
              <mc:Choice xmlns:v="urn:schemas-microsoft-com:vml" Requires="v">
                <p:oleObj spid="_x0000_s6" name="" r:id="rId1" imgW="11496040" imgH="4705350" progId="Paint.Picture">
                  <p:embed/>
                </p:oleObj>
              </mc:Choice>
              <mc:Fallback>
                <p:oleObj name="" r:id="rId1" imgW="11496040" imgH="4705350" progId="Paint.Picture">
                  <p:embed/>
                  <p:pic>
                    <p:nvPicPr>
                      <p:cNvPr id="0" name="图片 5"/>
                      <p:cNvPicPr/>
                      <p:nvPr/>
                    </p:nvPicPr>
                    <p:blipFill>
                      <a:blip r:embed="rId2"/>
                      <a:stretch>
                        <a:fillRect/>
                      </a:stretch>
                    </p:blipFill>
                    <p:spPr>
                      <a:xfrm>
                        <a:off x="2494915" y="1276985"/>
                        <a:ext cx="7190740" cy="3283585"/>
                      </a:xfrm>
                      <a:prstGeom prst="rect">
                        <a:avLst/>
                      </a:prstGeom>
                      <a:ln>
                        <a:solidFill>
                          <a:schemeClr val="accent1"/>
                        </a:solid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367530" y="892810"/>
            <a:ext cx="2809240" cy="619760"/>
          </a:xfrm>
          <a:prstGeom prst="rect">
            <a:avLst/>
          </a:prstGeom>
          <a:effectLst>
            <a:outerShdw blurRad="76200" dir="13500000" sy="23000" kx="1200000" algn="br" rotWithShape="0">
              <a:prstClr val="black">
                <a:alpha val="20000"/>
              </a:prstClr>
            </a:outerShdw>
          </a:effectLst>
        </p:spPr>
      </p:pic>
      <p:sp>
        <p:nvSpPr>
          <p:cNvPr id="6" name="文本框 5"/>
          <p:cNvSpPr txBox="1"/>
          <p:nvPr/>
        </p:nvSpPr>
        <p:spPr>
          <a:xfrm>
            <a:off x="911225" y="1734185"/>
            <a:ext cx="10354310" cy="2399665"/>
          </a:xfrm>
          <a:prstGeom prst="rect">
            <a:avLst/>
          </a:prstGeom>
          <a:noFill/>
        </p:spPr>
        <p:txBody>
          <a:bodyPr wrap="square" rtlCol="0" anchor="t">
            <a:spAutoFit/>
          </a:bodyPr>
          <a:lstStyle/>
          <a:p>
            <a:pPr algn="l" fontAlgn="auto">
              <a:lnSpc>
                <a:spcPts val="3000"/>
              </a:lnSpc>
              <a:spcBef>
                <a:spcPts val="0"/>
              </a:spcBef>
              <a:spcAft>
                <a:spcPts val="0"/>
              </a:spcAft>
            </a:pPr>
            <a:r>
              <a:rPr lang="en-US" altLang="zh-CN" sz="1400">
                <a:solidFill>
                  <a:schemeClr val="bg1">
                    <a:lumMod val="50000"/>
                  </a:schemeClr>
                </a:solidFill>
                <a:latin typeface="仿宋" panose="02010609060101010101" charset="-122"/>
                <a:ea typeface="仿宋" panose="02010609060101010101" charset="-122"/>
                <a:cs typeface="仿宋" panose="02010609060101010101" charset="-122"/>
              </a:rPr>
              <a:t>    </a:t>
            </a:r>
            <a:r>
              <a:rPr lang="zh-CN" altLang="en-US" sz="1400" b="1">
                <a:solidFill>
                  <a:schemeClr val="tx1"/>
                </a:solidFill>
                <a:latin typeface="仿宋" panose="02010609060101010101" charset="-122"/>
                <a:ea typeface="仿宋" panose="02010609060101010101" charset="-122"/>
                <a:cs typeface="仿宋" panose="02010609060101010101" charset="-122"/>
              </a:rPr>
              <a:t>本报告内容形成采用的基础数据信息均来源于公开资料，我公司对这类信息的准确性和完整性不做任何保证，也不保证所包含的信息和报告中得出的结论及给出的建议不会发生任何变更。我们已力求报告内容的客观、公正，但文中的观点、结论和建议仅供参考。交易者据此做出的任何交易决策与本公司和作者无关，本公司不承担交易者对此作出交易决策而产生的任何风险，亦不对交易者作出此类交易决策做任何形式的担保。本报告版权为我公司所有，未经书面许可，任何机构和个人不得以任何形式对本报告全部或部分内容翻版、复制发布，如引用、刊发，须注明出处为山东齐盛期货有限公司，且不得对本报告进行有悖原意的引用、删节和修改。未经授权的侵权行为与我公司无关，我公司对侵权行为给公司造成的声誉、经济损失保留追诉权利。</a:t>
            </a:r>
            <a:endParaRPr lang="zh-CN" altLang="en-US" sz="1400" b="1">
              <a:solidFill>
                <a:schemeClr val="tx1"/>
              </a:solidFill>
              <a:latin typeface="仿宋" panose="02010609060101010101" charset="-122"/>
              <a:ea typeface="仿宋" panose="02010609060101010101" charset="-122"/>
              <a:cs typeface="仿宋" panose="02010609060101010101" charset="-122"/>
            </a:endParaRPr>
          </a:p>
        </p:txBody>
      </p:sp>
      <p:sp>
        <p:nvSpPr>
          <p:cNvPr id="3" name="文本框 2"/>
          <p:cNvSpPr txBox="1"/>
          <p:nvPr/>
        </p:nvSpPr>
        <p:spPr>
          <a:xfrm>
            <a:off x="4888230" y="6381115"/>
            <a:ext cx="1879600" cy="306705"/>
          </a:xfrm>
          <a:prstGeom prst="rect">
            <a:avLst/>
          </a:prstGeom>
          <a:noFill/>
        </p:spPr>
        <p:txBody>
          <a:bodyPr wrap="square" rtlCol="0">
            <a:spAutoFit/>
          </a:bodyPr>
          <a:lstStyle/>
          <a:p>
            <a:pPr algn="dist"/>
            <a:r>
              <a:rPr lang="zh-CN" altLang="en-US" sz="1400" b="1">
                <a:solidFill>
                  <a:srgbClr val="CC0000"/>
                </a:solidFill>
                <a:latin typeface="黑体" panose="02010609060101010101" pitchFamily="49" charset="-122"/>
                <a:ea typeface="黑体" panose="02010609060101010101" pitchFamily="49" charset="-122"/>
              </a:rPr>
              <a:t>扫码关注齐盛期货</a:t>
            </a:r>
            <a:endParaRPr lang="zh-CN" altLang="en-US" sz="1400" b="1">
              <a:solidFill>
                <a:srgbClr val="CC0000"/>
              </a:solidFill>
              <a:latin typeface="黑体" panose="02010609060101010101" pitchFamily="49" charset="-122"/>
              <a:ea typeface="黑体" panose="02010609060101010101" pitchFamily="49" charset="-122"/>
            </a:endParaRPr>
          </a:p>
        </p:txBody>
      </p:sp>
      <p:sp>
        <p:nvSpPr>
          <p:cNvPr id="17" name="等腰三角形 16"/>
          <p:cNvSpPr/>
          <p:nvPr/>
        </p:nvSpPr>
        <p:spPr>
          <a:xfrm rot="5400000">
            <a:off x="6767830"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4727575"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齐盛期货二维码"/>
          <p:cNvPicPr>
            <a:picLocks noChangeAspect="1"/>
          </p:cNvPicPr>
          <p:nvPr/>
        </p:nvPicPr>
        <p:blipFill>
          <a:blip r:embed="rId2"/>
          <a:stretch>
            <a:fillRect/>
          </a:stretch>
        </p:blipFill>
        <p:spPr>
          <a:xfrm>
            <a:off x="4836160" y="4133850"/>
            <a:ext cx="1983740" cy="1983740"/>
          </a:xfrm>
          <a:prstGeom prst="rect">
            <a:avLst/>
          </a:prstGeom>
          <a:ln w="12700" cmpd="sng">
            <a:solidFill>
              <a:srgbClr val="414141"/>
            </a:solidFill>
            <a:prstDash val="sysDot"/>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2300" y="6165215"/>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博易大师</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0" name="标题 9"/>
          <p:cNvSpPr>
            <a:spLocks noGrp="1"/>
          </p:cNvSpPr>
          <p:nvPr>
            <p:ph type="title"/>
          </p:nvPr>
        </p:nvSpPr>
        <p:spPr>
          <a:xfrm>
            <a:off x="910590" y="692785"/>
            <a:ext cx="8456930" cy="512445"/>
          </a:xfrm>
        </p:spPr>
        <p:txBody>
          <a:bodyPr/>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一、棉花</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量化赋分表</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矩形 10"/>
          <p:cNvSpPr/>
          <p:nvPr/>
        </p:nvSpPr>
        <p:spPr>
          <a:xfrm>
            <a:off x="1574800" y="4648200"/>
            <a:ext cx="8875395" cy="645160"/>
          </a:xfrm>
          <a:prstGeom prst="rect">
            <a:avLst/>
          </a:prstGeom>
          <a:ln>
            <a:noFill/>
          </a:ln>
        </p:spPr>
        <p:txBody>
          <a:bodyPr wrap="square">
            <a:spAutoFit/>
          </a:bodyPr>
          <a:p>
            <a:r>
              <a:rPr lang="zh-CN" dirty="0" smtClean="0">
                <a:solidFill>
                  <a:schemeClr val="tx1"/>
                </a:solidFill>
                <a:latin typeface="仿宋" panose="02010609060101010101" charset="-122"/>
                <a:ea typeface="仿宋" panose="02010609060101010101" charset="-122"/>
                <a:cs typeface="仿宋" panose="02010609060101010101" charset="-122"/>
              </a:rPr>
              <a:t>当周</a:t>
            </a:r>
            <a:r>
              <a:rPr lang="zh-CN" altLang="en-US" dirty="0" smtClean="0">
                <a:solidFill>
                  <a:schemeClr val="tx1"/>
                </a:solidFill>
                <a:latin typeface="仿宋" panose="02010609060101010101" charset="-122"/>
                <a:ea typeface="仿宋" panose="02010609060101010101" charset="-122"/>
                <a:cs typeface="仿宋" panose="02010609060101010101" charset="-122"/>
              </a:rPr>
              <a:t>赋分</a:t>
            </a:r>
            <a:r>
              <a:rPr lang="en-US" altLang="zh-CN" dirty="0" smtClean="0">
                <a:solidFill>
                  <a:schemeClr val="tx1"/>
                </a:solidFill>
                <a:latin typeface="仿宋" panose="02010609060101010101" charset="-122"/>
                <a:ea typeface="仿宋" panose="02010609060101010101" charset="-122"/>
                <a:cs typeface="仿宋" panose="02010609060101010101" charset="-122"/>
              </a:rPr>
              <a:t>0.875</a:t>
            </a:r>
            <a:r>
              <a:rPr lang="zh-CN" altLang="en-US" dirty="0" smtClean="0">
                <a:solidFill>
                  <a:schemeClr val="tx1"/>
                </a:solidFill>
                <a:latin typeface="仿宋" panose="02010609060101010101" charset="-122"/>
                <a:ea typeface="仿宋" panose="02010609060101010101" charset="-122"/>
                <a:cs typeface="仿宋" panose="02010609060101010101" charset="-122"/>
              </a:rPr>
              <a:t>分，评价偏强震荡。</a:t>
            </a:r>
            <a:r>
              <a:rPr lang="zh-CN" altLang="en-US" dirty="0" smtClean="0">
                <a:latin typeface="仿宋" panose="02010609060101010101" charset="-122"/>
                <a:ea typeface="仿宋" panose="02010609060101010101" charset="-122"/>
                <a:cs typeface="仿宋" panose="02010609060101010101" charset="-122"/>
                <a:sym typeface="+mn-ea"/>
              </a:rPr>
              <a:t>主要变化</a:t>
            </a:r>
            <a:r>
              <a:rPr lang="zh-CN" dirty="0" smtClean="0">
                <a:latin typeface="仿宋" panose="02010609060101010101" charset="-122"/>
                <a:ea typeface="仿宋" panose="02010609060101010101" charset="-122"/>
                <a:cs typeface="仿宋" panose="02010609060101010101" charset="-122"/>
                <a:sym typeface="+mn-ea"/>
              </a:rPr>
              <a:t>股指走跌、美元大涨，伊朗起战火原油大涨带动化纤大涨。</a:t>
            </a:r>
            <a:endParaRPr lang="zh-CN" dirty="0" smtClean="0">
              <a:solidFill>
                <a:schemeClr val="tx1"/>
              </a:solidFill>
              <a:latin typeface="仿宋" panose="02010609060101010101" charset="-122"/>
              <a:ea typeface="仿宋" panose="02010609060101010101" charset="-122"/>
              <a:cs typeface="仿宋" panose="02010609060101010101" charset="-122"/>
            </a:endParaRPr>
          </a:p>
        </p:txBody>
      </p:sp>
      <p:graphicFrame>
        <p:nvGraphicFramePr>
          <p:cNvPr id="2" name="对象 1"/>
          <p:cNvGraphicFramePr/>
          <p:nvPr/>
        </p:nvGraphicFramePr>
        <p:xfrm>
          <a:off x="2422525" y="1268730"/>
          <a:ext cx="7244715" cy="3404870"/>
        </p:xfrm>
        <a:graphic>
          <a:graphicData uri="http://schemas.openxmlformats.org/presentationml/2006/ole">
            <mc:AlternateContent xmlns:mc="http://schemas.openxmlformats.org/markup-compatibility/2006">
              <mc:Choice xmlns:v="urn:schemas-microsoft-com:vml" Requires="v">
                <p:oleObj spid="_x0000_s3" name="" r:id="rId1" imgW="11706225" imgH="5762625" progId="Paint.Picture">
                  <p:embed/>
                </p:oleObj>
              </mc:Choice>
              <mc:Fallback>
                <p:oleObj name="" r:id="rId1" imgW="11706225" imgH="5762625" progId="Paint.Picture">
                  <p:embed/>
                  <p:pic>
                    <p:nvPicPr>
                      <p:cNvPr id="0" name="图片 2"/>
                      <p:cNvPicPr/>
                      <p:nvPr/>
                    </p:nvPicPr>
                    <p:blipFill>
                      <a:blip r:embed="rId2"/>
                      <a:stretch>
                        <a:fillRect/>
                      </a:stretch>
                    </p:blipFill>
                    <p:spPr>
                      <a:xfrm>
                        <a:off x="2422525" y="1268730"/>
                        <a:ext cx="7244715" cy="340487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a:spLocks noChangeArrowheads="1"/>
          </p:cNvSpPr>
          <p:nvPr/>
        </p:nvSpPr>
        <p:spPr bwMode="auto">
          <a:xfrm>
            <a:off x="982345" y="1052830"/>
            <a:ext cx="9318625" cy="501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000" b="1">
                <a:solidFill>
                  <a:schemeClr val="accent2"/>
                </a:solidFill>
                <a:latin typeface="Arial" panose="020B0604020202020204" pitchFamily="34" charset="0"/>
                <a:ea typeface="宋体" panose="02010600030101010101" pitchFamily="2" charset="-122"/>
              </a:defRPr>
            </a:lvl1pPr>
            <a:lvl2pPr marL="742950" indent="-285750" eaLnBrk="0" hangingPunct="0">
              <a:defRPr sz="2000" b="1">
                <a:solidFill>
                  <a:schemeClr val="accent2"/>
                </a:solidFill>
                <a:latin typeface="Arial" panose="020B0604020202020204" pitchFamily="34" charset="0"/>
                <a:ea typeface="宋体" panose="02010600030101010101" pitchFamily="2" charset="-122"/>
              </a:defRPr>
            </a:lvl2pPr>
            <a:lvl3pPr marL="1143000" indent="-228600" eaLnBrk="0" hangingPunct="0">
              <a:defRPr sz="2000" b="1">
                <a:solidFill>
                  <a:schemeClr val="accent2"/>
                </a:solidFill>
                <a:latin typeface="Arial" panose="020B0604020202020204" pitchFamily="34" charset="0"/>
                <a:ea typeface="宋体" panose="02010600030101010101" pitchFamily="2" charset="-122"/>
              </a:defRPr>
            </a:lvl3pPr>
            <a:lvl4pPr marL="1600200" indent="-228600" eaLnBrk="0" hangingPunct="0">
              <a:defRPr sz="2000" b="1">
                <a:solidFill>
                  <a:schemeClr val="accent2"/>
                </a:solidFill>
                <a:latin typeface="Arial" panose="020B0604020202020204" pitchFamily="34" charset="0"/>
                <a:ea typeface="宋体" panose="02010600030101010101" pitchFamily="2" charset="-122"/>
              </a:defRPr>
            </a:lvl4pPr>
            <a:lvl5pPr marL="2057400" indent="-228600" eaLnBrk="0" hangingPunct="0">
              <a:defRPr sz="2000" b="1">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b="1">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b="1">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b="1">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b="1">
                <a:solidFill>
                  <a:schemeClr val="accent2"/>
                </a:solidFill>
                <a:latin typeface="Arial" panose="020B0604020202020204" pitchFamily="34" charset="0"/>
                <a:ea typeface="宋体" panose="02010600030101010101" pitchFamily="2" charset="-122"/>
              </a:defRPr>
            </a:lvl9pPr>
          </a:lstStyle>
          <a:p>
            <a:pPr algn="l" eaLnBrk="1" fontAlgn="auto" hangingPunct="1">
              <a:lnSpc>
                <a:spcPts val="3000"/>
              </a:lnSpc>
              <a:buClrTx/>
              <a:buSzTx/>
              <a:buFontTx/>
            </a:pPr>
            <a:r>
              <a:rPr lang="en-US" altLang="zh-CN" sz="1800" b="0" dirty="0" smtClean="0">
                <a:solidFill>
                  <a:schemeClr val="tx1"/>
                </a:solidFill>
                <a:latin typeface="仿宋" panose="02010609060101010101" charset="-122"/>
                <a:ea typeface="仿宋" panose="02010609060101010101" charset="-122"/>
              </a:rPr>
              <a:t>【总结】</a:t>
            </a:r>
            <a:endParaRPr lang="en-US" altLang="zh-CN" sz="1800" b="0" dirty="0" smtClean="0">
              <a:solidFill>
                <a:schemeClr val="tx1"/>
              </a:solidFill>
              <a:latin typeface="仿宋" panose="02010609060101010101" charset="-122"/>
              <a:ea typeface="仿宋" panose="02010609060101010101" charset="-122"/>
            </a:endParaRPr>
          </a:p>
          <a:p>
            <a:pPr algn="l" eaLnBrk="1" fontAlgn="auto" hangingPunct="1">
              <a:lnSpc>
                <a:spcPts val="3000"/>
              </a:lnSpc>
              <a:buClrTx/>
              <a:buSzTx/>
              <a:buFontTx/>
            </a:pPr>
            <a:r>
              <a:rPr lang="zh-CN" altLang="en-US" sz="1800" b="0" dirty="0" smtClean="0">
                <a:solidFill>
                  <a:schemeClr val="tx1"/>
                </a:solidFill>
                <a:latin typeface="仿宋" panose="02010609060101010101" charset="-122"/>
                <a:ea typeface="仿宋" panose="02010609060101010101" charset="-122"/>
              </a:rPr>
              <a:t>本周郑棉</a:t>
            </a:r>
            <a:r>
              <a:rPr lang="en-US" altLang="zh-CN" sz="1800" b="0" dirty="0" smtClean="0">
                <a:solidFill>
                  <a:schemeClr val="tx1"/>
                </a:solidFill>
                <a:latin typeface="仿宋" panose="02010609060101010101" charset="-122"/>
                <a:ea typeface="仿宋" panose="02010609060101010101" charset="-122"/>
              </a:rPr>
              <a:t>5</a:t>
            </a:r>
            <a:r>
              <a:rPr lang="zh-CN" altLang="en-US" sz="1800" b="0" dirty="0" smtClean="0">
                <a:solidFill>
                  <a:schemeClr val="tx1"/>
                </a:solidFill>
                <a:latin typeface="仿宋" panose="02010609060101010101" charset="-122"/>
                <a:ea typeface="仿宋" panose="02010609060101010101" charset="-122"/>
              </a:rPr>
              <a:t>月震荡收跌</a:t>
            </a:r>
            <a:r>
              <a:rPr lang="en-US" altLang="zh-CN" sz="1800" b="0" dirty="0" smtClean="0">
                <a:solidFill>
                  <a:schemeClr val="tx1"/>
                </a:solidFill>
                <a:latin typeface="仿宋" panose="02010609060101010101" charset="-122"/>
                <a:ea typeface="仿宋" panose="02010609060101010101" charset="-122"/>
              </a:rPr>
              <a:t>0.65%</a:t>
            </a:r>
            <a:r>
              <a:rPr lang="zh-CN" altLang="en-US" sz="1800" b="0" dirty="0" smtClean="0">
                <a:solidFill>
                  <a:schemeClr val="tx1"/>
                </a:solidFill>
                <a:latin typeface="仿宋" panose="02010609060101010101" charset="-122"/>
                <a:ea typeface="仿宋" panose="02010609060101010101" charset="-122"/>
              </a:rPr>
              <a:t>。</a:t>
            </a:r>
            <a:endParaRPr lang="zh-CN" altLang="en-US" sz="1800" b="0" dirty="0" smtClean="0">
              <a:solidFill>
                <a:schemeClr val="tx1"/>
              </a:solidFill>
              <a:latin typeface="仿宋" panose="02010609060101010101" charset="-122"/>
              <a:ea typeface="仿宋" panose="02010609060101010101" charset="-122"/>
            </a:endParaRPr>
          </a:p>
          <a:p>
            <a:pPr algn="l" eaLnBrk="1" fontAlgn="auto" hangingPunct="1">
              <a:lnSpc>
                <a:spcPts val="3000"/>
              </a:lnSpc>
              <a:buClrTx/>
              <a:buSzTx/>
              <a:buFontTx/>
            </a:pPr>
            <a:r>
              <a:rPr lang="en-US" altLang="zh-CN" sz="1800" b="0" dirty="0" smtClean="0">
                <a:solidFill>
                  <a:schemeClr val="tx1"/>
                </a:solidFill>
                <a:latin typeface="仿宋" panose="02010609060101010101" charset="-122"/>
                <a:ea typeface="仿宋" panose="02010609060101010101" charset="-122"/>
              </a:rPr>
              <a:t>【</a:t>
            </a:r>
            <a:r>
              <a:rPr lang="zh-CN" altLang="en-US" sz="1800" b="0" dirty="0" smtClean="0">
                <a:solidFill>
                  <a:schemeClr val="tx1"/>
                </a:solidFill>
                <a:latin typeface="仿宋" panose="02010609060101010101" charset="-122"/>
                <a:ea typeface="仿宋" panose="02010609060101010101" charset="-122"/>
              </a:rPr>
              <a:t>核心逻辑</a:t>
            </a:r>
            <a:r>
              <a:rPr lang="en-US" altLang="zh-CN" sz="1800" b="0" dirty="0" smtClean="0">
                <a:solidFill>
                  <a:schemeClr val="tx1"/>
                </a:solidFill>
                <a:latin typeface="仿宋" panose="02010609060101010101" charset="-122"/>
                <a:ea typeface="仿宋" panose="02010609060101010101" charset="-122"/>
              </a:rPr>
              <a:t>】</a:t>
            </a:r>
            <a:endParaRPr lang="en-US" altLang="zh-CN" sz="1800" b="0" dirty="0" smtClean="0">
              <a:solidFill>
                <a:schemeClr val="tx1"/>
              </a:solidFill>
              <a:latin typeface="仿宋" panose="02010609060101010101" charset="-122"/>
              <a:ea typeface="仿宋" panose="02010609060101010101" charset="-122"/>
            </a:endParaRPr>
          </a:p>
          <a:p>
            <a:pPr algn="l" eaLnBrk="1" fontAlgn="auto" hangingPunct="1">
              <a:lnSpc>
                <a:spcPts val="3000"/>
              </a:lnSpc>
              <a:buClrTx/>
              <a:buSzTx/>
              <a:buFontTx/>
            </a:pPr>
            <a:r>
              <a:rPr lang="zh-CN" altLang="en-US" sz="1800" b="0" dirty="0" smtClean="0">
                <a:solidFill>
                  <a:schemeClr val="tx1"/>
                </a:solidFill>
                <a:latin typeface="仿宋" panose="02010609060101010101" charset="-122"/>
                <a:ea typeface="仿宋" panose="02010609060101010101" charset="-122"/>
              </a:rPr>
              <a:t>宏观面国内宏观积极，</a:t>
            </a:r>
            <a:r>
              <a:rPr lang="en-US" altLang="zh-CN" sz="1800" b="0" dirty="0" smtClean="0">
                <a:solidFill>
                  <a:schemeClr val="tx1"/>
                </a:solidFill>
                <a:latin typeface="仿宋" panose="02010609060101010101" charset="-122"/>
                <a:ea typeface="仿宋" panose="02010609060101010101" charset="-122"/>
              </a:rPr>
              <a:t>2</a:t>
            </a:r>
            <a:r>
              <a:rPr lang="zh-CN" altLang="en-US" sz="1800" b="0" dirty="0" smtClean="0">
                <a:solidFill>
                  <a:schemeClr val="tx1"/>
                </a:solidFill>
                <a:latin typeface="仿宋" panose="02010609060101010101" charset="-122"/>
                <a:ea typeface="仿宋" panose="02010609060101010101" charset="-122"/>
              </a:rPr>
              <a:t>月制造业</a:t>
            </a:r>
            <a:r>
              <a:rPr lang="en-US" altLang="zh-CN" sz="1800" b="0" dirty="0" smtClean="0">
                <a:solidFill>
                  <a:schemeClr val="tx1"/>
                </a:solidFill>
                <a:latin typeface="仿宋" panose="02010609060101010101" charset="-122"/>
                <a:ea typeface="仿宋" panose="02010609060101010101" charset="-122"/>
              </a:rPr>
              <a:t>PMI49</a:t>
            </a:r>
            <a:r>
              <a:rPr lang="zh-CN" altLang="en-US" sz="1800" b="0" dirty="0" smtClean="0">
                <a:solidFill>
                  <a:schemeClr val="tx1"/>
                </a:solidFill>
                <a:latin typeface="仿宋" panose="02010609060101010101" charset="-122"/>
                <a:ea typeface="仿宋" panose="02010609060101010101" charset="-122"/>
              </a:rPr>
              <a:t>环比下降，两会确定今年增长区间</a:t>
            </a:r>
            <a:r>
              <a:rPr lang="en-US" altLang="zh-CN" sz="1800" b="0" dirty="0" smtClean="0">
                <a:solidFill>
                  <a:schemeClr val="tx1"/>
                </a:solidFill>
                <a:latin typeface="仿宋" panose="02010609060101010101" charset="-122"/>
                <a:ea typeface="仿宋" panose="02010609060101010101" charset="-122"/>
              </a:rPr>
              <a:t>4.5-5%</a:t>
            </a:r>
            <a:r>
              <a:rPr lang="zh-CN" altLang="en-US" sz="1800" b="0" dirty="0" smtClean="0">
                <a:solidFill>
                  <a:schemeClr val="tx1"/>
                </a:solidFill>
                <a:latin typeface="仿宋" panose="02010609060101010101" charset="-122"/>
                <a:ea typeface="仿宋" panose="02010609060101010101" charset="-122"/>
              </a:rPr>
              <a:t>。美国</a:t>
            </a:r>
            <a:r>
              <a:rPr lang="en-US" altLang="zh-CN" sz="1800" b="0" dirty="0" smtClean="0">
                <a:solidFill>
                  <a:schemeClr val="tx1"/>
                </a:solidFill>
                <a:latin typeface="仿宋" panose="02010609060101010101" charset="-122"/>
                <a:ea typeface="仿宋" panose="02010609060101010101" charset="-122"/>
              </a:rPr>
              <a:t>1</a:t>
            </a:r>
            <a:r>
              <a:rPr lang="zh-CN" altLang="en-US" sz="1800" b="0" dirty="0" smtClean="0">
                <a:solidFill>
                  <a:schemeClr val="tx1"/>
                </a:solidFill>
                <a:latin typeface="仿宋" panose="02010609060101010101" charset="-122"/>
                <a:ea typeface="仿宋" panose="02010609060101010101" charset="-122"/>
              </a:rPr>
              <a:t>月通胀环比下降，</a:t>
            </a:r>
            <a:r>
              <a:rPr lang="en-US" altLang="zh-CN" sz="1800" b="0" dirty="0" smtClean="0">
                <a:solidFill>
                  <a:schemeClr val="tx1"/>
                </a:solidFill>
                <a:latin typeface="仿宋" panose="02010609060101010101" charset="-122"/>
                <a:ea typeface="仿宋" panose="02010609060101010101" charset="-122"/>
              </a:rPr>
              <a:t>2</a:t>
            </a:r>
            <a:r>
              <a:rPr lang="zh-CN" altLang="en-US" sz="1800" b="0" dirty="0" smtClean="0">
                <a:solidFill>
                  <a:schemeClr val="tx1"/>
                </a:solidFill>
                <a:latin typeface="仿宋" panose="02010609060101010101" charset="-122"/>
                <a:ea typeface="仿宋" panose="02010609060101010101" charset="-122"/>
              </a:rPr>
              <a:t>月制造业指数</a:t>
            </a:r>
            <a:r>
              <a:rPr lang="en-US" altLang="zh-CN" sz="1800" b="0" dirty="0" smtClean="0">
                <a:solidFill>
                  <a:schemeClr val="tx1"/>
                </a:solidFill>
                <a:latin typeface="仿宋" panose="02010609060101010101" charset="-122"/>
                <a:ea typeface="仿宋" panose="02010609060101010101" charset="-122"/>
              </a:rPr>
              <a:t>52.4</a:t>
            </a:r>
            <a:r>
              <a:rPr lang="zh-CN" altLang="en-US" sz="1800" b="0" dirty="0" smtClean="0">
                <a:solidFill>
                  <a:schemeClr val="tx1"/>
                </a:solidFill>
                <a:latin typeface="仿宋" panose="02010609060101010101" charset="-122"/>
                <a:ea typeface="仿宋" panose="02010609060101010101" charset="-122"/>
              </a:rPr>
              <a:t>回升。上周美元指收涨，国内</a:t>
            </a:r>
            <a:r>
              <a:rPr lang="en-US" altLang="zh-CN" sz="1800" b="0" dirty="0" smtClean="0">
                <a:solidFill>
                  <a:schemeClr val="tx1"/>
                </a:solidFill>
                <a:latin typeface="仿宋" panose="02010609060101010101" charset="-122"/>
                <a:ea typeface="仿宋" panose="02010609060101010101" charset="-122"/>
              </a:rPr>
              <a:t>300</a:t>
            </a:r>
            <a:r>
              <a:rPr lang="zh-CN" altLang="en-US" sz="1800" b="0" dirty="0" smtClean="0">
                <a:solidFill>
                  <a:schemeClr val="tx1"/>
                </a:solidFill>
                <a:latin typeface="仿宋" panose="02010609060101010101" charset="-122"/>
                <a:ea typeface="仿宋" panose="02010609060101010101" charset="-122"/>
              </a:rPr>
              <a:t>股指震荡收跌。美农业部</a:t>
            </a:r>
            <a:r>
              <a:rPr lang="en-US" altLang="zh-CN" sz="1800" b="0" dirty="0" smtClean="0">
                <a:solidFill>
                  <a:schemeClr val="tx1"/>
                </a:solidFill>
                <a:latin typeface="仿宋" panose="02010609060101010101" charset="-122"/>
                <a:ea typeface="仿宋" panose="02010609060101010101" charset="-122"/>
              </a:rPr>
              <a:t>2</a:t>
            </a:r>
            <a:r>
              <a:rPr lang="zh-CN" altLang="en-US" sz="1800" b="0" dirty="0" smtClean="0">
                <a:solidFill>
                  <a:schemeClr val="tx1"/>
                </a:solidFill>
                <a:latin typeface="仿宋" panose="02010609060101010101" charset="-122"/>
                <a:ea typeface="仿宋" panose="02010609060101010101" charset="-122"/>
              </a:rPr>
              <a:t>月报全球偏中性，但春</a:t>
            </a:r>
            <a:r>
              <a:rPr lang="en-US" altLang="zh-CN" sz="1800" b="0" dirty="0" smtClean="0">
                <a:solidFill>
                  <a:schemeClr val="tx1"/>
                </a:solidFill>
                <a:latin typeface="仿宋" panose="02010609060101010101" charset="-122"/>
                <a:ea typeface="仿宋" panose="02010609060101010101" charset="-122"/>
              </a:rPr>
              <a:t>2</a:t>
            </a:r>
            <a:r>
              <a:rPr lang="zh-CN" altLang="en-US" sz="1800" b="0" dirty="0" smtClean="0">
                <a:solidFill>
                  <a:schemeClr val="tx1"/>
                </a:solidFill>
                <a:latin typeface="仿宋" panose="02010609060101010101" charset="-122"/>
                <a:ea typeface="仿宋" panose="02010609060101010101" charset="-122"/>
              </a:rPr>
              <a:t>月</a:t>
            </a:r>
            <a:r>
              <a:rPr lang="en-US" altLang="zh-CN" sz="1800" b="0" dirty="0" smtClean="0">
                <a:solidFill>
                  <a:schemeClr val="tx1"/>
                </a:solidFill>
                <a:latin typeface="仿宋" panose="02010609060101010101" charset="-122"/>
                <a:ea typeface="仿宋" panose="02010609060101010101" charset="-122"/>
              </a:rPr>
              <a:t>26/27</a:t>
            </a:r>
            <a:r>
              <a:rPr lang="zh-CN" altLang="en-US" sz="1800" b="0" dirty="0" smtClean="0">
                <a:solidFill>
                  <a:schemeClr val="tx1"/>
                </a:solidFill>
                <a:latin typeface="仿宋" panose="02010609060101010101" charset="-122"/>
                <a:ea typeface="仿宋" panose="02010609060101010101" charset="-122"/>
              </a:rPr>
              <a:t>年度展望报告偏好。国内新棉销售进度远快与去年同期。</a:t>
            </a:r>
            <a:r>
              <a:rPr lang="en-US" altLang="zh-CN" sz="1800" b="0" dirty="0" smtClean="0">
                <a:solidFill>
                  <a:schemeClr val="tx1"/>
                </a:solidFill>
                <a:latin typeface="仿宋" panose="02010609060101010101" charset="-122"/>
                <a:ea typeface="仿宋" panose="02010609060101010101" charset="-122"/>
              </a:rPr>
              <a:t>2</a:t>
            </a:r>
            <a:r>
              <a:rPr lang="zh-CN" altLang="en-US" sz="1800" b="0" dirty="0" smtClean="0">
                <a:solidFill>
                  <a:schemeClr val="tx1"/>
                </a:solidFill>
                <a:latin typeface="仿宋" panose="02010609060101010101" charset="-122"/>
                <a:ea typeface="仿宋" panose="02010609060101010101" charset="-122"/>
              </a:rPr>
              <a:t>月底以来美以与伊朗爆发战争，原油大涨带动短纤大涨，对郑棉有一定刺激。郑棉指数冲高后调整震荡。操作上轻仓短线参与，不追涨杀跌。关注宏观、关税、销售、下游需求、天气等。</a:t>
            </a:r>
            <a:endParaRPr lang="zh-CN" altLang="en-US" sz="1800" b="0" dirty="0" smtClean="0">
              <a:solidFill>
                <a:schemeClr val="tx1"/>
              </a:solidFill>
              <a:latin typeface="仿宋" panose="02010609060101010101" charset="-122"/>
              <a:ea typeface="仿宋" panose="02010609060101010101" charset="-122"/>
            </a:endParaRPr>
          </a:p>
          <a:p>
            <a:pPr algn="l" eaLnBrk="1" fontAlgn="auto" hangingPunct="1">
              <a:lnSpc>
                <a:spcPts val="3000"/>
              </a:lnSpc>
              <a:buClrTx/>
              <a:buSzTx/>
              <a:buFontTx/>
            </a:pPr>
            <a:r>
              <a:rPr lang="en-US" altLang="zh-CN" sz="1800" b="0" dirty="0" smtClean="0">
                <a:solidFill>
                  <a:schemeClr val="tx1"/>
                </a:solidFill>
                <a:latin typeface="仿宋" panose="02010609060101010101" charset="-122"/>
                <a:ea typeface="仿宋" panose="02010609060101010101" charset="-122"/>
              </a:rPr>
              <a:t>【</a:t>
            </a:r>
            <a:r>
              <a:rPr lang="zh-CN" altLang="en-US" sz="1800" b="0" dirty="0" smtClean="0">
                <a:solidFill>
                  <a:schemeClr val="tx1"/>
                </a:solidFill>
                <a:latin typeface="仿宋" panose="02010609060101010101" charset="-122"/>
                <a:ea typeface="仿宋" panose="02010609060101010101" charset="-122"/>
              </a:rPr>
              <a:t>策略</a:t>
            </a:r>
            <a:r>
              <a:rPr lang="en-US" altLang="zh-CN" sz="1800" b="0" dirty="0" smtClean="0">
                <a:solidFill>
                  <a:schemeClr val="tx1"/>
                </a:solidFill>
                <a:latin typeface="仿宋" panose="02010609060101010101" charset="-122"/>
                <a:ea typeface="仿宋" panose="02010609060101010101" charset="-122"/>
              </a:rPr>
              <a:t>】</a:t>
            </a:r>
            <a:endParaRPr lang="en-US" altLang="zh-CN" sz="1800" b="0" dirty="0" smtClean="0">
              <a:solidFill>
                <a:schemeClr val="tx1"/>
              </a:solidFill>
              <a:latin typeface="仿宋" panose="02010609060101010101" charset="-122"/>
              <a:ea typeface="仿宋" panose="02010609060101010101" charset="-122"/>
            </a:endParaRPr>
          </a:p>
          <a:p>
            <a:pPr algn="l" eaLnBrk="1" fontAlgn="auto" hangingPunct="1">
              <a:lnSpc>
                <a:spcPts val="3000"/>
              </a:lnSpc>
              <a:buClrTx/>
              <a:buSzTx/>
              <a:buFontTx/>
            </a:pPr>
            <a:r>
              <a:rPr lang="zh-CN" altLang="en-US" sz="1800" b="0" dirty="0" smtClean="0">
                <a:solidFill>
                  <a:schemeClr val="tx1"/>
                </a:solidFill>
                <a:latin typeface="仿宋" panose="02010609060101010101" charset="-122"/>
                <a:ea typeface="仿宋" panose="02010609060101010101" charset="-122"/>
                <a:sym typeface="+mn-ea"/>
              </a:rPr>
              <a:t>操作上</a:t>
            </a:r>
            <a:r>
              <a:rPr lang="en-US" sz="1800" b="0" dirty="0" smtClean="0">
                <a:solidFill>
                  <a:schemeClr val="tx1"/>
                </a:solidFill>
                <a:latin typeface="仿宋" panose="02010609060101010101" charset="-122"/>
                <a:ea typeface="仿宋" panose="02010609060101010101" charset="-122"/>
                <a:sym typeface="+mn-ea"/>
              </a:rPr>
              <a:t>5</a:t>
            </a:r>
            <a:r>
              <a:rPr lang="zh-CN" altLang="en-US" sz="1800" b="0" dirty="0" smtClean="0">
                <a:solidFill>
                  <a:schemeClr val="tx1"/>
                </a:solidFill>
                <a:latin typeface="仿宋" panose="02010609060101010101" charset="-122"/>
                <a:ea typeface="仿宋" panose="02010609060101010101" charset="-122"/>
                <a:sym typeface="+mn-ea"/>
              </a:rPr>
              <a:t>月合约逢低轻仓短线参与，</a:t>
            </a:r>
            <a:r>
              <a:rPr lang="zh-CN" altLang="en-US" sz="1800" b="0" dirty="0" smtClean="0">
                <a:solidFill>
                  <a:schemeClr val="tx1"/>
                </a:solidFill>
                <a:latin typeface="仿宋" panose="02010609060101010101" charset="-122"/>
                <a:ea typeface="仿宋" panose="02010609060101010101" charset="-122"/>
                <a:sym typeface="+mn-ea"/>
              </a:rPr>
              <a:t>不追涨杀跌。</a:t>
            </a:r>
            <a:endParaRPr lang="zh-CN" altLang="en-US" sz="1800" b="0" dirty="0" smtClean="0">
              <a:solidFill>
                <a:schemeClr val="tx1"/>
              </a:solidFill>
              <a:latin typeface="仿宋" panose="02010609060101010101" charset="-122"/>
              <a:ea typeface="仿宋" panose="0201060906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21030"/>
            <a:ext cx="8456930" cy="512445"/>
          </a:xfrm>
        </p:spPr>
        <p:txBody>
          <a:bodyPr/>
          <a:lstStyle/>
          <a:p>
            <a:pPr algn="l"/>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二、核心逻辑：宏观</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46355" y="659892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1" name="矩形 10"/>
          <p:cNvSpPr/>
          <p:nvPr/>
        </p:nvSpPr>
        <p:spPr>
          <a:xfrm>
            <a:off x="929005" y="5676900"/>
            <a:ext cx="10024745" cy="645160"/>
          </a:xfrm>
          <a:prstGeom prst="rect">
            <a:avLst/>
          </a:prstGeom>
          <a:ln>
            <a:noFill/>
          </a:ln>
        </p:spPr>
        <p:txBody>
          <a:bodyPr wrap="square">
            <a:spAutoFit/>
          </a:bodyPr>
          <a:lstStyle/>
          <a:p>
            <a:r>
              <a:rPr lang="zh-CN" altLang="en-US" dirty="0" smtClean="0">
                <a:latin typeface="仿宋" panose="02010609060101010101" charset="-122"/>
                <a:ea typeface="仿宋" panose="02010609060101010101" charset="-122"/>
                <a:cs typeface="仿宋" panose="02010609060101010101" charset="-122"/>
                <a:sym typeface="+mn-ea"/>
              </a:rPr>
              <a:t>去年美国</a:t>
            </a:r>
            <a:r>
              <a:rPr lang="en-US" altLang="zh-CN" dirty="0" smtClean="0">
                <a:latin typeface="仿宋" panose="02010609060101010101" charset="-122"/>
                <a:ea typeface="仿宋" panose="02010609060101010101" charset="-122"/>
                <a:cs typeface="仿宋" panose="02010609060101010101" charset="-122"/>
                <a:sym typeface="+mn-ea"/>
              </a:rPr>
              <a:t>1</a:t>
            </a:r>
            <a:r>
              <a:rPr lang="zh-CN" altLang="en-US" dirty="0" smtClean="0">
                <a:latin typeface="仿宋" panose="02010609060101010101" charset="-122"/>
                <a:ea typeface="仿宋" panose="02010609060101010101" charset="-122"/>
                <a:cs typeface="仿宋" panose="02010609060101010101" charset="-122"/>
                <a:sym typeface="+mn-ea"/>
              </a:rPr>
              <a:t>季度</a:t>
            </a:r>
            <a:r>
              <a:rPr lang="en-US" altLang="zh-CN" dirty="0" smtClean="0">
                <a:latin typeface="仿宋" panose="02010609060101010101" charset="-122"/>
                <a:ea typeface="仿宋" panose="02010609060101010101" charset="-122"/>
                <a:cs typeface="仿宋" panose="02010609060101010101" charset="-122"/>
                <a:sym typeface="+mn-ea"/>
              </a:rPr>
              <a:t>GDP</a:t>
            </a:r>
            <a:r>
              <a:rPr lang="zh-CN" altLang="en-US" dirty="0" smtClean="0">
                <a:latin typeface="仿宋" panose="02010609060101010101" charset="-122"/>
                <a:ea typeface="仿宋" panose="02010609060101010101" charset="-122"/>
                <a:cs typeface="仿宋" panose="02010609060101010101" charset="-122"/>
                <a:sym typeface="+mn-ea"/>
              </a:rPr>
              <a:t>增</a:t>
            </a:r>
            <a:r>
              <a:rPr lang="en-US" altLang="zh-CN" dirty="0" smtClean="0">
                <a:latin typeface="仿宋" panose="02010609060101010101" charset="-122"/>
                <a:ea typeface="仿宋" panose="02010609060101010101" charset="-122"/>
                <a:cs typeface="仿宋" panose="02010609060101010101" charset="-122"/>
                <a:sym typeface="+mn-ea"/>
              </a:rPr>
              <a:t>-0.6%</a:t>
            </a:r>
            <a:r>
              <a:rPr lang="zh-CN" altLang="en-US" dirty="0" smtClean="0">
                <a:latin typeface="仿宋" panose="02010609060101010101" charset="-122"/>
                <a:ea typeface="仿宋" panose="02010609060101010101" charset="-122"/>
                <a:cs typeface="仿宋" panose="02010609060101010101" charset="-122"/>
                <a:sym typeface="+mn-ea"/>
              </a:rPr>
              <a:t>二季度增</a:t>
            </a:r>
            <a:r>
              <a:rPr lang="en-US" altLang="zh-CN" dirty="0" smtClean="0">
                <a:latin typeface="仿宋" panose="02010609060101010101" charset="-122"/>
                <a:ea typeface="仿宋" panose="02010609060101010101" charset="-122"/>
                <a:cs typeface="仿宋" panose="02010609060101010101" charset="-122"/>
                <a:sym typeface="+mn-ea"/>
              </a:rPr>
              <a:t>3.8%</a:t>
            </a:r>
            <a:r>
              <a:rPr lang="zh-CN" altLang="en-US" dirty="0" smtClean="0">
                <a:latin typeface="仿宋" panose="02010609060101010101" charset="-122"/>
                <a:ea typeface="仿宋" panose="02010609060101010101" charset="-122"/>
                <a:cs typeface="仿宋" panose="02010609060101010101" charset="-122"/>
                <a:sym typeface="+mn-ea"/>
              </a:rPr>
              <a:t>。三季度增</a:t>
            </a:r>
            <a:r>
              <a:rPr lang="en-US" altLang="zh-CN" dirty="0" smtClean="0">
                <a:latin typeface="仿宋" panose="02010609060101010101" charset="-122"/>
                <a:ea typeface="仿宋" panose="02010609060101010101" charset="-122"/>
                <a:cs typeface="仿宋" panose="02010609060101010101" charset="-122"/>
                <a:sym typeface="+mn-ea"/>
              </a:rPr>
              <a:t>4.4%</a:t>
            </a:r>
            <a:r>
              <a:rPr lang="zh-CN" altLang="en-US" dirty="0" smtClean="0">
                <a:latin typeface="仿宋" panose="02010609060101010101" charset="-122"/>
                <a:ea typeface="仿宋" panose="02010609060101010101" charset="-122"/>
                <a:cs typeface="仿宋" panose="02010609060101010101" charset="-122"/>
                <a:sym typeface="+mn-ea"/>
              </a:rPr>
              <a:t>主因消费拉动，</a:t>
            </a:r>
            <a:r>
              <a:rPr lang="en-US" altLang="zh-CN" dirty="0" smtClean="0">
                <a:latin typeface="仿宋" panose="02010609060101010101" charset="-122"/>
                <a:ea typeface="仿宋" panose="02010609060101010101" charset="-122"/>
                <a:cs typeface="仿宋" panose="02010609060101010101" charset="-122"/>
                <a:sym typeface="+mn-ea"/>
              </a:rPr>
              <a:t>4</a:t>
            </a:r>
            <a:r>
              <a:rPr lang="zh-CN" altLang="en-US" dirty="0" smtClean="0">
                <a:latin typeface="仿宋" panose="02010609060101010101" charset="-122"/>
                <a:ea typeface="仿宋" panose="02010609060101010101" charset="-122"/>
                <a:cs typeface="仿宋" panose="02010609060101010101" charset="-122"/>
                <a:sym typeface="+mn-ea"/>
              </a:rPr>
              <a:t>季度增</a:t>
            </a:r>
            <a:r>
              <a:rPr lang="en-US" altLang="zh-CN" dirty="0" smtClean="0">
                <a:latin typeface="仿宋" panose="02010609060101010101" charset="-122"/>
                <a:ea typeface="仿宋" panose="02010609060101010101" charset="-122"/>
                <a:cs typeface="仿宋" panose="02010609060101010101" charset="-122"/>
                <a:sym typeface="+mn-ea"/>
              </a:rPr>
              <a:t>1.4%</a:t>
            </a:r>
            <a:r>
              <a:rPr lang="zh-CN" altLang="en-US" dirty="0" smtClean="0">
                <a:latin typeface="仿宋" panose="02010609060101010101" charset="-122"/>
                <a:ea typeface="仿宋" panose="02010609060101010101" charset="-122"/>
                <a:cs typeface="仿宋" panose="02010609060101010101" charset="-122"/>
                <a:sym typeface="+mn-ea"/>
              </a:rPr>
              <a:t>全年</a:t>
            </a:r>
            <a:r>
              <a:rPr lang="en-US" altLang="zh-CN" dirty="0" smtClean="0">
                <a:latin typeface="仿宋" panose="02010609060101010101" charset="-122"/>
                <a:ea typeface="仿宋" panose="02010609060101010101" charset="-122"/>
                <a:cs typeface="仿宋" panose="02010609060101010101" charset="-122"/>
                <a:sym typeface="+mn-ea"/>
              </a:rPr>
              <a:t>2.2%</a:t>
            </a:r>
            <a:r>
              <a:rPr lang="zh-CN" altLang="en-US" dirty="0" smtClean="0">
                <a:latin typeface="仿宋" panose="02010609060101010101" charset="-122"/>
                <a:ea typeface="仿宋" panose="02010609060101010101" charset="-122"/>
                <a:cs typeface="仿宋" panose="02010609060101010101" charset="-122"/>
                <a:sym typeface="+mn-ea"/>
              </a:rPr>
              <a:t>。今年</a:t>
            </a:r>
            <a:r>
              <a:rPr lang="en-US" altLang="zh-CN" dirty="0" smtClean="0">
                <a:latin typeface="仿宋" panose="02010609060101010101" charset="-122"/>
                <a:ea typeface="仿宋" panose="02010609060101010101" charset="-122"/>
                <a:cs typeface="仿宋" panose="02010609060101010101" charset="-122"/>
                <a:sym typeface="+mn-ea"/>
              </a:rPr>
              <a:t>1</a:t>
            </a:r>
            <a:r>
              <a:rPr lang="zh-CN" altLang="en-US" dirty="0" smtClean="0">
                <a:latin typeface="仿宋" panose="02010609060101010101" charset="-122"/>
                <a:ea typeface="仿宋" panose="02010609060101010101" charset="-122"/>
                <a:cs typeface="仿宋" panose="02010609060101010101" charset="-122"/>
                <a:sym typeface="+mn-ea"/>
              </a:rPr>
              <a:t>月</a:t>
            </a:r>
            <a:r>
              <a:rPr lang="en-US" altLang="zh-CN" dirty="0" smtClean="0">
                <a:latin typeface="仿宋" panose="02010609060101010101" charset="-122"/>
                <a:ea typeface="仿宋" panose="02010609060101010101" charset="-122"/>
                <a:cs typeface="仿宋" panose="02010609060101010101" charset="-122"/>
                <a:sym typeface="+mn-ea"/>
              </a:rPr>
              <a:t>CPI2.4%</a:t>
            </a:r>
            <a:r>
              <a:rPr lang="zh-CN" altLang="en-US" dirty="0" smtClean="0">
                <a:latin typeface="仿宋" panose="02010609060101010101" charset="-122"/>
                <a:ea typeface="仿宋" panose="02010609060101010101" charset="-122"/>
                <a:cs typeface="仿宋" panose="02010609060101010101" charset="-122"/>
                <a:sym typeface="+mn-ea"/>
              </a:rPr>
              <a:t>环比下降，</a:t>
            </a:r>
            <a:r>
              <a:rPr lang="en-US" altLang="zh-CN" dirty="0" smtClean="0">
                <a:latin typeface="仿宋" panose="02010609060101010101" charset="-122"/>
                <a:ea typeface="仿宋" panose="02010609060101010101" charset="-122"/>
                <a:cs typeface="仿宋" panose="02010609060101010101" charset="-122"/>
                <a:sym typeface="+mn-ea"/>
              </a:rPr>
              <a:t>2</a:t>
            </a:r>
            <a:r>
              <a:rPr lang="zh-CN" altLang="en-US" dirty="0" smtClean="0">
                <a:latin typeface="仿宋" panose="02010609060101010101" charset="-122"/>
                <a:ea typeface="仿宋" panose="02010609060101010101" charset="-122"/>
                <a:cs typeface="仿宋" panose="02010609060101010101" charset="-122"/>
                <a:sym typeface="+mn-ea"/>
              </a:rPr>
              <a:t>月消费者信心回升。</a:t>
            </a:r>
            <a:endParaRPr lang="zh-CN" altLang="en-US"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2063115" y="5445125"/>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00" name="文本框 99"/>
          <p:cNvSpPr txBox="1"/>
          <p:nvPr/>
        </p:nvSpPr>
        <p:spPr>
          <a:xfrm>
            <a:off x="623252" y="1052830"/>
            <a:ext cx="5080000" cy="368300"/>
          </a:xfrm>
          <a:prstGeom prst="rect">
            <a:avLst/>
          </a:prstGeom>
          <a:noFill/>
          <a:ln w="9525">
            <a:noFill/>
          </a:ln>
        </p:spPr>
        <p:txBody>
          <a:bodyPr>
            <a:spAutoFit/>
          </a:bodyPr>
          <a:p>
            <a:pPr indent="0"/>
            <a:r>
              <a:rPr lang="en-US" b="1">
                <a:solidFill>
                  <a:schemeClr val="tx1"/>
                </a:solidFill>
                <a:latin typeface="黑体" panose="02010609060101010101" pitchFamily="49" charset="-122"/>
                <a:ea typeface="黑体" panose="02010609060101010101" pitchFamily="49" charset="-122"/>
                <a:cs typeface="黑体" panose="02010609060101010101" pitchFamily="49" charset="-122"/>
              </a:rPr>
              <a:t>1. </a:t>
            </a:r>
            <a:r>
              <a:rPr lang="zh-CN" altLang="en-US" b="1">
                <a:solidFill>
                  <a:schemeClr val="tx1"/>
                </a:solidFill>
                <a:latin typeface="黑体" panose="02010609060101010101" pitchFamily="49" charset="-122"/>
                <a:ea typeface="黑体" panose="02010609060101010101" pitchFamily="49" charset="-122"/>
                <a:cs typeface="黑体" panose="02010609060101010101" pitchFamily="49" charset="-122"/>
              </a:rPr>
              <a:t>美国</a:t>
            </a:r>
            <a:r>
              <a:rPr lang="en-US" altLang="zh-CN" b="1">
                <a:solidFill>
                  <a:schemeClr val="tx1"/>
                </a:solidFill>
                <a:latin typeface="黑体" panose="02010609060101010101" pitchFamily="49" charset="-122"/>
                <a:ea typeface="黑体" panose="02010609060101010101" pitchFamily="49" charset="-122"/>
                <a:cs typeface="黑体" panose="02010609060101010101" pitchFamily="49" charset="-122"/>
              </a:rPr>
              <a:t> </a:t>
            </a:r>
            <a:endParaRPr lang="en-US" altLang="zh-CN"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3" name="对象 2"/>
          <p:cNvGraphicFramePr/>
          <p:nvPr/>
        </p:nvGraphicFramePr>
        <p:xfrm>
          <a:off x="2268220" y="1047750"/>
          <a:ext cx="3755390" cy="2357120"/>
        </p:xfrm>
        <a:graphic>
          <a:graphicData uri="http://schemas.openxmlformats.org/presentationml/2006/ole">
            <mc:AlternateContent xmlns:mc="http://schemas.openxmlformats.org/markup-compatibility/2006">
              <mc:Choice xmlns:v="urn:schemas-microsoft-com:vml" Requires="v">
                <p:oleObj spid="_x0000_s4" name="" r:id="rId1" imgW="10191750" imgH="4210050" progId="Paint.Picture">
                  <p:embed/>
                </p:oleObj>
              </mc:Choice>
              <mc:Fallback>
                <p:oleObj name="" r:id="rId1" imgW="10191750" imgH="4210050" progId="Paint.Picture">
                  <p:embed/>
                  <p:pic>
                    <p:nvPicPr>
                      <p:cNvPr id="0" name="图片 3"/>
                      <p:cNvPicPr/>
                      <p:nvPr/>
                    </p:nvPicPr>
                    <p:blipFill>
                      <a:blip r:embed="rId2"/>
                      <a:stretch>
                        <a:fillRect/>
                      </a:stretch>
                    </p:blipFill>
                    <p:spPr>
                      <a:xfrm>
                        <a:off x="2268220" y="1047750"/>
                        <a:ext cx="3755390" cy="2357120"/>
                      </a:xfrm>
                      <a:prstGeom prst="rect">
                        <a:avLst/>
                      </a:prstGeom>
                      <a:ln>
                        <a:solidFill>
                          <a:schemeClr val="accent1"/>
                        </a:solidFill>
                      </a:ln>
                    </p:spPr>
                  </p:pic>
                </p:oleObj>
              </mc:Fallback>
            </mc:AlternateContent>
          </a:graphicData>
        </a:graphic>
      </p:graphicFrame>
      <p:graphicFrame>
        <p:nvGraphicFramePr>
          <p:cNvPr id="6" name="对象 5"/>
          <p:cNvGraphicFramePr/>
          <p:nvPr/>
        </p:nvGraphicFramePr>
        <p:xfrm>
          <a:off x="6050915" y="1047750"/>
          <a:ext cx="3865245" cy="2356485"/>
        </p:xfrm>
        <a:graphic>
          <a:graphicData uri="http://schemas.openxmlformats.org/presentationml/2006/ole">
            <mc:AlternateContent xmlns:mc="http://schemas.openxmlformats.org/markup-compatibility/2006">
              <mc:Choice xmlns:v="urn:schemas-microsoft-com:vml" Requires="v">
                <p:oleObj spid="_x0000_s8" name="" r:id="rId3" imgW="11677650" imgH="4848225" progId="Paint.Picture">
                  <p:embed/>
                </p:oleObj>
              </mc:Choice>
              <mc:Fallback>
                <p:oleObj name="" r:id="rId3" imgW="11677650" imgH="4848225" progId="Paint.Picture">
                  <p:embed/>
                  <p:pic>
                    <p:nvPicPr>
                      <p:cNvPr id="0" name="图片 7"/>
                      <p:cNvPicPr/>
                      <p:nvPr/>
                    </p:nvPicPr>
                    <p:blipFill>
                      <a:blip r:embed="rId4"/>
                      <a:stretch>
                        <a:fillRect/>
                      </a:stretch>
                    </p:blipFill>
                    <p:spPr>
                      <a:xfrm>
                        <a:off x="6050915" y="1047750"/>
                        <a:ext cx="3865245" cy="2356485"/>
                      </a:xfrm>
                      <a:prstGeom prst="rect">
                        <a:avLst/>
                      </a:prstGeom>
                      <a:ln>
                        <a:solidFill>
                          <a:schemeClr val="accent1"/>
                        </a:solidFill>
                      </a:ln>
                    </p:spPr>
                  </p:pic>
                </p:oleObj>
              </mc:Fallback>
            </mc:AlternateContent>
          </a:graphicData>
        </a:graphic>
      </p:graphicFrame>
      <p:graphicFrame>
        <p:nvGraphicFramePr>
          <p:cNvPr id="9" name="对象 8"/>
          <p:cNvGraphicFramePr/>
          <p:nvPr/>
        </p:nvGraphicFramePr>
        <p:xfrm>
          <a:off x="2267585" y="3433445"/>
          <a:ext cx="3756025" cy="2021205"/>
        </p:xfrm>
        <a:graphic>
          <a:graphicData uri="http://schemas.openxmlformats.org/presentationml/2006/ole">
            <mc:AlternateContent xmlns:mc="http://schemas.openxmlformats.org/markup-compatibility/2006">
              <mc:Choice xmlns:v="urn:schemas-microsoft-com:vml" Requires="v">
                <p:oleObj spid="_x0000_s10" name="" r:id="rId5" imgW="11677650" imgH="4848225" progId="Paint.Picture">
                  <p:embed/>
                </p:oleObj>
              </mc:Choice>
              <mc:Fallback>
                <p:oleObj name="" r:id="rId5" imgW="11677650" imgH="4848225" progId="Paint.Picture">
                  <p:embed/>
                  <p:pic>
                    <p:nvPicPr>
                      <p:cNvPr id="0" name="图片 9"/>
                      <p:cNvPicPr/>
                      <p:nvPr/>
                    </p:nvPicPr>
                    <p:blipFill>
                      <a:blip r:embed="rId4"/>
                      <a:stretch>
                        <a:fillRect/>
                      </a:stretch>
                    </p:blipFill>
                    <p:spPr>
                      <a:xfrm>
                        <a:off x="2267585" y="3433445"/>
                        <a:ext cx="3756025" cy="2021205"/>
                      </a:xfrm>
                      <a:prstGeom prst="rect">
                        <a:avLst/>
                      </a:prstGeom>
                      <a:ln>
                        <a:solidFill>
                          <a:schemeClr val="accent1"/>
                        </a:solidFill>
                      </a:ln>
                    </p:spPr>
                  </p:pic>
                </p:oleObj>
              </mc:Fallback>
            </mc:AlternateContent>
          </a:graphicData>
        </a:graphic>
      </p:graphicFrame>
      <p:graphicFrame>
        <p:nvGraphicFramePr>
          <p:cNvPr id="14" name="对象 13"/>
          <p:cNvGraphicFramePr/>
          <p:nvPr/>
        </p:nvGraphicFramePr>
        <p:xfrm>
          <a:off x="6023610" y="3433445"/>
          <a:ext cx="3905885" cy="2021205"/>
        </p:xfrm>
        <a:graphic>
          <a:graphicData uri="http://schemas.openxmlformats.org/presentationml/2006/ole">
            <mc:AlternateContent xmlns:mc="http://schemas.openxmlformats.org/markup-compatibility/2006">
              <mc:Choice xmlns:v="urn:schemas-microsoft-com:vml" Requires="v">
                <p:oleObj spid="_x0000_s15" name="" r:id="rId6" imgW="9753600" imgH="4762500" progId="Paint.Picture">
                  <p:embed/>
                </p:oleObj>
              </mc:Choice>
              <mc:Fallback>
                <p:oleObj name="" r:id="rId6" imgW="9753600" imgH="4762500" progId="Paint.Picture">
                  <p:embed/>
                  <p:pic>
                    <p:nvPicPr>
                      <p:cNvPr id="0" name="图片 14"/>
                      <p:cNvPicPr/>
                      <p:nvPr/>
                    </p:nvPicPr>
                    <p:blipFill>
                      <a:blip r:embed="rId7"/>
                      <a:stretch>
                        <a:fillRect/>
                      </a:stretch>
                    </p:blipFill>
                    <p:spPr>
                      <a:xfrm>
                        <a:off x="6023610" y="3433445"/>
                        <a:ext cx="3905885" cy="2021205"/>
                      </a:xfrm>
                      <a:prstGeom prst="rect">
                        <a:avLst/>
                      </a:prstGeom>
                      <a:ln>
                        <a:solidFill>
                          <a:schemeClr val="accent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96010" y="4436745"/>
            <a:ext cx="9961880" cy="1753235"/>
          </a:xfrm>
          <a:prstGeom prst="rect">
            <a:avLst/>
          </a:prstGeom>
          <a:ln>
            <a:noFill/>
          </a:ln>
        </p:spPr>
        <p:txBody>
          <a:bodyPr wrap="square">
            <a:spAutoFit/>
          </a:bodyPr>
          <a:p>
            <a:r>
              <a:rPr lang="zh-CN" altLang="en-US" dirty="0" smtClean="0">
                <a:latin typeface="仿宋" panose="02010609060101010101" charset="-122"/>
                <a:ea typeface="仿宋" panose="02010609060101010101" charset="-122"/>
                <a:sym typeface="+mn-ea"/>
              </a:rPr>
              <a:t>美元指周涨</a:t>
            </a:r>
            <a:r>
              <a:rPr lang="en-US" altLang="zh-CN" dirty="0" smtClean="0">
                <a:latin typeface="仿宋" panose="02010609060101010101" charset="-122"/>
                <a:ea typeface="仿宋" panose="02010609060101010101" charset="-122"/>
                <a:sym typeface="+mn-ea"/>
              </a:rPr>
              <a:t>1.26%</a:t>
            </a:r>
            <a:r>
              <a:rPr lang="zh-CN" altLang="en-US" dirty="0" smtClean="0">
                <a:latin typeface="仿宋" panose="02010609060101010101" charset="-122"/>
                <a:ea typeface="仿宋" panose="02010609060101010101" charset="-122"/>
                <a:sym typeface="+mn-ea"/>
              </a:rPr>
              <a:t>，周五跌</a:t>
            </a:r>
            <a:r>
              <a:rPr lang="en-US" altLang="zh-CN" dirty="0" smtClean="0">
                <a:latin typeface="仿宋" panose="02010609060101010101" charset="-122"/>
                <a:ea typeface="仿宋" panose="02010609060101010101" charset="-122"/>
                <a:sym typeface="+mn-ea"/>
              </a:rPr>
              <a:t>0.15%</a:t>
            </a:r>
            <a:r>
              <a:rPr lang="zh-CN" altLang="en-US" dirty="0" smtClean="0">
                <a:latin typeface="仿宋" panose="02010609060101010101" charset="-122"/>
                <a:ea typeface="仿宋" panose="02010609060101010101" charset="-122"/>
                <a:sym typeface="+mn-ea"/>
              </a:rPr>
              <a:t>。</a:t>
            </a:r>
            <a:endParaRPr lang="zh-CN" altLang="en-US" dirty="0" smtClean="0">
              <a:latin typeface="仿宋" panose="02010609060101010101" charset="-122"/>
              <a:ea typeface="仿宋" panose="02010609060101010101" charset="-122"/>
              <a:sym typeface="+mn-ea"/>
            </a:endParaRPr>
          </a:p>
          <a:p>
            <a:r>
              <a:rPr lang="en-US" altLang="zh-CN" dirty="0" smtClean="0">
                <a:latin typeface="仿宋" panose="02010609060101010101" charset="-122"/>
                <a:ea typeface="仿宋" panose="02010609060101010101" charset="-122"/>
                <a:sym typeface="+mn-ea"/>
              </a:rPr>
              <a:t>2025</a:t>
            </a:r>
            <a:r>
              <a:rPr lang="zh-CN" altLang="en-US" dirty="0" smtClean="0">
                <a:latin typeface="仿宋" panose="02010609060101010101" charset="-122"/>
                <a:ea typeface="仿宋" panose="02010609060101010101" charset="-122"/>
                <a:sym typeface="+mn-ea"/>
              </a:rPr>
              <a:t>年</a:t>
            </a:r>
            <a:r>
              <a:rPr lang="en-US" altLang="zh-CN" dirty="0" smtClean="0">
                <a:latin typeface="仿宋" panose="02010609060101010101" charset="-122"/>
                <a:ea typeface="仿宋" panose="02010609060101010101" charset="-122"/>
                <a:sym typeface="+mn-ea"/>
              </a:rPr>
              <a:t>9</a:t>
            </a:r>
            <a:r>
              <a:rPr lang="zh-CN" altLang="en-US" dirty="0" smtClean="0">
                <a:latin typeface="仿宋" panose="02010609060101010101" charset="-122"/>
                <a:ea typeface="仿宋" panose="02010609060101010101" charset="-122"/>
                <a:sym typeface="+mn-ea"/>
              </a:rPr>
              <a:t>月</a:t>
            </a:r>
            <a:r>
              <a:rPr lang="en-US" altLang="zh-CN" dirty="0" smtClean="0">
                <a:latin typeface="仿宋" panose="02010609060101010101" charset="-122"/>
                <a:ea typeface="仿宋" panose="02010609060101010101" charset="-122"/>
                <a:sym typeface="+mn-ea"/>
              </a:rPr>
              <a:t>17</a:t>
            </a:r>
            <a:r>
              <a:rPr lang="zh-CN" altLang="en-US" dirty="0" smtClean="0">
                <a:latin typeface="仿宋" panose="02010609060101010101" charset="-122"/>
                <a:ea typeface="仿宋" panose="02010609060101010101" charset="-122"/>
                <a:sym typeface="+mn-ea"/>
              </a:rPr>
              <a:t>美联储下调基金利率</a:t>
            </a:r>
            <a:r>
              <a:rPr lang="en-US" altLang="zh-CN" dirty="0" smtClean="0">
                <a:latin typeface="仿宋" panose="02010609060101010101" charset="-122"/>
                <a:ea typeface="仿宋" panose="02010609060101010101" charset="-122"/>
                <a:sym typeface="+mn-ea"/>
              </a:rPr>
              <a:t>25</a:t>
            </a:r>
            <a:r>
              <a:rPr lang="zh-CN" altLang="en-US" dirty="0" smtClean="0">
                <a:latin typeface="仿宋" panose="02010609060101010101" charset="-122"/>
                <a:ea typeface="仿宋" panose="02010609060101010101" charset="-122"/>
                <a:sym typeface="+mn-ea"/>
              </a:rPr>
              <a:t>基点至</a:t>
            </a:r>
            <a:r>
              <a:rPr lang="en-US" altLang="zh-CN" dirty="0" smtClean="0">
                <a:latin typeface="仿宋" panose="02010609060101010101" charset="-122"/>
                <a:ea typeface="仿宋" panose="02010609060101010101" charset="-122"/>
                <a:sym typeface="+mn-ea"/>
              </a:rPr>
              <a:t>4%-4.25%</a:t>
            </a:r>
            <a:r>
              <a:rPr lang="zh-CN" altLang="en-US" dirty="0" smtClean="0">
                <a:latin typeface="仿宋" panose="02010609060101010101" charset="-122"/>
                <a:ea typeface="仿宋" panose="02010609060101010101" charset="-122"/>
                <a:sym typeface="+mn-ea"/>
              </a:rPr>
              <a:t>，</a:t>
            </a:r>
            <a:r>
              <a:rPr lang="en-US" altLang="zh-CN" dirty="0" smtClean="0">
                <a:latin typeface="仿宋" panose="02010609060101010101" charset="-122"/>
                <a:ea typeface="仿宋" panose="02010609060101010101" charset="-122"/>
                <a:sym typeface="+mn-ea"/>
              </a:rPr>
              <a:t>10</a:t>
            </a:r>
            <a:r>
              <a:rPr lang="zh-CN" altLang="en-US" dirty="0" smtClean="0">
                <a:latin typeface="仿宋" panose="02010609060101010101" charset="-122"/>
                <a:ea typeface="仿宋" panose="02010609060101010101" charset="-122"/>
                <a:sym typeface="+mn-ea"/>
              </a:rPr>
              <a:t>月</a:t>
            </a:r>
            <a:r>
              <a:rPr lang="en-US" altLang="zh-CN" dirty="0" smtClean="0">
                <a:latin typeface="仿宋" panose="02010609060101010101" charset="-122"/>
                <a:ea typeface="仿宋" panose="02010609060101010101" charset="-122"/>
                <a:sym typeface="+mn-ea"/>
              </a:rPr>
              <a:t>29</a:t>
            </a:r>
            <a:r>
              <a:rPr lang="zh-CN" altLang="en-US" dirty="0" smtClean="0">
                <a:latin typeface="仿宋" panose="02010609060101010101" charset="-122"/>
                <a:ea typeface="仿宋" panose="02010609060101010101" charset="-122"/>
                <a:sym typeface="+mn-ea"/>
              </a:rPr>
              <a:t>日美联储下调</a:t>
            </a:r>
            <a:r>
              <a:rPr lang="en-US" altLang="zh-CN" dirty="0" smtClean="0">
                <a:latin typeface="仿宋" panose="02010609060101010101" charset="-122"/>
                <a:ea typeface="仿宋" panose="02010609060101010101" charset="-122"/>
                <a:sym typeface="+mn-ea"/>
              </a:rPr>
              <a:t>25</a:t>
            </a:r>
            <a:r>
              <a:rPr lang="zh-CN" altLang="en-US" dirty="0" smtClean="0">
                <a:latin typeface="仿宋" panose="02010609060101010101" charset="-122"/>
                <a:ea typeface="仿宋" panose="02010609060101010101" charset="-122"/>
                <a:sym typeface="+mn-ea"/>
              </a:rPr>
              <a:t>个基点到</a:t>
            </a:r>
            <a:r>
              <a:rPr lang="en-US" altLang="zh-CN" dirty="0" smtClean="0">
                <a:latin typeface="仿宋" panose="02010609060101010101" charset="-122"/>
                <a:ea typeface="仿宋" panose="02010609060101010101" charset="-122"/>
                <a:sym typeface="+mn-ea"/>
              </a:rPr>
              <a:t>3.75%</a:t>
            </a:r>
            <a:r>
              <a:rPr lang="zh-CN" altLang="en-US" dirty="0" smtClean="0">
                <a:latin typeface="仿宋" panose="02010609060101010101" charset="-122"/>
                <a:ea typeface="仿宋" panose="02010609060101010101" charset="-122"/>
                <a:sym typeface="+mn-ea"/>
              </a:rPr>
              <a:t>至</a:t>
            </a:r>
            <a:r>
              <a:rPr lang="en-US" altLang="zh-CN" dirty="0" smtClean="0">
                <a:latin typeface="仿宋" panose="02010609060101010101" charset="-122"/>
                <a:ea typeface="仿宋" panose="02010609060101010101" charset="-122"/>
                <a:sym typeface="+mn-ea"/>
              </a:rPr>
              <a:t>4.00%</a:t>
            </a:r>
            <a:r>
              <a:rPr lang="zh-CN" altLang="en-US" dirty="0" smtClean="0">
                <a:latin typeface="仿宋" panose="02010609060101010101" charset="-122"/>
                <a:ea typeface="仿宋" panose="02010609060101010101" charset="-122"/>
                <a:sym typeface="+mn-ea"/>
              </a:rPr>
              <a:t>之间。</a:t>
            </a:r>
            <a:r>
              <a:rPr lang="en-US" altLang="zh-CN" dirty="0" smtClean="0">
                <a:latin typeface="仿宋" panose="02010609060101010101" charset="-122"/>
                <a:ea typeface="仿宋" panose="02010609060101010101" charset="-122"/>
                <a:sym typeface="+mn-ea"/>
              </a:rPr>
              <a:t>12</a:t>
            </a:r>
            <a:r>
              <a:rPr lang="zh-CN" altLang="en-US" dirty="0" smtClean="0">
                <a:latin typeface="仿宋" panose="02010609060101010101" charset="-122"/>
                <a:ea typeface="仿宋" panose="02010609060101010101" charset="-122"/>
                <a:sym typeface="+mn-ea"/>
              </a:rPr>
              <a:t>月</a:t>
            </a:r>
            <a:r>
              <a:rPr lang="en-US" altLang="zh-CN" dirty="0" smtClean="0">
                <a:latin typeface="仿宋" panose="02010609060101010101" charset="-122"/>
                <a:ea typeface="仿宋" panose="02010609060101010101" charset="-122"/>
                <a:sym typeface="+mn-ea"/>
              </a:rPr>
              <a:t>10</a:t>
            </a:r>
            <a:r>
              <a:rPr lang="zh-CN" altLang="en-US" dirty="0" smtClean="0">
                <a:latin typeface="仿宋" panose="02010609060101010101" charset="-122"/>
                <a:ea typeface="仿宋" panose="02010609060101010101" charset="-122"/>
                <a:sym typeface="+mn-ea"/>
              </a:rPr>
              <a:t>日美联储基准利率下调</a:t>
            </a:r>
            <a:r>
              <a:rPr lang="en-US" altLang="zh-CN" dirty="0" smtClean="0">
                <a:latin typeface="仿宋" panose="02010609060101010101" charset="-122"/>
                <a:ea typeface="仿宋" panose="02010609060101010101" charset="-122"/>
                <a:sym typeface="+mn-ea"/>
              </a:rPr>
              <a:t>25</a:t>
            </a:r>
            <a:r>
              <a:rPr lang="zh-CN" altLang="en-US" dirty="0" smtClean="0">
                <a:latin typeface="仿宋" panose="02010609060101010101" charset="-122"/>
                <a:ea typeface="仿宋" panose="02010609060101010101" charset="-122"/>
                <a:sym typeface="+mn-ea"/>
              </a:rPr>
              <a:t>个基点至</a:t>
            </a:r>
            <a:r>
              <a:rPr lang="en-US" altLang="zh-CN" dirty="0" smtClean="0">
                <a:latin typeface="仿宋" panose="02010609060101010101" charset="-122"/>
                <a:ea typeface="仿宋" panose="02010609060101010101" charset="-122"/>
                <a:sym typeface="+mn-ea"/>
              </a:rPr>
              <a:t>3.50%-3.75%</a:t>
            </a:r>
            <a:r>
              <a:rPr lang="zh-CN" altLang="en-US" dirty="0" smtClean="0">
                <a:latin typeface="仿宋" panose="02010609060101010101" charset="-122"/>
                <a:ea typeface="仿宋" panose="02010609060101010101" charset="-122"/>
                <a:sym typeface="+mn-ea"/>
              </a:rPr>
              <a:t>区间。</a:t>
            </a:r>
            <a:r>
              <a:rPr lang="en-US" altLang="zh-CN" dirty="0" smtClean="0">
                <a:latin typeface="仿宋" panose="02010609060101010101" charset="-122"/>
                <a:ea typeface="仿宋" panose="02010609060101010101" charset="-122"/>
                <a:sym typeface="+mn-ea"/>
              </a:rPr>
              <a:t>1</a:t>
            </a:r>
            <a:r>
              <a:rPr lang="zh-CN" altLang="en-US" dirty="0" smtClean="0">
                <a:latin typeface="仿宋" panose="02010609060101010101" charset="-122"/>
                <a:ea typeface="仿宋" panose="02010609060101010101" charset="-122"/>
                <a:sym typeface="+mn-ea"/>
              </a:rPr>
              <a:t>月下旬美国取消对丹麦等国因围绕购买格林兰岛进行的关税威胁，美元大跌，月底跌破长期上升趋势线，但之后财长重申强势美元、美联储释放鹰派信号、特朗普提名鹰派沃什以及通胀数据支撑，</a:t>
            </a:r>
            <a:r>
              <a:rPr lang="en-US" altLang="zh-CN" dirty="0" smtClean="0">
                <a:latin typeface="仿宋" panose="02010609060101010101" charset="-122"/>
                <a:ea typeface="仿宋" panose="02010609060101010101" charset="-122"/>
                <a:sym typeface="+mn-ea"/>
              </a:rPr>
              <a:t>2</a:t>
            </a:r>
            <a:r>
              <a:rPr lang="zh-CN" altLang="en-US" dirty="0" smtClean="0">
                <a:latin typeface="仿宋" panose="02010609060101010101" charset="-122"/>
                <a:ea typeface="仿宋" panose="02010609060101010101" charset="-122"/>
                <a:sym typeface="+mn-ea"/>
              </a:rPr>
              <a:t>月美元指数重上趋势线，反弹震荡。上周美元较大上涨，因美以对伊朗军事行动，霍尔木兹海峡运输受阻等。</a:t>
            </a:r>
            <a:endParaRPr lang="zh-CN" altLang="en-US" dirty="0" smtClean="0">
              <a:solidFill>
                <a:schemeClr val="tx1"/>
              </a:solidFill>
              <a:latin typeface="仿宋" panose="02010609060101010101" charset="-122"/>
              <a:ea typeface="仿宋" panose="02010609060101010101" charset="-122"/>
              <a:sym typeface="+mn-ea"/>
            </a:endParaRPr>
          </a:p>
        </p:txBody>
      </p:sp>
      <p:sp>
        <p:nvSpPr>
          <p:cNvPr id="13" name="文本框 12"/>
          <p:cNvSpPr txBox="1"/>
          <p:nvPr/>
        </p:nvSpPr>
        <p:spPr>
          <a:xfrm>
            <a:off x="2494915" y="4161790"/>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4" name="文本框 13"/>
          <p:cNvSpPr txBox="1"/>
          <p:nvPr/>
        </p:nvSpPr>
        <p:spPr>
          <a:xfrm>
            <a:off x="46355" y="659892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graphicFrame>
        <p:nvGraphicFramePr>
          <p:cNvPr id="2" name="对象 1"/>
          <p:cNvGraphicFramePr/>
          <p:nvPr/>
        </p:nvGraphicFramePr>
        <p:xfrm>
          <a:off x="2494915" y="1318260"/>
          <a:ext cx="7167245" cy="2844165"/>
        </p:xfrm>
        <a:graphic>
          <a:graphicData uri="http://schemas.openxmlformats.org/presentationml/2006/ole">
            <mc:AlternateContent xmlns:mc="http://schemas.openxmlformats.org/markup-compatibility/2006">
              <mc:Choice xmlns:v="urn:schemas-microsoft-com:vml" Requires="v">
                <p:oleObj spid="_x0000_s5" name="" r:id="rId1" imgW="11582400" imgH="4381500" progId="Paint.Picture">
                  <p:embed/>
                </p:oleObj>
              </mc:Choice>
              <mc:Fallback>
                <p:oleObj name="" r:id="rId1" imgW="11582400" imgH="4381500" progId="Paint.Picture">
                  <p:embed/>
                  <p:pic>
                    <p:nvPicPr>
                      <p:cNvPr id="0" name="图片 4"/>
                      <p:cNvPicPr/>
                      <p:nvPr/>
                    </p:nvPicPr>
                    <p:blipFill>
                      <a:blip r:embed="rId2"/>
                      <a:stretch>
                        <a:fillRect/>
                      </a:stretch>
                    </p:blipFill>
                    <p:spPr>
                      <a:xfrm>
                        <a:off x="2494915" y="1318260"/>
                        <a:ext cx="7167245" cy="2844165"/>
                      </a:xfrm>
                      <a:prstGeom prst="rect">
                        <a:avLst/>
                      </a:prstGeom>
                      <a:ln>
                        <a:solidFill>
                          <a:schemeClr val="accent1"/>
                        </a:solid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22525" y="5446395"/>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4" name="文本框 13"/>
          <p:cNvSpPr txBox="1"/>
          <p:nvPr/>
        </p:nvSpPr>
        <p:spPr>
          <a:xfrm>
            <a:off x="46355" y="659892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9" name="矩形 8"/>
          <p:cNvSpPr/>
          <p:nvPr/>
        </p:nvSpPr>
        <p:spPr>
          <a:xfrm>
            <a:off x="1630680" y="5661025"/>
            <a:ext cx="8925560" cy="368300"/>
          </a:xfrm>
          <a:prstGeom prst="rect">
            <a:avLst/>
          </a:prstGeom>
          <a:ln>
            <a:noFill/>
          </a:ln>
        </p:spPr>
        <p:txBody>
          <a:bodyPr wrap="square">
            <a:spAutoFit/>
          </a:bodyPr>
          <a:p>
            <a:r>
              <a:rPr lang="zh-CN" dirty="0" smtClean="0">
                <a:solidFill>
                  <a:schemeClr val="tx1"/>
                </a:solidFill>
                <a:latin typeface="仿宋" panose="02010609060101010101" charset="-122"/>
                <a:ea typeface="仿宋" panose="02010609060101010101" charset="-122"/>
                <a:sym typeface="+mn-ea"/>
              </a:rPr>
              <a:t>走势看美元指数在长期底部上升趋势线被下破后重上，重归长期震荡，短线上行态。</a:t>
            </a:r>
            <a:endParaRPr lang="zh-CN" dirty="0" smtClean="0">
              <a:solidFill>
                <a:schemeClr val="tx1"/>
              </a:solidFill>
              <a:latin typeface="仿宋" panose="02010609060101010101" charset="-122"/>
              <a:ea typeface="仿宋" panose="02010609060101010101" charset="-122"/>
              <a:sym typeface="+mn-ea"/>
            </a:endParaRPr>
          </a:p>
        </p:txBody>
      </p:sp>
      <p:graphicFrame>
        <p:nvGraphicFramePr>
          <p:cNvPr id="6" name="对象 5"/>
          <p:cNvGraphicFramePr/>
          <p:nvPr/>
        </p:nvGraphicFramePr>
        <p:xfrm>
          <a:off x="2494915" y="1052830"/>
          <a:ext cx="7178675" cy="2102485"/>
        </p:xfrm>
        <a:graphic>
          <a:graphicData uri="http://schemas.openxmlformats.org/presentationml/2006/ole">
            <mc:AlternateContent xmlns:mc="http://schemas.openxmlformats.org/markup-compatibility/2006">
              <mc:Choice xmlns:v="urn:schemas-microsoft-com:vml" Requires="v">
                <p:oleObj spid="_x0000_s7" name="" r:id="rId1" imgW="11620500" imgH="4000500" progId="Paint.Picture">
                  <p:embed/>
                </p:oleObj>
              </mc:Choice>
              <mc:Fallback>
                <p:oleObj name="" r:id="rId1" imgW="11620500" imgH="4000500" progId="Paint.Picture">
                  <p:embed/>
                  <p:pic>
                    <p:nvPicPr>
                      <p:cNvPr id="0" name="图片 6"/>
                      <p:cNvPicPr/>
                      <p:nvPr/>
                    </p:nvPicPr>
                    <p:blipFill>
                      <a:blip r:embed="rId2"/>
                      <a:stretch>
                        <a:fillRect/>
                      </a:stretch>
                    </p:blipFill>
                    <p:spPr>
                      <a:xfrm>
                        <a:off x="2494915" y="1052830"/>
                        <a:ext cx="7178675" cy="2102485"/>
                      </a:xfrm>
                      <a:prstGeom prst="rect">
                        <a:avLst/>
                      </a:prstGeom>
                      <a:ln>
                        <a:solidFill>
                          <a:schemeClr val="accent1"/>
                        </a:solidFill>
                      </a:ln>
                    </p:spPr>
                  </p:pic>
                </p:oleObj>
              </mc:Fallback>
            </mc:AlternateContent>
          </a:graphicData>
        </a:graphic>
      </p:graphicFrame>
      <p:graphicFrame>
        <p:nvGraphicFramePr>
          <p:cNvPr id="8" name="对象 7"/>
          <p:cNvGraphicFramePr/>
          <p:nvPr/>
        </p:nvGraphicFramePr>
        <p:xfrm>
          <a:off x="2494915" y="3206115"/>
          <a:ext cx="7179310" cy="2279015"/>
        </p:xfrm>
        <a:graphic>
          <a:graphicData uri="http://schemas.openxmlformats.org/presentationml/2006/ole">
            <mc:AlternateContent xmlns:mc="http://schemas.openxmlformats.org/markup-compatibility/2006">
              <mc:Choice xmlns:v="urn:schemas-microsoft-com:vml" Requires="v">
                <p:oleObj spid="_x0000_s10" name="" r:id="rId3" imgW="11477625" imgH="4143375" progId="Paint.Picture">
                  <p:embed/>
                </p:oleObj>
              </mc:Choice>
              <mc:Fallback>
                <p:oleObj name="" r:id="rId3" imgW="11477625" imgH="4143375" progId="Paint.Picture">
                  <p:embed/>
                  <p:pic>
                    <p:nvPicPr>
                      <p:cNvPr id="0" name="图片 9"/>
                      <p:cNvPicPr/>
                      <p:nvPr/>
                    </p:nvPicPr>
                    <p:blipFill>
                      <a:blip r:embed="rId4"/>
                      <a:stretch>
                        <a:fillRect/>
                      </a:stretch>
                    </p:blipFill>
                    <p:spPr>
                      <a:xfrm>
                        <a:off x="2494915" y="3206115"/>
                        <a:ext cx="7179310" cy="2279015"/>
                      </a:xfrm>
                      <a:prstGeom prst="rect">
                        <a:avLst/>
                      </a:prstGeom>
                      <a:ln>
                        <a:solidFill>
                          <a:schemeClr val="accent1"/>
                        </a:solid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6355" y="659892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9" name="矩形 8"/>
          <p:cNvSpPr/>
          <p:nvPr/>
        </p:nvSpPr>
        <p:spPr>
          <a:xfrm>
            <a:off x="1358900" y="1124585"/>
            <a:ext cx="9429750" cy="5532755"/>
          </a:xfrm>
          <a:prstGeom prst="rect">
            <a:avLst/>
          </a:prstGeom>
          <a:ln>
            <a:noFill/>
          </a:ln>
        </p:spPr>
        <p:txBody>
          <a:bodyPr wrap="square">
            <a:noAutofit/>
          </a:bodyPr>
          <a:p>
            <a:r>
              <a:rPr lang="en-US" altLang="zh-CN" dirty="0" smtClean="0">
                <a:solidFill>
                  <a:schemeClr val="tx1"/>
                </a:solidFill>
                <a:latin typeface="仿宋" panose="02010609060101010101" charset="-122"/>
                <a:ea typeface="仿宋" panose="02010609060101010101" charset="-122"/>
                <a:sym typeface="+mn-ea"/>
              </a:rPr>
              <a:t>2 </a:t>
            </a:r>
            <a:r>
              <a:rPr lang="zh-CN" altLang="en-US" dirty="0" smtClean="0">
                <a:solidFill>
                  <a:schemeClr val="tx1"/>
                </a:solidFill>
                <a:latin typeface="仿宋" panose="02010609060101010101" charset="-122"/>
                <a:ea typeface="仿宋" panose="02010609060101010101" charset="-122"/>
                <a:sym typeface="+mn-ea"/>
              </a:rPr>
              <a:t>月</a:t>
            </a:r>
            <a:r>
              <a:rPr lang="en-US" altLang="zh-CN" dirty="0" smtClean="0">
                <a:solidFill>
                  <a:schemeClr val="tx1"/>
                </a:solidFill>
                <a:latin typeface="仿宋" panose="02010609060101010101" charset="-122"/>
                <a:ea typeface="仿宋" panose="02010609060101010101" charset="-122"/>
                <a:sym typeface="+mn-ea"/>
              </a:rPr>
              <a:t> 28 </a:t>
            </a:r>
            <a:r>
              <a:rPr lang="zh-CN" altLang="en-US" dirty="0" smtClean="0">
                <a:solidFill>
                  <a:schemeClr val="tx1"/>
                </a:solidFill>
                <a:latin typeface="仿宋" panose="02010609060101010101" charset="-122"/>
                <a:ea typeface="仿宋" panose="02010609060101010101" charset="-122"/>
                <a:sym typeface="+mn-ea"/>
              </a:rPr>
              <a:t>日起。美以空袭伊朗，伊朗展开反击</a:t>
            </a:r>
            <a:endParaRPr lang="en-US" altLang="zh-CN" dirty="0" smtClean="0">
              <a:solidFill>
                <a:schemeClr val="tx1"/>
              </a:solidFill>
              <a:latin typeface="仿宋" panose="02010609060101010101" charset="-122"/>
              <a:ea typeface="仿宋" panose="02010609060101010101" charset="-122"/>
              <a:sym typeface="+mn-ea"/>
            </a:endParaRPr>
          </a:p>
          <a:p>
            <a:r>
              <a:rPr lang="en-US" altLang="zh-CN" dirty="0" smtClean="0">
                <a:solidFill>
                  <a:schemeClr val="tx1"/>
                </a:solidFill>
                <a:latin typeface="仿宋" panose="02010609060101010101" charset="-122"/>
                <a:ea typeface="仿宋" panose="02010609060101010101" charset="-122"/>
                <a:sym typeface="+mn-ea"/>
              </a:rPr>
              <a:t>1.</a:t>
            </a:r>
            <a:r>
              <a:rPr lang="zh-CN" altLang="en-US" dirty="0" smtClean="0">
                <a:solidFill>
                  <a:schemeClr val="tx1"/>
                </a:solidFill>
                <a:latin typeface="仿宋" panose="02010609060101010101" charset="-122"/>
                <a:ea typeface="仿宋" panose="02010609060101010101" charset="-122"/>
                <a:sym typeface="+mn-ea"/>
              </a:rPr>
              <a:t>美以攻击：伊朗地下指挥掩体、革命卫队总部、导弹总装厂、导弹基地（重创导弹生产）。炼油厂、海水淡化厂。击沉伊朗</a:t>
            </a:r>
            <a:r>
              <a:rPr lang="en-US" altLang="zh-CN" dirty="0" smtClean="0">
                <a:solidFill>
                  <a:schemeClr val="tx1"/>
                </a:solidFill>
                <a:latin typeface="仿宋" panose="02010609060101010101" charset="-122"/>
                <a:ea typeface="仿宋" panose="02010609060101010101" charset="-122"/>
                <a:sym typeface="+mn-ea"/>
              </a:rPr>
              <a:t>42 </a:t>
            </a:r>
            <a:r>
              <a:rPr lang="zh-CN" altLang="en-US" dirty="0" smtClean="0">
                <a:solidFill>
                  <a:schemeClr val="tx1"/>
                </a:solidFill>
                <a:latin typeface="仿宋" panose="02010609060101010101" charset="-122"/>
                <a:ea typeface="仿宋" panose="02010609060101010101" charset="-122"/>
                <a:sym typeface="+mn-ea"/>
              </a:rPr>
              <a:t>艘舰艇。</a:t>
            </a:r>
            <a:endParaRPr lang="zh-CN" altLang="en-US" dirty="0" smtClean="0">
              <a:solidFill>
                <a:schemeClr val="tx1"/>
              </a:solidFill>
              <a:latin typeface="仿宋" panose="02010609060101010101" charset="-122"/>
              <a:ea typeface="仿宋" panose="02010609060101010101" charset="-122"/>
              <a:sym typeface="+mn-ea"/>
            </a:endParaRPr>
          </a:p>
          <a:p>
            <a:r>
              <a:rPr lang="en-US" altLang="zh-CN" dirty="0" smtClean="0">
                <a:solidFill>
                  <a:schemeClr val="tx1"/>
                </a:solidFill>
                <a:latin typeface="仿宋" panose="02010609060101010101" charset="-122"/>
                <a:ea typeface="仿宋" panose="02010609060101010101" charset="-122"/>
                <a:sym typeface="+mn-ea"/>
              </a:rPr>
              <a:t>2.</a:t>
            </a:r>
            <a:r>
              <a:rPr lang="zh-CN" altLang="en-US" dirty="0" smtClean="0">
                <a:solidFill>
                  <a:schemeClr val="tx1"/>
                </a:solidFill>
                <a:latin typeface="仿宋" panose="02010609060101010101" charset="-122"/>
                <a:ea typeface="仿宋" panose="02010609060101010101" charset="-122"/>
                <a:sym typeface="+mn-ea"/>
              </a:rPr>
              <a:t>伊朗反击：以色列炼油厂、机场。摧毁阿联酋、约旦、卡塔尔境内萨德、预警雷达。霍尔木兹封锁：禁止美以及关联船只通行。真主党、胡塞武装同步袭击以色列与美军基地。</a:t>
            </a:r>
            <a:endParaRPr lang="zh-CN" altLang="en-US" dirty="0" smtClean="0">
              <a:solidFill>
                <a:schemeClr val="tx1"/>
              </a:solidFill>
              <a:latin typeface="仿宋" panose="02010609060101010101" charset="-122"/>
              <a:ea typeface="仿宋" panose="02010609060101010101" charset="-122"/>
              <a:sym typeface="+mn-ea"/>
            </a:endParaRPr>
          </a:p>
          <a:p>
            <a:r>
              <a:rPr lang="en-US" altLang="zh-CN" dirty="0" smtClean="0">
                <a:solidFill>
                  <a:schemeClr val="tx1"/>
                </a:solidFill>
                <a:latin typeface="仿宋" panose="02010609060101010101" charset="-122"/>
                <a:ea typeface="仿宋" panose="02010609060101010101" charset="-122"/>
                <a:sym typeface="+mn-ea"/>
              </a:rPr>
              <a:t>3.</a:t>
            </a:r>
            <a:r>
              <a:rPr lang="zh-CN" altLang="en-US" dirty="0" smtClean="0">
                <a:solidFill>
                  <a:schemeClr val="tx1"/>
                </a:solidFill>
                <a:latin typeface="仿宋" panose="02010609060101010101" charset="-122"/>
                <a:ea typeface="仿宋" panose="02010609060101010101" charset="-122"/>
                <a:sym typeface="+mn-ea"/>
              </a:rPr>
              <a:t>沙特、阿联酋等中立。真主党、胡塞、伊拉克民兵协同作战。俄罗斯、中国：呼吁停火，推动政治解决。</a:t>
            </a:r>
            <a:endParaRPr lang="zh-CN" altLang="en-US" dirty="0" smtClean="0">
              <a:solidFill>
                <a:schemeClr val="tx1"/>
              </a:solidFill>
              <a:latin typeface="仿宋" panose="02010609060101010101" charset="-122"/>
              <a:ea typeface="仿宋" panose="02010609060101010101" charset="-122"/>
              <a:sym typeface="+mn-ea"/>
            </a:endParaRPr>
          </a:p>
          <a:p>
            <a:r>
              <a:rPr lang="en-US" altLang="zh-CN" dirty="0" smtClean="0">
                <a:solidFill>
                  <a:schemeClr val="tx1"/>
                </a:solidFill>
                <a:latin typeface="仿宋" panose="02010609060101010101" charset="-122"/>
                <a:ea typeface="仿宋" panose="02010609060101010101" charset="-122"/>
                <a:sym typeface="+mn-ea"/>
              </a:rPr>
              <a:t>4.</a:t>
            </a:r>
            <a:r>
              <a:rPr lang="zh-CN" altLang="en-US" dirty="0" smtClean="0">
                <a:solidFill>
                  <a:schemeClr val="tx1"/>
                </a:solidFill>
                <a:latin typeface="仿宋" panose="02010609060101010101" charset="-122"/>
                <a:ea typeface="仿宋" panose="02010609060101010101" charset="-122"/>
                <a:sym typeface="+mn-ea"/>
              </a:rPr>
              <a:t>影响</a:t>
            </a:r>
            <a:endParaRPr lang="zh-CN" altLang="en-US" dirty="0" smtClean="0">
              <a:solidFill>
                <a:schemeClr val="tx1"/>
              </a:solidFill>
              <a:latin typeface="仿宋" panose="02010609060101010101" charset="-122"/>
              <a:ea typeface="仿宋" panose="02010609060101010101" charset="-122"/>
              <a:sym typeface="+mn-ea"/>
            </a:endParaRPr>
          </a:p>
          <a:p>
            <a:r>
              <a:rPr lang="zh-CN" altLang="en-US" dirty="0" smtClean="0">
                <a:solidFill>
                  <a:schemeClr val="tx1"/>
                </a:solidFill>
                <a:latin typeface="仿宋" panose="02010609060101010101" charset="-122"/>
                <a:ea typeface="仿宋" panose="02010609060101010101" charset="-122"/>
                <a:sym typeface="+mn-ea"/>
              </a:rPr>
              <a:t>（</a:t>
            </a:r>
            <a:r>
              <a:rPr lang="en-US" altLang="zh-CN" dirty="0" smtClean="0">
                <a:solidFill>
                  <a:schemeClr val="tx1"/>
                </a:solidFill>
                <a:latin typeface="仿宋" panose="02010609060101010101" charset="-122"/>
                <a:ea typeface="仿宋" panose="02010609060101010101" charset="-122"/>
                <a:sym typeface="+mn-ea"/>
              </a:rPr>
              <a:t>1</a:t>
            </a:r>
            <a:r>
              <a:rPr lang="zh-CN" altLang="en-US" dirty="0" smtClean="0">
                <a:solidFill>
                  <a:schemeClr val="tx1"/>
                </a:solidFill>
                <a:latin typeface="仿宋" panose="02010609060101010101" charset="-122"/>
                <a:ea typeface="仿宋" panose="02010609060101010101" charset="-122"/>
                <a:sym typeface="+mn-ea"/>
              </a:rPr>
              <a:t>）美元指数走强。美股道指、纳指单周跌</a:t>
            </a:r>
            <a:r>
              <a:rPr lang="en-US" altLang="zh-CN" dirty="0" smtClean="0">
                <a:solidFill>
                  <a:schemeClr val="tx1"/>
                </a:solidFill>
                <a:latin typeface="仿宋" panose="02010609060101010101" charset="-122"/>
                <a:ea typeface="仿宋" panose="02010609060101010101" charset="-122"/>
                <a:sym typeface="+mn-ea"/>
              </a:rPr>
              <a:t>5–8%</a:t>
            </a:r>
            <a:r>
              <a:rPr lang="zh-CN" altLang="en-US" dirty="0" smtClean="0">
                <a:solidFill>
                  <a:schemeClr val="tx1"/>
                </a:solidFill>
                <a:latin typeface="仿宋" panose="02010609060101010101" charset="-122"/>
                <a:ea typeface="仿宋" panose="02010609060101010101" charset="-122"/>
                <a:sym typeface="+mn-ea"/>
              </a:rPr>
              <a:t>；欧洲、亚洲股市同步下挫。美债遭抛售，收益率上行。世行、</a:t>
            </a:r>
            <a:r>
              <a:rPr lang="en-US" altLang="zh-CN" dirty="0" smtClean="0">
                <a:solidFill>
                  <a:schemeClr val="tx1"/>
                </a:solidFill>
                <a:latin typeface="仿宋" panose="02010609060101010101" charset="-122"/>
                <a:ea typeface="仿宋" panose="02010609060101010101" charset="-122"/>
                <a:sym typeface="+mn-ea"/>
              </a:rPr>
              <a:t>IMF </a:t>
            </a:r>
            <a:r>
              <a:rPr lang="zh-CN" altLang="en-US" dirty="0" smtClean="0">
                <a:solidFill>
                  <a:schemeClr val="tx1"/>
                </a:solidFill>
                <a:latin typeface="仿宋" panose="02010609060101010101" charset="-122"/>
                <a:ea typeface="仿宋" panose="02010609060101010101" charset="-122"/>
                <a:sym typeface="+mn-ea"/>
              </a:rPr>
              <a:t>下调</a:t>
            </a:r>
            <a:r>
              <a:rPr lang="en-US" altLang="zh-CN" dirty="0" smtClean="0">
                <a:solidFill>
                  <a:schemeClr val="tx1"/>
                </a:solidFill>
                <a:latin typeface="仿宋" panose="02010609060101010101" charset="-122"/>
                <a:ea typeface="仿宋" panose="02010609060101010101" charset="-122"/>
                <a:sym typeface="+mn-ea"/>
              </a:rPr>
              <a:t> 2026 </a:t>
            </a:r>
            <a:r>
              <a:rPr lang="zh-CN" altLang="en-US" dirty="0" smtClean="0">
                <a:solidFill>
                  <a:schemeClr val="tx1"/>
                </a:solidFill>
                <a:latin typeface="仿宋" panose="02010609060101010101" charset="-122"/>
                <a:ea typeface="仿宋" panose="02010609060101010101" charset="-122"/>
                <a:sym typeface="+mn-ea"/>
              </a:rPr>
              <a:t>年全球增长预期。</a:t>
            </a:r>
            <a:endParaRPr lang="zh-CN" altLang="en-US" dirty="0" smtClean="0">
              <a:solidFill>
                <a:schemeClr val="tx1"/>
              </a:solidFill>
              <a:latin typeface="仿宋" panose="02010609060101010101" charset="-122"/>
              <a:ea typeface="仿宋" panose="02010609060101010101" charset="-122"/>
              <a:sym typeface="+mn-ea"/>
            </a:endParaRPr>
          </a:p>
          <a:p>
            <a:r>
              <a:rPr lang="zh-CN" altLang="en-US" dirty="0" smtClean="0">
                <a:solidFill>
                  <a:schemeClr val="tx1"/>
                </a:solidFill>
                <a:latin typeface="仿宋" panose="02010609060101010101" charset="-122"/>
                <a:ea typeface="仿宋" panose="02010609060101010101" charset="-122"/>
                <a:sym typeface="+mn-ea"/>
              </a:rPr>
              <a:t>（</a:t>
            </a:r>
            <a:r>
              <a:rPr lang="en-US" altLang="zh-CN" dirty="0" smtClean="0">
                <a:solidFill>
                  <a:schemeClr val="tx1"/>
                </a:solidFill>
                <a:latin typeface="仿宋" panose="02010609060101010101" charset="-122"/>
                <a:ea typeface="仿宋" panose="02010609060101010101" charset="-122"/>
                <a:sym typeface="+mn-ea"/>
              </a:rPr>
              <a:t>2</a:t>
            </a:r>
            <a:r>
              <a:rPr lang="zh-CN" altLang="en-US" dirty="0" smtClean="0">
                <a:solidFill>
                  <a:schemeClr val="tx1"/>
                </a:solidFill>
                <a:latin typeface="仿宋" panose="02010609060101010101" charset="-122"/>
                <a:ea typeface="仿宋" panose="02010609060101010101" charset="-122"/>
                <a:sym typeface="+mn-ea"/>
              </a:rPr>
              <a:t>）全球供应链：霍尔木兹海峡（全球</a:t>
            </a:r>
            <a:r>
              <a:rPr lang="en-US" altLang="zh-CN" dirty="0" smtClean="0">
                <a:solidFill>
                  <a:schemeClr val="tx1"/>
                </a:solidFill>
                <a:latin typeface="仿宋" panose="02010609060101010101" charset="-122"/>
                <a:ea typeface="仿宋" panose="02010609060101010101" charset="-122"/>
                <a:sym typeface="+mn-ea"/>
              </a:rPr>
              <a:t> 20% </a:t>
            </a:r>
            <a:r>
              <a:rPr lang="zh-CN" altLang="en-US" dirty="0" smtClean="0">
                <a:solidFill>
                  <a:schemeClr val="tx1"/>
                </a:solidFill>
                <a:latin typeface="仿宋" panose="02010609060101010101" charset="-122"/>
                <a:ea typeface="仿宋" panose="02010609060101010101" charset="-122"/>
                <a:sym typeface="+mn-ea"/>
              </a:rPr>
              <a:t>海运原油、</a:t>
            </a:r>
            <a:r>
              <a:rPr lang="en-US" altLang="zh-CN" dirty="0" smtClean="0">
                <a:solidFill>
                  <a:schemeClr val="tx1"/>
                </a:solidFill>
                <a:latin typeface="仿宋" panose="02010609060101010101" charset="-122"/>
                <a:ea typeface="仿宋" panose="02010609060101010101" charset="-122"/>
                <a:sym typeface="+mn-ea"/>
              </a:rPr>
              <a:t>30% LNG </a:t>
            </a:r>
            <a:r>
              <a:rPr lang="zh-CN" altLang="en-US" dirty="0" smtClean="0">
                <a:solidFill>
                  <a:schemeClr val="tx1"/>
                </a:solidFill>
                <a:latin typeface="仿宋" panose="02010609060101010101" charset="-122"/>
                <a:ea typeface="仿宋" panose="02010609060101010101" charset="-122"/>
                <a:sym typeface="+mn-ea"/>
              </a:rPr>
              <a:t>通道）事实停摆。全球日供应缺口：</a:t>
            </a:r>
            <a:r>
              <a:rPr lang="en-US" altLang="zh-CN" dirty="0" smtClean="0">
                <a:solidFill>
                  <a:schemeClr val="tx1"/>
                </a:solidFill>
                <a:latin typeface="仿宋" panose="02010609060101010101" charset="-122"/>
                <a:ea typeface="仿宋" panose="02010609060101010101" charset="-122"/>
                <a:sym typeface="+mn-ea"/>
              </a:rPr>
              <a:t>700–1100 </a:t>
            </a:r>
            <a:r>
              <a:rPr lang="zh-CN" altLang="en-US" dirty="0" smtClean="0">
                <a:solidFill>
                  <a:schemeClr val="tx1"/>
                </a:solidFill>
                <a:latin typeface="仿宋" panose="02010609060101010101" charset="-122"/>
                <a:ea typeface="仿宋" panose="02010609060101010101" charset="-122"/>
                <a:sym typeface="+mn-ea"/>
              </a:rPr>
              <a:t>万桶（约占全球消费</a:t>
            </a:r>
            <a:r>
              <a:rPr lang="en-US" altLang="zh-CN" dirty="0" smtClean="0">
                <a:solidFill>
                  <a:schemeClr val="tx1"/>
                </a:solidFill>
                <a:latin typeface="仿宋" panose="02010609060101010101" charset="-122"/>
                <a:ea typeface="仿宋" panose="02010609060101010101" charset="-122"/>
                <a:sym typeface="+mn-ea"/>
              </a:rPr>
              <a:t>10%</a:t>
            </a:r>
            <a:r>
              <a:rPr lang="zh-CN" altLang="en-US" dirty="0" smtClean="0">
                <a:solidFill>
                  <a:schemeClr val="tx1"/>
                </a:solidFill>
                <a:latin typeface="仿宋" panose="02010609060101010101" charset="-122"/>
                <a:ea typeface="仿宋" panose="02010609060101010101" charset="-122"/>
                <a:sym typeface="+mn-ea"/>
              </a:rPr>
              <a:t>）。</a:t>
            </a:r>
            <a:r>
              <a:rPr lang="en-US" altLang="zh-CN" dirty="0" smtClean="0">
                <a:solidFill>
                  <a:schemeClr val="tx1"/>
                </a:solidFill>
                <a:latin typeface="仿宋" panose="02010609060101010101" charset="-122"/>
                <a:ea typeface="仿宋" panose="02010609060101010101" charset="-122"/>
                <a:sym typeface="+mn-ea"/>
              </a:rPr>
              <a:t>WTI </a:t>
            </a:r>
            <a:r>
              <a:rPr lang="zh-CN" altLang="en-US" dirty="0" smtClean="0">
                <a:solidFill>
                  <a:schemeClr val="tx1"/>
                </a:solidFill>
                <a:latin typeface="仿宋" panose="02010609060101010101" charset="-122"/>
                <a:ea typeface="仿宋" panose="02010609060101010101" charset="-122"/>
                <a:sym typeface="+mn-ea"/>
              </a:rPr>
              <a:t>原油暴涨：</a:t>
            </a:r>
            <a:r>
              <a:rPr lang="en-US" altLang="zh-CN" dirty="0" smtClean="0">
                <a:solidFill>
                  <a:schemeClr val="tx1"/>
                </a:solidFill>
                <a:latin typeface="仿宋" panose="02010609060101010101" charset="-122"/>
                <a:ea typeface="仿宋" panose="02010609060101010101" charset="-122"/>
                <a:sym typeface="+mn-ea"/>
              </a:rPr>
              <a:t>90.90 </a:t>
            </a:r>
            <a:r>
              <a:rPr lang="zh-CN" altLang="en-US" dirty="0" smtClean="0">
                <a:solidFill>
                  <a:schemeClr val="tx1"/>
                </a:solidFill>
                <a:latin typeface="仿宋" panose="02010609060101010101" charset="-122"/>
                <a:ea typeface="仿宋" panose="02010609060101010101" charset="-122"/>
                <a:sym typeface="+mn-ea"/>
              </a:rPr>
              <a:t>美元</a:t>
            </a:r>
            <a:r>
              <a:rPr lang="en-US" altLang="zh-CN" dirty="0" smtClean="0">
                <a:solidFill>
                  <a:schemeClr val="tx1"/>
                </a:solidFill>
                <a:latin typeface="仿宋" panose="02010609060101010101" charset="-122"/>
                <a:ea typeface="仿宋" panose="02010609060101010101" charset="-122"/>
                <a:sym typeface="+mn-ea"/>
              </a:rPr>
              <a:t> / </a:t>
            </a:r>
            <a:r>
              <a:rPr lang="zh-CN" altLang="en-US" dirty="0" smtClean="0">
                <a:solidFill>
                  <a:schemeClr val="tx1"/>
                </a:solidFill>
                <a:latin typeface="仿宋" panose="02010609060101010101" charset="-122"/>
                <a:ea typeface="仿宋" panose="02010609060101010101" charset="-122"/>
                <a:sym typeface="+mn-ea"/>
              </a:rPr>
              <a:t>桶周涨</a:t>
            </a:r>
            <a:r>
              <a:rPr lang="en-US" altLang="zh-CN" dirty="0" smtClean="0">
                <a:solidFill>
                  <a:schemeClr val="tx1"/>
                </a:solidFill>
                <a:latin typeface="仿宋" panose="02010609060101010101" charset="-122"/>
                <a:ea typeface="仿宋" panose="02010609060101010101" charset="-122"/>
                <a:sym typeface="+mn-ea"/>
              </a:rPr>
              <a:t>35.63%</a:t>
            </a:r>
            <a:r>
              <a:rPr lang="zh-CN" altLang="en-US" dirty="0" smtClean="0">
                <a:solidFill>
                  <a:schemeClr val="tx1"/>
                </a:solidFill>
                <a:latin typeface="仿宋" panose="02010609060101010101" charset="-122"/>
                <a:ea typeface="仿宋" panose="02010609060101010101" charset="-122"/>
                <a:sym typeface="+mn-ea"/>
              </a:rPr>
              <a:t>。全球通胀抬升。能源、化工（甲醇、乙二醇）、化肥供应中断，中国</a:t>
            </a:r>
            <a:r>
              <a:rPr lang="en-US" altLang="zh-CN" dirty="0" smtClean="0">
                <a:solidFill>
                  <a:schemeClr val="tx1"/>
                </a:solidFill>
                <a:latin typeface="仿宋" panose="02010609060101010101" charset="-122"/>
                <a:ea typeface="仿宋" panose="02010609060101010101" charset="-122"/>
                <a:sym typeface="+mn-ea"/>
              </a:rPr>
              <a:t> 60% </a:t>
            </a:r>
            <a:r>
              <a:rPr lang="zh-CN" altLang="en-US" dirty="0" smtClean="0">
                <a:solidFill>
                  <a:schemeClr val="tx1"/>
                </a:solidFill>
                <a:latin typeface="仿宋" panose="02010609060101010101" charset="-122"/>
                <a:ea typeface="仿宋" panose="02010609060101010101" charset="-122"/>
                <a:sym typeface="+mn-ea"/>
              </a:rPr>
              <a:t>甲醇进口依赖伊朗，产业链受冲击。航运受阻推高全球贸易成本。</a:t>
            </a:r>
            <a:endParaRPr lang="en-US" altLang="zh-CN" dirty="0" smtClean="0">
              <a:solidFill>
                <a:schemeClr val="tx1"/>
              </a:solidFill>
              <a:latin typeface="仿宋" panose="02010609060101010101" charset="-122"/>
              <a:ea typeface="仿宋" panose="02010609060101010101" charset="-122"/>
              <a:sym typeface="+mn-ea"/>
            </a:endParaRPr>
          </a:p>
          <a:p>
            <a:r>
              <a:rPr lang="en-US" altLang="zh-CN" dirty="0" smtClean="0">
                <a:solidFill>
                  <a:schemeClr val="tx1"/>
                </a:solidFill>
                <a:latin typeface="仿宋" panose="02010609060101010101" charset="-122"/>
                <a:ea typeface="仿宋" panose="02010609060101010101" charset="-122"/>
                <a:sym typeface="+mn-ea"/>
              </a:rPr>
              <a:t>5.</a:t>
            </a:r>
            <a:r>
              <a:rPr lang="zh-CN" altLang="en-US" dirty="0" smtClean="0">
                <a:solidFill>
                  <a:schemeClr val="tx1"/>
                </a:solidFill>
                <a:latin typeface="仿宋" panose="02010609060101010101" charset="-122"/>
                <a:ea typeface="仿宋" panose="02010609060101010101" charset="-122"/>
                <a:sym typeface="+mn-ea"/>
              </a:rPr>
              <a:t>战事：已从</a:t>
            </a:r>
            <a:r>
              <a:rPr lang="en-US" altLang="zh-CN" dirty="0" smtClean="0">
                <a:solidFill>
                  <a:schemeClr val="tx1"/>
                </a:solidFill>
                <a:latin typeface="仿宋" panose="02010609060101010101" charset="-122"/>
                <a:ea typeface="仿宋" panose="02010609060101010101" charset="-122"/>
                <a:sym typeface="+mn-ea"/>
              </a:rPr>
              <a:t> “</a:t>
            </a:r>
            <a:r>
              <a:rPr lang="zh-CN" altLang="en-US" dirty="0" smtClean="0">
                <a:solidFill>
                  <a:schemeClr val="tx1"/>
                </a:solidFill>
                <a:latin typeface="仿宋" panose="02010609060101010101" charset="-122"/>
                <a:ea typeface="仿宋" panose="02010609060101010101" charset="-122"/>
                <a:sym typeface="+mn-ea"/>
              </a:rPr>
              <a:t>斩首行动</a:t>
            </a:r>
            <a:r>
              <a:rPr lang="en-US" altLang="zh-CN" dirty="0" smtClean="0">
                <a:solidFill>
                  <a:schemeClr val="tx1"/>
                </a:solidFill>
                <a:latin typeface="仿宋" panose="02010609060101010101" charset="-122"/>
                <a:ea typeface="仿宋" panose="02010609060101010101" charset="-122"/>
                <a:sym typeface="+mn-ea"/>
              </a:rPr>
              <a:t>” </a:t>
            </a:r>
            <a:r>
              <a:rPr lang="zh-CN" altLang="en-US" dirty="0" smtClean="0">
                <a:solidFill>
                  <a:schemeClr val="tx1"/>
                </a:solidFill>
                <a:latin typeface="仿宋" panose="02010609060101010101" charset="-122"/>
                <a:ea typeface="仿宋" panose="02010609060101010101" charset="-122"/>
                <a:sym typeface="+mn-ea"/>
              </a:rPr>
              <a:t>升级为全面战争</a:t>
            </a:r>
            <a:r>
              <a:rPr lang="en-US" altLang="zh-CN" dirty="0" smtClean="0">
                <a:solidFill>
                  <a:schemeClr val="tx1"/>
                </a:solidFill>
                <a:latin typeface="仿宋" panose="02010609060101010101" charset="-122"/>
                <a:ea typeface="仿宋" panose="02010609060101010101" charset="-122"/>
                <a:sym typeface="+mn-ea"/>
              </a:rPr>
              <a:t> </a:t>
            </a:r>
            <a:r>
              <a:rPr lang="zh-CN" altLang="en-US" dirty="0" smtClean="0">
                <a:solidFill>
                  <a:schemeClr val="tx1"/>
                </a:solidFill>
                <a:latin typeface="仿宋" panose="02010609060101010101" charset="-122"/>
                <a:ea typeface="仿宋" panose="02010609060101010101" charset="-122"/>
                <a:sym typeface="+mn-ea"/>
              </a:rPr>
              <a:t>、能源绞杀战，双方均无停火意愿。美以战术占优但未达</a:t>
            </a:r>
            <a:r>
              <a:rPr lang="en-US" altLang="zh-CN" dirty="0" smtClean="0">
                <a:solidFill>
                  <a:schemeClr val="tx1"/>
                </a:solidFill>
                <a:latin typeface="仿宋" panose="02010609060101010101" charset="-122"/>
                <a:ea typeface="仿宋" panose="02010609060101010101" charset="-122"/>
                <a:sym typeface="+mn-ea"/>
              </a:rPr>
              <a:t> “</a:t>
            </a:r>
            <a:r>
              <a:rPr lang="zh-CN" altLang="en-US" dirty="0" smtClean="0">
                <a:solidFill>
                  <a:schemeClr val="tx1"/>
                </a:solidFill>
                <a:latin typeface="仿宋" panose="02010609060101010101" charset="-122"/>
                <a:ea typeface="仿宋" panose="02010609060101010101" charset="-122"/>
                <a:sym typeface="+mn-ea"/>
              </a:rPr>
              <a:t>政权更迭</a:t>
            </a:r>
            <a:r>
              <a:rPr lang="en-US" altLang="zh-CN" dirty="0" smtClean="0">
                <a:solidFill>
                  <a:schemeClr val="tx1"/>
                </a:solidFill>
                <a:latin typeface="仿宋" panose="02010609060101010101" charset="-122"/>
                <a:ea typeface="仿宋" panose="02010609060101010101" charset="-122"/>
                <a:sym typeface="+mn-ea"/>
              </a:rPr>
              <a:t>” </a:t>
            </a:r>
            <a:r>
              <a:rPr lang="zh-CN" altLang="en-US" dirty="0" smtClean="0">
                <a:solidFill>
                  <a:schemeClr val="tx1"/>
                </a:solidFill>
                <a:latin typeface="仿宋" panose="02010609060101010101" charset="-122"/>
                <a:ea typeface="仿宋" panose="02010609060101010101" charset="-122"/>
                <a:sym typeface="+mn-ea"/>
              </a:rPr>
              <a:t>目标；伊朗反击有效但本土受损严重。</a:t>
            </a:r>
            <a:endParaRPr lang="zh-CN" altLang="en-US" dirty="0" smtClean="0">
              <a:solidFill>
                <a:schemeClr val="tx1"/>
              </a:solidFill>
              <a:latin typeface="仿宋" panose="02010609060101010101" charset="-122"/>
              <a:ea typeface="仿宋" panose="02010609060101010101" charset="-122"/>
              <a:sym typeface="+mn-ea"/>
            </a:endParaRPr>
          </a:p>
          <a:p>
            <a:r>
              <a:rPr lang="zh-CN" altLang="en-US" dirty="0" smtClean="0">
                <a:solidFill>
                  <a:schemeClr val="tx1"/>
                </a:solidFill>
                <a:latin typeface="仿宋" panose="02010609060101010101" charset="-122"/>
                <a:ea typeface="仿宋" panose="02010609060101010101" charset="-122"/>
                <a:sym typeface="+mn-ea"/>
              </a:rPr>
              <a:t>未来关注：伊朗导弹库存与产能、权力交接稳定性。霍尔木兹海峡封锁持续时间（影响油价、全球经济）。斡旋力度。</a:t>
            </a:r>
            <a:endParaRPr lang="zh-CN" altLang="en-US" dirty="0" smtClean="0">
              <a:solidFill>
                <a:schemeClr val="tx1"/>
              </a:solidFill>
              <a:latin typeface="仿宋" panose="02010609060101010101" charset="-122"/>
              <a:ea typeface="仿宋" panose="02010609060101010101" charset="-122"/>
              <a:sym typeface="+mn-ea"/>
            </a:endParaRPr>
          </a:p>
        </p:txBody>
      </p:sp>
      <p:sp>
        <p:nvSpPr>
          <p:cNvPr id="100" name="文本框 99"/>
          <p:cNvSpPr txBox="1"/>
          <p:nvPr/>
        </p:nvSpPr>
        <p:spPr>
          <a:xfrm>
            <a:off x="766762" y="764540"/>
            <a:ext cx="5080000" cy="368300"/>
          </a:xfrm>
          <a:prstGeom prst="rect">
            <a:avLst/>
          </a:prstGeom>
          <a:noFill/>
          <a:ln w="9525">
            <a:noFill/>
          </a:ln>
        </p:spPr>
        <p:txBody>
          <a:bodyPr>
            <a:spAutoFit/>
          </a:bodyPr>
          <a:p>
            <a:pPr indent="0"/>
            <a:r>
              <a:rPr lang="zh-CN" altLang="en-US" b="1" dirty="0" smtClean="0">
                <a:latin typeface="黑体" panose="02010609060101010101" pitchFamily="49" charset="-122"/>
                <a:ea typeface="黑体" panose="02010609060101010101" pitchFamily="49" charset="-122"/>
                <a:sym typeface="+mn-ea"/>
              </a:rPr>
              <a:t>美以伊朗战争</a:t>
            </a:r>
            <a:endParaRPr lang="zh-CN" altLang="en-US"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6355" y="6598920"/>
            <a:ext cx="3467100" cy="275590"/>
          </a:xfrm>
          <a:prstGeom prst="rect">
            <a:avLst/>
          </a:prstGeom>
          <a:noFill/>
        </p:spPr>
        <p:txBody>
          <a:bodyPr wrap="square" rtlCol="0">
            <a:spAutoFit/>
          </a:bodyPr>
          <a:lstStyle/>
          <a:p>
            <a:pPr algn="dist"/>
            <a:r>
              <a:rPr lang="zh-CN" altLang="en-US" sz="1200" dirty="0" smtClean="0">
                <a:solidFill>
                  <a:schemeClr val="bg1">
                    <a:lumMod val="75000"/>
                  </a:schemeClr>
                </a:solidFill>
                <a:latin typeface="黑体" panose="02010609060101010101" pitchFamily="49" charset="-122"/>
                <a:ea typeface="黑体" panose="02010609060101010101" pitchFamily="49" charset="-122"/>
              </a:rPr>
              <a:t>数据来源：</a:t>
            </a:r>
            <a:r>
              <a:rPr lang="zh-CN" altLang="en-US" sz="1200" dirty="0">
                <a:solidFill>
                  <a:schemeClr val="bg1">
                    <a:lumMod val="75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75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00" name="文本框 99"/>
          <p:cNvSpPr txBox="1"/>
          <p:nvPr/>
        </p:nvSpPr>
        <p:spPr>
          <a:xfrm>
            <a:off x="766762" y="548640"/>
            <a:ext cx="5080000" cy="368300"/>
          </a:xfrm>
          <a:prstGeom prst="rect">
            <a:avLst/>
          </a:prstGeom>
          <a:noFill/>
          <a:ln w="9525">
            <a:noFill/>
          </a:ln>
        </p:spPr>
        <p:txBody>
          <a:bodyPr>
            <a:spAutoFit/>
          </a:bodyPr>
          <a:p>
            <a:pPr indent="0"/>
            <a:r>
              <a:rPr lang="zh-CN" altLang="en-US" b="1" dirty="0" smtClean="0">
                <a:latin typeface="黑体" panose="02010609060101010101" pitchFamily="49" charset="-122"/>
                <a:ea typeface="黑体" panose="02010609060101010101" pitchFamily="49" charset="-122"/>
                <a:sym typeface="+mn-ea"/>
              </a:rPr>
              <a:t>美以伊朗战争</a:t>
            </a:r>
            <a:endParaRPr lang="zh-CN" altLang="en-US"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2" name="对象 1"/>
          <p:cNvGraphicFramePr/>
          <p:nvPr/>
        </p:nvGraphicFramePr>
        <p:xfrm>
          <a:off x="2423160" y="843280"/>
          <a:ext cx="7155815" cy="2469515"/>
        </p:xfrm>
        <a:graphic>
          <a:graphicData uri="http://schemas.openxmlformats.org/presentationml/2006/ole">
            <mc:AlternateContent xmlns:mc="http://schemas.openxmlformats.org/markup-compatibility/2006">
              <mc:Choice xmlns:v="urn:schemas-microsoft-com:vml" Requires="v">
                <p:oleObj spid="_x0000_s3" name="" r:id="rId1" imgW="11639550" imgH="4314825" progId="Paint.Picture">
                  <p:embed/>
                </p:oleObj>
              </mc:Choice>
              <mc:Fallback>
                <p:oleObj name="" r:id="rId1" imgW="11639550" imgH="4314825" progId="Paint.Picture">
                  <p:embed/>
                  <p:pic>
                    <p:nvPicPr>
                      <p:cNvPr id="0" name="图片 2"/>
                      <p:cNvPicPr/>
                      <p:nvPr/>
                    </p:nvPicPr>
                    <p:blipFill>
                      <a:blip r:embed="rId2"/>
                      <a:stretch>
                        <a:fillRect/>
                      </a:stretch>
                    </p:blipFill>
                    <p:spPr>
                      <a:xfrm>
                        <a:off x="2423160" y="843280"/>
                        <a:ext cx="7155815" cy="2469515"/>
                      </a:xfrm>
                      <a:prstGeom prst="rect">
                        <a:avLst/>
                      </a:prstGeom>
                      <a:ln>
                        <a:solidFill>
                          <a:schemeClr val="accent1"/>
                        </a:solidFill>
                      </a:ln>
                    </p:spPr>
                  </p:pic>
                </p:oleObj>
              </mc:Fallback>
            </mc:AlternateContent>
          </a:graphicData>
        </a:graphic>
      </p:graphicFrame>
      <p:graphicFrame>
        <p:nvGraphicFramePr>
          <p:cNvPr id="4" name="对象 3"/>
          <p:cNvGraphicFramePr/>
          <p:nvPr/>
        </p:nvGraphicFramePr>
        <p:xfrm>
          <a:off x="2423160" y="3312795"/>
          <a:ext cx="7155815" cy="2179955"/>
        </p:xfrm>
        <a:graphic>
          <a:graphicData uri="http://schemas.openxmlformats.org/presentationml/2006/ole">
            <mc:AlternateContent xmlns:mc="http://schemas.openxmlformats.org/markup-compatibility/2006">
              <mc:Choice xmlns:v="urn:schemas-microsoft-com:vml" Requires="v">
                <p:oleObj spid="_x0000_s5" name="" r:id="rId3" imgW="11668125" imgH="4581525" progId="Paint.Picture">
                  <p:embed/>
                </p:oleObj>
              </mc:Choice>
              <mc:Fallback>
                <p:oleObj name="" r:id="rId3" imgW="11668125" imgH="4581525" progId="Paint.Picture">
                  <p:embed/>
                  <p:pic>
                    <p:nvPicPr>
                      <p:cNvPr id="0" name="图片 4"/>
                      <p:cNvPicPr/>
                      <p:nvPr/>
                    </p:nvPicPr>
                    <p:blipFill>
                      <a:blip r:embed="rId4"/>
                      <a:stretch>
                        <a:fillRect/>
                      </a:stretch>
                    </p:blipFill>
                    <p:spPr>
                      <a:xfrm>
                        <a:off x="2423160" y="3312795"/>
                        <a:ext cx="7155815" cy="2179955"/>
                      </a:xfrm>
                      <a:prstGeom prst="rect">
                        <a:avLst/>
                      </a:prstGeom>
                      <a:ln>
                        <a:solidFill>
                          <a:schemeClr val="accent1"/>
                        </a:solidFill>
                      </a:ln>
                    </p:spPr>
                  </p:pic>
                </p:oleObj>
              </mc:Fallback>
            </mc:AlternateContent>
          </a:graphicData>
        </a:graphic>
      </p:graphicFrame>
      <p:sp>
        <p:nvSpPr>
          <p:cNvPr id="6" name="文本框 5"/>
          <p:cNvSpPr txBox="1"/>
          <p:nvPr/>
        </p:nvSpPr>
        <p:spPr>
          <a:xfrm>
            <a:off x="2423160" y="5492750"/>
            <a:ext cx="3209925" cy="275590"/>
          </a:xfrm>
          <a:prstGeom prst="rect">
            <a:avLst/>
          </a:prstGeom>
          <a:noFill/>
        </p:spPr>
        <p:txBody>
          <a:bodyPr wrap="square" rtlCol="0">
            <a:spAutoFit/>
          </a:bodyPr>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同花顺</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，齐盛期货整理</a:t>
            </a:r>
            <a:r>
              <a:rPr lang="en-US" altLang="zh-CN" sz="1200" dirty="0" smtClean="0">
                <a:solidFill>
                  <a:schemeClr val="bg1">
                    <a:lumMod val="50000"/>
                  </a:schemeClr>
                </a:solidFill>
                <a:latin typeface="黑体" panose="02010609060101010101" pitchFamily="49" charset="-122"/>
                <a:ea typeface="黑体" panose="02010609060101010101" pitchFamily="49" charset="-122"/>
              </a:rPr>
              <a:t>    </a:t>
            </a:r>
            <a:r>
              <a:rPr lang="en-US" altLang="zh-CN" sz="1200" dirty="0" smtClean="0">
                <a:solidFill>
                  <a:schemeClr val="bg1">
                    <a:lumMod val="75000"/>
                  </a:schemeClr>
                </a:solidFill>
                <a:latin typeface="黑体" panose="02010609060101010101" pitchFamily="49" charset="-122"/>
                <a:ea typeface="黑体" panose="02010609060101010101" pitchFamily="49" charset="-122"/>
              </a:rPr>
              <a:t>      </a:t>
            </a:r>
            <a:endParaRPr lang="en-US" altLang="zh-CN" sz="1200" dirty="0" smtClean="0">
              <a:solidFill>
                <a:schemeClr val="bg1">
                  <a:lumMod val="75000"/>
                </a:schemeClr>
              </a:solidFill>
              <a:latin typeface="黑体" panose="02010609060101010101" pitchFamily="49" charset="-122"/>
              <a:ea typeface="黑体" panose="02010609060101010101" pitchFamily="49" charset="-122"/>
            </a:endParaRPr>
          </a:p>
        </p:txBody>
      </p:sp>
      <p:sp>
        <p:nvSpPr>
          <p:cNvPr id="11" name="矩形 10"/>
          <p:cNvSpPr/>
          <p:nvPr/>
        </p:nvSpPr>
        <p:spPr>
          <a:xfrm>
            <a:off x="1486535" y="5733415"/>
            <a:ext cx="9678035" cy="840105"/>
          </a:xfrm>
          <a:prstGeom prst="rect">
            <a:avLst/>
          </a:prstGeom>
          <a:ln>
            <a:noFill/>
          </a:ln>
        </p:spPr>
        <p:txBody>
          <a:bodyPr wrap="square">
            <a:noAutofit/>
          </a:bodyPr>
          <a:p>
            <a:r>
              <a:rPr lang="zh-CN" dirty="0" smtClean="0">
                <a:latin typeface="仿宋" panose="02010609060101010101" charset="-122"/>
                <a:ea typeface="仿宋" panose="02010609060101010101" charset="-122"/>
                <a:sym typeface="+mn-ea"/>
              </a:rPr>
              <a:t>本周</a:t>
            </a:r>
            <a:r>
              <a:rPr lang="en-US" altLang="zh-CN" dirty="0" smtClean="0">
                <a:latin typeface="仿宋" panose="02010609060101010101" charset="-122"/>
                <a:ea typeface="仿宋" panose="02010609060101010101" charset="-122"/>
                <a:sym typeface="+mn-ea"/>
              </a:rPr>
              <a:t>PTA</a:t>
            </a:r>
            <a:r>
              <a:rPr lang="zh-CN" altLang="en-US" dirty="0" smtClean="0">
                <a:latin typeface="仿宋" panose="02010609060101010101" charset="-122"/>
                <a:ea typeface="仿宋" panose="02010609060101010101" charset="-122"/>
                <a:sym typeface="+mn-ea"/>
              </a:rPr>
              <a:t>、短线大涨，不过下游市场暂未出现化纤对棉花使用替代减弱迹象。</a:t>
            </a:r>
            <a:endParaRPr lang="zh-CN" altLang="en-US" dirty="0" smtClean="0">
              <a:latin typeface="仿宋" panose="02010609060101010101" charset="-122"/>
              <a:ea typeface="仿宋" panose="02010609060101010101" charset="-122"/>
              <a:sym typeface="+mn-ea"/>
            </a:endParaRPr>
          </a:p>
        </p:txBody>
      </p:sp>
    </p:spTree>
  </p:cSld>
  <p:clrMapOvr>
    <a:masterClrMapping/>
  </p:clrMapOvr>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DIAGRAM_VIRTUALLY_FRAME" val="{&quot;height&quot;:343.9585826771653,&quot;left&quot;:270.1503937007874,&quot;top&quot;:167.9,&quot;width&quot;:640.4996062992126}"/>
</p:tagLst>
</file>

<file path=ppt/tags/tag11.xml><?xml version="1.0" encoding="utf-8"?>
<p:tagLst xmlns:p="http://schemas.openxmlformats.org/presentationml/2006/main">
  <p:tag name="KSO_WM_DIAGRAM_VIRTUALLY_FRAME" val="{&quot;height&quot;:343.9585826771653,&quot;left&quot;:270.1503937007874,&quot;top&quot;:167.9,&quot;width&quot;:640.4996062992126}"/>
</p:tagLst>
</file>

<file path=ppt/tags/tag12.xml><?xml version="1.0" encoding="utf-8"?>
<p:tagLst xmlns:p="http://schemas.openxmlformats.org/presentationml/2006/main">
  <p:tag name="KSO_WM_DIAGRAM_VIRTUALLY_FRAME" val="{&quot;height&quot;:343.9585826771653,&quot;left&quot;:270.1503937007874,&quot;top&quot;:167.9,&quot;width&quot;:640.4996062992126}"/>
</p:tagLst>
</file>

<file path=ppt/tags/tag13.xml><?xml version="1.0" encoding="utf-8"?>
<p:tagLst xmlns:p="http://schemas.openxmlformats.org/presentationml/2006/main">
  <p:tag name="KSO_WM_DIAGRAM_VIRTUALLY_FRAME" val="{&quot;height&quot;:343.9585826771653,&quot;left&quot;:270.1503937007874,&quot;top&quot;:167.9,&quot;width&quot;:640.4996062992126}"/>
</p:tagLst>
</file>

<file path=ppt/tags/tag14.xml><?xml version="1.0" encoding="utf-8"?>
<p:tagLst xmlns:p="http://schemas.openxmlformats.org/presentationml/2006/main">
  <p:tag name="KSO_WM_DIAGRAM_VIRTUALLY_FRAME" val="{&quot;height&quot;:343.9585826771653,&quot;left&quot;:270.1503937007874,&quot;top&quot;:167.9,&quot;width&quot;:640.4996062992126}"/>
</p:tagLst>
</file>

<file path=ppt/tags/tag15.xml><?xml version="1.0" encoding="utf-8"?>
<p:tagLst xmlns:p="http://schemas.openxmlformats.org/presentationml/2006/main">
  <p:tag name="KSO_WPP_MARK_KEY" val="06d0b7f5-6a20-481d-b916-56308c619377"/>
  <p:tag name="commondata" val="eyJoZGlkIjoiYjk4ZjA0Nzg4OWJiNTQ0MjViYmY3MDIxOTdlNjNkZDYifQ=="/>
</p:tagLst>
</file>

<file path=ppt/tags/tag2.xml><?xml version="1.0" encoding="utf-8"?>
<p:tagLst xmlns:p="http://schemas.openxmlformats.org/presentationml/2006/main">
  <p:tag name="KSO_WM_DIAGRAM_VIRTUALLY_FRAME" val="{&quot;height&quot;:343.9585826771653,&quot;left&quot;:270.1503937007874,&quot;top&quot;:167.9,&quot;width&quot;:640.4996062992126}"/>
</p:tagLst>
</file>

<file path=ppt/tags/tag3.xml><?xml version="1.0" encoding="utf-8"?>
<p:tagLst xmlns:p="http://schemas.openxmlformats.org/presentationml/2006/main">
  <p:tag name="KSO_WM_DIAGRAM_VIRTUALLY_FRAME" val="{&quot;height&quot;:343.9585826771653,&quot;left&quot;:270.1503937007874,&quot;top&quot;:167.9,&quot;width&quot;:640.4996062992126}"/>
</p:tagLst>
</file>

<file path=ppt/tags/tag4.xml><?xml version="1.0" encoding="utf-8"?>
<p:tagLst xmlns:p="http://schemas.openxmlformats.org/presentationml/2006/main">
  <p:tag name="KSO_WM_DIAGRAM_VIRTUALLY_FRAME" val="{&quot;height&quot;:343.9585826771653,&quot;left&quot;:270.1503937007874,&quot;top&quot;:167.9,&quot;width&quot;:640.4996062992126}"/>
</p:tagLst>
</file>

<file path=ppt/tags/tag5.xml><?xml version="1.0" encoding="utf-8"?>
<p:tagLst xmlns:p="http://schemas.openxmlformats.org/presentationml/2006/main">
  <p:tag name="KSO_WM_DIAGRAM_VIRTUALLY_FRAME" val="{&quot;height&quot;:343.9585826771653,&quot;left&quot;:270.1503937007874,&quot;top&quot;:167.9,&quot;width&quot;:640.4996062992126}"/>
</p:tagLst>
</file>

<file path=ppt/tags/tag6.xml><?xml version="1.0" encoding="utf-8"?>
<p:tagLst xmlns:p="http://schemas.openxmlformats.org/presentationml/2006/main">
  <p:tag name="KSO_WM_DIAGRAM_VIRTUALLY_FRAME" val="{&quot;height&quot;:343.9585826771653,&quot;left&quot;:270.1503937007874,&quot;top&quot;:167.9,&quot;width&quot;:640.4996062992126}"/>
</p:tagLst>
</file>

<file path=ppt/tags/tag7.xml><?xml version="1.0" encoding="utf-8"?>
<p:tagLst xmlns:p="http://schemas.openxmlformats.org/presentationml/2006/main">
  <p:tag name="KSO_WM_DIAGRAM_VIRTUALLY_FRAME" val="{&quot;height&quot;:343.9585826771653,&quot;left&quot;:270.1503937007874,&quot;top&quot;:167.9,&quot;width&quot;:640.4996062992126}"/>
</p:tagLst>
</file>

<file path=ppt/tags/tag8.xml><?xml version="1.0" encoding="utf-8"?>
<p:tagLst xmlns:p="http://schemas.openxmlformats.org/presentationml/2006/main">
  <p:tag name="KSO_WM_DIAGRAM_VIRTUALLY_FRAME" val="{&quot;height&quot;:343.9585826771653,&quot;left&quot;:270.1503937007874,&quot;top&quot;:167.9,&quot;width&quot;:640.4996062992126}"/>
</p:tagLst>
</file>

<file path=ppt/tags/tag9.xml><?xml version="1.0" encoding="utf-8"?>
<p:tagLst xmlns:p="http://schemas.openxmlformats.org/presentationml/2006/main">
  <p:tag name="KSO_WM_DIAGRAM_VIRTUALLY_FRAME" val="{&quot;height&quot;:343.9585826771653,&quot;left&quot;:270.1503937007874,&quot;top&quot;:167.9,&quot;width&quot;:640.499606299212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目录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4424</Words>
  <Application>WPS 演示</Application>
  <PresentationFormat>自定义</PresentationFormat>
  <Paragraphs>214</Paragraphs>
  <Slides>29</Slides>
  <Notes>2</Notes>
  <HiddenSlides>0</HiddenSlides>
  <MMClips>0</MMClips>
  <ScaleCrop>false</ScaleCrop>
  <HeadingPairs>
    <vt:vector size="8" baseType="variant">
      <vt:variant>
        <vt:lpstr>已用的字体</vt:lpstr>
      </vt:variant>
      <vt:variant>
        <vt:i4>16</vt:i4>
      </vt:variant>
      <vt:variant>
        <vt:lpstr>主题</vt:lpstr>
      </vt:variant>
      <vt:variant>
        <vt:i4>4</vt:i4>
      </vt:variant>
      <vt:variant>
        <vt:lpstr>嵌入 OLE 服务器</vt:lpstr>
      </vt:variant>
      <vt:variant>
        <vt:i4>24</vt:i4>
      </vt:variant>
      <vt:variant>
        <vt:lpstr>幻灯片标题</vt:lpstr>
      </vt:variant>
      <vt:variant>
        <vt:i4>29</vt:i4>
      </vt:variant>
    </vt:vector>
  </HeadingPairs>
  <TitlesOfParts>
    <vt:vector size="73" baseType="lpstr">
      <vt:lpstr>Arial</vt:lpstr>
      <vt:lpstr>宋体</vt:lpstr>
      <vt:lpstr>Wingdings</vt:lpstr>
      <vt:lpstr>黑体</vt:lpstr>
      <vt:lpstr>微软雅黑</vt:lpstr>
      <vt:lpstr>思源黑体 CN Normal</vt:lpstr>
      <vt:lpstr>思源黑体 CN Bold</vt:lpstr>
      <vt:lpstr>思源黑体 CN Bold</vt:lpstr>
      <vt:lpstr>Open Sans</vt:lpstr>
      <vt:lpstr>楷体</vt:lpstr>
      <vt:lpstr>Adobe 黑体 Std R</vt:lpstr>
      <vt:lpstr>仿宋</vt:lpstr>
      <vt:lpstr>Calibri</vt:lpstr>
      <vt:lpstr>Arial Unicode MS</vt:lpstr>
      <vt:lpstr>Arial Black</vt:lpstr>
      <vt:lpstr>Segoe Print</vt:lpstr>
      <vt:lpstr>Office 主题</vt:lpstr>
      <vt:lpstr>内容页</vt:lpstr>
      <vt:lpstr>2_自定义设计方案</vt:lpstr>
      <vt:lpstr>目录2</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一、棉花量化赋分表</vt:lpstr>
      <vt:lpstr>PowerPoint 演示文稿</vt:lpstr>
      <vt:lpstr>二、核心逻辑：宏观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二、核心逻辑：供需情况-全球</vt:lpstr>
      <vt:lpstr>PowerPoint 演示文稿</vt:lpstr>
      <vt:lpstr>美农业部展望报告</vt:lpstr>
      <vt:lpstr>PowerPoint 演示文稿</vt:lpstr>
      <vt:lpstr>PowerPoint 演示文稿</vt:lpstr>
      <vt:lpstr>PowerPoint 演示文稿</vt:lpstr>
      <vt:lpstr>1、销售</vt:lpstr>
      <vt:lpstr>PowerPoint 演示文稿</vt:lpstr>
      <vt:lpstr>PowerPoint 演示文稿</vt:lpstr>
      <vt:lpstr>3、进口</vt:lpstr>
      <vt:lpstr>PowerPoint 演示文稿</vt:lpstr>
      <vt:lpstr>4、服装</vt:lpstr>
      <vt:lpstr>5、基差</vt:lpstr>
      <vt:lpstr>二、技术走势</vt:lpstr>
      <vt:lpstr>二、基本分析：综合</vt:lpstr>
      <vt:lpstr>三、相关策略</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喻胜勇</cp:lastModifiedBy>
  <cp:revision>611</cp:revision>
  <dcterms:created xsi:type="dcterms:W3CDTF">2022-06-29T00:33:00Z</dcterms:created>
  <dcterms:modified xsi:type="dcterms:W3CDTF">2026-03-17T07:50:40Z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25FB7792D77E41E39E5E89D44FB4D3E9_13</vt:lpwstr>
  </property>
  <property fmtid="{D5CDD505-2E9C-101B-9397-08002B2CF9AE}" pid="3" name="KSOProductBuildVer">
    <vt:lpwstr>2052-11.8.6.11546</vt:lpwstr>
  </property>
</Properties>
</file>