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52" r:id="rId4"/>
    <p:sldMasterId id="2147483654" r:id="rId5"/>
    <p:sldMasterId id="2147483657" r:id="rId6"/>
    <p:sldMasterId id="2147483659" r:id="rId7"/>
    <p:sldMasterId id="2147483662" r:id="rId8"/>
    <p:sldMasterId id="2147483665" r:id="rId9"/>
    <p:sldMasterId id="2147483667" r:id="rId10"/>
    <p:sldMasterId id="2147483671" r:id="rId11"/>
  </p:sldMasterIdLst>
  <p:notesMasterIdLst>
    <p:notesMasterId r:id="rId15"/>
  </p:notesMasterIdLst>
  <p:sldIdLst>
    <p:sldId id="279" r:id="rId12"/>
    <p:sldId id="269" r:id="rId13"/>
    <p:sldId id="312" r:id="rId14"/>
    <p:sldId id="297" r:id="rId16"/>
    <p:sldId id="378" r:id="rId17"/>
    <p:sldId id="328" r:id="rId18"/>
    <p:sldId id="366" r:id="rId19"/>
    <p:sldId id="298" r:id="rId20"/>
    <p:sldId id="299" r:id="rId21"/>
    <p:sldId id="300" r:id="rId22"/>
    <p:sldId id="301" r:id="rId23"/>
    <p:sldId id="302" r:id="rId24"/>
    <p:sldId id="303" r:id="rId25"/>
    <p:sldId id="304" r:id="rId26"/>
    <p:sldId id="305" r:id="rId27"/>
    <p:sldId id="306" r:id="rId28"/>
    <p:sldId id="352" r:id="rId29"/>
    <p:sldId id="311" r:id="rId30"/>
  </p:sldIdLst>
  <p:sldSz cx="12190095"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57575"/>
    <a:srgbClr val="363636"/>
    <a:srgbClr val="343434"/>
    <a:srgbClr val="CC0000"/>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84" d="100"/>
          <a:sy n="84" d="100"/>
        </p:scale>
        <p:origin x="-485" y="-58"/>
      </p:cViewPr>
      <p:guideLst>
        <p:guide orient="horz" pos="2128"/>
        <p:guide pos="375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5" Type="http://schemas.openxmlformats.org/officeDocument/2006/relationships/tags" Target="tags/tag1.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notesMaster" Target="notesMasters/notesMaster1.xml"/><Relationship Id="rId14" Type="http://schemas.openxmlformats.org/officeDocument/2006/relationships/slide" Target="slides/slide3.xml"/><Relationship Id="rId13" Type="http://schemas.openxmlformats.org/officeDocument/2006/relationships/slide" Target="slides/slide2.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29" y="1143000"/>
            <a:ext cx="5485543"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3C7DA2-7D97-490B-ABB6-55861A342C4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55" y="0"/>
            <a:ext cx="12187957" cy="6859382"/>
          </a:xfrm>
          <a:prstGeom prst="rect">
            <a:avLst/>
          </a:prstGeom>
        </p:spPr>
      </p:pic>
      <p:sp>
        <p:nvSpPr>
          <p:cNvPr id="4" name="文本框 3"/>
          <p:cNvSpPr txBox="1"/>
          <p:nvPr/>
        </p:nvSpPr>
        <p:spPr>
          <a:xfrm>
            <a:off x="8183245" y="260350"/>
            <a:ext cx="4005580" cy="414020"/>
          </a:xfrm>
          <a:prstGeom prst="rect">
            <a:avLst/>
          </a:prstGeom>
          <a:noFill/>
        </p:spPr>
        <p:txBody>
          <a:bodyPr wrap="none" rtlCol="0" anchor="t">
            <a:spAutoFit/>
          </a:bodyPr>
          <a:p>
            <a:pPr algn="l" fontAlgn="auto">
              <a:lnSpc>
                <a:spcPct val="150000"/>
              </a:lnSpc>
            </a:pPr>
            <a:r>
              <a:rPr lang="zh-CN" altLang="en-US" sz="1400">
                <a:latin typeface="黑体" panose="02010609060101010101" pitchFamily="49" charset="-122"/>
                <a:ea typeface="黑体" panose="02010609060101010101" pitchFamily="49" charset="-122"/>
                <a:cs typeface="黑体" panose="02010609060101010101" pitchFamily="49" charset="-122"/>
                <a:sym typeface="+mn-ea"/>
              </a:rPr>
              <a:t>期货交易咨询业务资格</a:t>
            </a:r>
            <a:r>
              <a:rPr lang="en-US" altLang="zh-CN" sz="14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1400">
                <a:latin typeface="黑体" panose="02010609060101010101" pitchFamily="49" charset="-122"/>
                <a:ea typeface="黑体" panose="02010609060101010101" pitchFamily="49" charset="-122"/>
                <a:cs typeface="黑体" panose="02010609060101010101" pitchFamily="49" charset="-122"/>
                <a:sym typeface="+mn-ea"/>
              </a:rPr>
              <a:t>证监许可</a:t>
            </a:r>
            <a:r>
              <a:rPr lang="en-US" altLang="zh-CN" sz="1400">
                <a:latin typeface="黑体" panose="02010609060101010101" pitchFamily="49" charset="-122"/>
                <a:ea typeface="黑体" panose="02010609060101010101" pitchFamily="49" charset="-122"/>
                <a:cs typeface="黑体" panose="02010609060101010101" pitchFamily="49" charset="-122"/>
                <a:sym typeface="+mn-ea"/>
              </a:rPr>
              <a:t>[2011]1777</a:t>
            </a:r>
            <a:r>
              <a:rPr lang="zh-CN" altLang="en-US" sz="1400">
                <a:latin typeface="黑体" panose="02010609060101010101" pitchFamily="49" charset="-122"/>
                <a:ea typeface="黑体" panose="02010609060101010101" pitchFamily="49" charset="-122"/>
                <a:cs typeface="黑体" panose="02010609060101010101" pitchFamily="49" charset="-122"/>
                <a:sym typeface="+mn-ea"/>
              </a:rPr>
              <a:t>号</a:t>
            </a:r>
            <a:endParaRPr lang="zh-CN" altLang="en-US" sz="140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four">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1213"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B595BE2A-F780-424C-AFAB-225AD51F61E2}"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6CDCE205-1B71-4B54-8C0F-A19486477AE0}"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免责声明">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1613" cy="1470025"/>
          </a:xfrm>
          <a:prstGeom prst="rect">
            <a:avLst/>
          </a:prstGeom>
        </p:spPr>
        <p:txBody>
          <a:body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828800" y="3886200"/>
            <a:ext cx="853281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629CA621-9699-4E01-A6AF-3C2D4B18E798}"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9163EC7C-EA55-4D4C-874F-8D1D72F0A9A8}"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161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281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D312038-28F6-4D0C-9697-5C2BB925E3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5FC2EE-36CC-48D7-B662-F2EB59EF8FDD}" type="slidenum">
              <a:rPr lang="zh-CN" altLang="en-US" smtClean="0"/>
            </a:fld>
            <a:endParaRPr lang="zh-CN" altLang="en-US"/>
          </a:p>
        </p:txBody>
      </p:sp>
      <p:sp>
        <p:nvSpPr>
          <p:cNvPr id="7" name="文本框 6"/>
          <p:cNvSpPr txBox="1"/>
          <p:nvPr userDrawn="1"/>
        </p:nvSpPr>
        <p:spPr>
          <a:xfrm>
            <a:off x="1320165" y="866140"/>
            <a:ext cx="309880" cy="368300"/>
          </a:xfrm>
          <a:prstGeom prst="rect">
            <a:avLst/>
          </a:prstGeom>
          <a:noFill/>
        </p:spPr>
        <p:txBody>
          <a:bodyPr wrap="none" rtlCol="0">
            <a:spAutoFit/>
          </a:bodyPr>
          <a:lstStyle/>
          <a:p>
            <a:endParaRPr lang="zh-CN"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目录2">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D312038-28F6-4D0C-9697-5C2BB925E3C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A5FC2EE-36CC-48D7-B662-F2EB59EF8FDD}"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312038-28F6-4D0C-9697-5C2BB925E3C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A5FC2EE-36CC-48D7-B662-F2EB59EF8FDD}"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161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281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0D919B9-2AEF-4508-8E7A-CED4B73AF5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EE77CF-F888-482D-A956-BCF6FA11815F}"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0D919B9-2AEF-4508-8E7A-CED4B73AF5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EE77CF-F888-482D-A956-BCF6FA11815F}"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1612"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161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F0D919B9-2AEF-4508-8E7A-CED4B73AF5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EE77CF-F888-482D-A956-BCF6FA11815F}"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08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0613"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0D919B9-2AEF-4508-8E7A-CED4B73AF5B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EE77CF-F888-482D-A956-BCF6FA11815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0D919B9-2AEF-4508-8E7A-CED4B73AF5B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3EE77CF-F888-482D-A956-BCF6FA1181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1613"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281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F5925053-10DD-4D0F-88EA-803666613535}"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84927918-B2E8-4519-B4C8-1860FB212CF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0D919B9-2AEF-4508-8E7A-CED4B73AF5B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3EE77CF-F888-482D-A956-BCF6FA11815F}"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0D919B9-2AEF-4508-8E7A-CED4B73AF5B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3EE77CF-F888-482D-A956-BCF6FA11815F}"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0025"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5675" y="273050"/>
            <a:ext cx="68151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0D919B9-2AEF-4508-8E7A-CED4B73AF5B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EE77CF-F888-482D-A956-BCF6FA11815F}"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0D919B9-2AEF-4508-8E7A-CED4B73AF5B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EE77CF-F888-482D-A956-BCF6FA11815F}"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0D919B9-2AEF-4508-8E7A-CED4B73AF5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EE77CF-F888-482D-A956-BCF6FA11815F}"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161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0D919B9-2AEF-4508-8E7A-CED4B73AF5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EE77CF-F888-482D-A956-BCF6FA11815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1612"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1612"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7A16CDE3-E6E4-4154-A77D-4AD9C98DA5AD}"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590B5112-8C5C-4D1F-99E5-67EC2E0ABCD7}"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BFE2F10-2045-43F8-A0B7-8CDD310F2A45}"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1213"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EC3ED190-39F7-413B-BE79-ED5D4FFFA171}"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0BFE2F10-2045-43F8-A0B7-8CDD310F2A45}"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1613" cy="1470025"/>
          </a:xfrm>
          <a:prstGeom prst="rect">
            <a:avLst/>
          </a:prstGeom>
        </p:spPr>
        <p:txBody>
          <a:body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828800" y="3886200"/>
            <a:ext cx="853281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A26EC667-0E93-4186-8F99-98F9EA9FDE2B}"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DB069A81-E691-4B18-AD7C-30F59A5719E4}"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1613"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281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57B45E78-1EE3-4445-A084-4E1FC080155F}"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CE07AB8D-BA4A-4D40-B507-C109E38E0883}"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hree">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1213"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57B45E78-1EE3-4445-A084-4E1FC080155F}"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CE07AB8D-BA4A-4D40-B507-C109E38E088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1613"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281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B595BE2A-F780-424C-AFAB-225AD51F61E2}"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6CDCE205-1B71-4B54-8C0F-A19486477AE0}"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4" Type="http://schemas.openxmlformats.org/officeDocument/2006/relationships/theme" Target="../theme/theme10.xml"/><Relationship Id="rId13" Type="http://schemas.openxmlformats.org/officeDocument/2006/relationships/image" Target="../media/image12.png"/><Relationship Id="rId12" Type="http://schemas.openxmlformats.org/officeDocument/2006/relationships/image" Target="../media/image11.jpeg"/><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4" Type="http://schemas.openxmlformats.org/officeDocument/2006/relationships/theme" Target="../theme/theme4.xml"/><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4" Type="http://schemas.openxmlformats.org/officeDocument/2006/relationships/theme" Target="../theme/theme5.xml"/><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5" Type="http://schemas.openxmlformats.org/officeDocument/2006/relationships/theme" Target="../theme/theme6.xml"/><Relationship Id="rId4" Type="http://schemas.openxmlformats.org/officeDocument/2006/relationships/image" Target="../media/image3.png"/><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5" Type="http://schemas.openxmlformats.org/officeDocument/2006/relationships/theme" Target="../theme/theme7.xml"/><Relationship Id="rId4" Type="http://schemas.openxmlformats.org/officeDocument/2006/relationships/image" Target="../media/image3.png"/><Relationship Id="rId3" Type="http://schemas.openxmlformats.org/officeDocument/2006/relationships/image" Target="../media/image7.png"/><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4" Type="http://schemas.openxmlformats.org/officeDocument/2006/relationships/theme" Target="../theme/theme8.xml"/><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1.xml"/></Relationships>
</file>

<file path=ppt/slideMasters/_rels/slideMaster9.xml.rels><?xml version="1.0" encoding="UTF-8" standalone="yes"?>
<Relationships xmlns="http://schemas.openxmlformats.org/package/2006/relationships"><Relationship Id="rId5" Type="http://schemas.openxmlformats.org/officeDocument/2006/relationships/theme" Target="../theme/theme9.xml"/><Relationship Id="rId4" Type="http://schemas.openxmlformats.org/officeDocument/2006/relationships/image" Target="../media/image10.png"/><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1213"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0"/>
            <a:ext cx="10971213"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919B9-2AEF-4508-8E7A-CED4B73AF5B6}" type="datetimeFigureOut">
              <a:rPr lang="zh-CN" altLang="en-US" smtClean="0"/>
            </a:fld>
            <a:endParaRPr lang="zh-CN" altLang="en-US"/>
          </a:p>
        </p:txBody>
      </p:sp>
      <p:sp>
        <p:nvSpPr>
          <p:cNvPr id="5" name="页脚占位符 4"/>
          <p:cNvSpPr>
            <a:spLocks noGrp="1"/>
          </p:cNvSpPr>
          <p:nvPr>
            <p:ph type="ftr" sz="quarter" idx="3"/>
          </p:nvPr>
        </p:nvSpPr>
        <p:spPr>
          <a:xfrm>
            <a:off x="4165600" y="6356350"/>
            <a:ext cx="38592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013"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E77CF-F888-482D-A956-BCF6FA11815F}" type="slidenum">
              <a:rPr lang="zh-CN" altLang="en-US" smtClean="0"/>
            </a:fld>
            <a:endParaRPr lang="zh-CN" altLang="en-US"/>
          </a:p>
        </p:txBody>
      </p:sp>
      <p:pic>
        <p:nvPicPr>
          <p:cNvPr id="7" name="图片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12192000" cy="6855706"/>
          </a:xfrm>
          <a:prstGeom prst="rect">
            <a:avLst/>
          </a:prstGeom>
        </p:spPr>
      </p:pic>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2400300"/>
            <a:ext cx="12192000" cy="2055169"/>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任意多边形: 形状 184"/>
          <p:cNvSpPr/>
          <p:nvPr userDrawn="1"/>
        </p:nvSpPr>
        <p:spPr>
          <a:xfrm>
            <a:off x="0" y="2414310"/>
            <a:ext cx="3529013" cy="2029380"/>
          </a:xfrm>
          <a:custGeom>
            <a:avLst/>
            <a:gdLst>
              <a:gd name="connsiteX0" fmla="*/ 0 w 3231714"/>
              <a:gd name="connsiteY0" fmla="*/ 0 h 1858416"/>
              <a:gd name="connsiteX1" fmla="*/ 3231714 w 3231714"/>
              <a:gd name="connsiteY1" fmla="*/ 0 h 1858416"/>
              <a:gd name="connsiteX2" fmla="*/ 2195944 w 3231714"/>
              <a:gd name="connsiteY2" fmla="*/ 1858416 h 1858416"/>
              <a:gd name="connsiteX3" fmla="*/ 0 w 3231714"/>
              <a:gd name="connsiteY3" fmla="*/ 1858416 h 1858416"/>
            </a:gdLst>
            <a:ahLst/>
            <a:cxnLst>
              <a:cxn ang="0">
                <a:pos x="connsiteX0" y="connsiteY0"/>
              </a:cxn>
              <a:cxn ang="0">
                <a:pos x="connsiteX1" y="connsiteY1"/>
              </a:cxn>
              <a:cxn ang="0">
                <a:pos x="connsiteX2" y="connsiteY2"/>
              </a:cxn>
              <a:cxn ang="0">
                <a:pos x="connsiteX3" y="connsiteY3"/>
              </a:cxn>
            </a:cxnLst>
            <a:rect l="l" t="t" r="r" b="b"/>
            <a:pathLst>
              <a:path w="3231714" h="1858416">
                <a:moveTo>
                  <a:pt x="0" y="0"/>
                </a:moveTo>
                <a:lnTo>
                  <a:pt x="3231714" y="0"/>
                </a:lnTo>
                <a:lnTo>
                  <a:pt x="2195944" y="1858416"/>
                </a:lnTo>
                <a:lnTo>
                  <a:pt x="0" y="1858416"/>
                </a:lnTo>
                <a:close/>
              </a:path>
            </a:pathLst>
          </a:custGeom>
          <a:gradFill>
            <a:gsLst>
              <a:gs pos="0">
                <a:srgbClr val="CD1E24"/>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182"/>
          <p:cNvSpPr/>
          <p:nvPr userDrawn="1"/>
        </p:nvSpPr>
        <p:spPr>
          <a:xfrm flipH="1" flipV="1">
            <a:off x="7955857" y="2414310"/>
            <a:ext cx="4236143" cy="2029380"/>
          </a:xfrm>
          <a:custGeom>
            <a:avLst/>
            <a:gdLst>
              <a:gd name="connsiteX0" fmla="*/ 2843502 w 3879272"/>
              <a:gd name="connsiteY0" fmla="*/ 1858416 h 1858416"/>
              <a:gd name="connsiteX1" fmla="*/ 0 w 3879272"/>
              <a:gd name="connsiteY1" fmla="*/ 1858416 h 1858416"/>
              <a:gd name="connsiteX2" fmla="*/ 0 w 3879272"/>
              <a:gd name="connsiteY2" fmla="*/ 0 h 1858416"/>
              <a:gd name="connsiteX3" fmla="*/ 3879272 w 3879272"/>
              <a:gd name="connsiteY3" fmla="*/ 0 h 1858416"/>
            </a:gdLst>
            <a:ahLst/>
            <a:cxnLst>
              <a:cxn ang="0">
                <a:pos x="connsiteX0" y="connsiteY0"/>
              </a:cxn>
              <a:cxn ang="0">
                <a:pos x="connsiteX1" y="connsiteY1"/>
              </a:cxn>
              <a:cxn ang="0">
                <a:pos x="connsiteX2" y="connsiteY2"/>
              </a:cxn>
              <a:cxn ang="0">
                <a:pos x="connsiteX3" y="connsiteY3"/>
              </a:cxn>
            </a:cxnLst>
            <a:rect l="l" t="t" r="r" b="b"/>
            <a:pathLst>
              <a:path w="3879272" h="1858416">
                <a:moveTo>
                  <a:pt x="2843502" y="1858416"/>
                </a:moveTo>
                <a:lnTo>
                  <a:pt x="0" y="1858416"/>
                </a:lnTo>
                <a:lnTo>
                  <a:pt x="0" y="0"/>
                </a:lnTo>
                <a:lnTo>
                  <a:pt x="3879272" y="0"/>
                </a:lnTo>
                <a:close/>
              </a:path>
            </a:pathLst>
          </a:custGeom>
          <a:gradFill>
            <a:gsLst>
              <a:gs pos="0">
                <a:srgbClr val="CD1E24"/>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76"/>
          <p:cNvSpPr txBox="1"/>
          <p:nvPr userDrawn="1"/>
        </p:nvSpPr>
        <p:spPr>
          <a:xfrm>
            <a:off x="555609" y="3013502"/>
            <a:ext cx="1702682" cy="830997"/>
          </a:xfrm>
          <a:prstGeom prst="rect">
            <a:avLst/>
          </a:prstGeom>
          <a:noFill/>
        </p:spPr>
        <p:txBody>
          <a:bodyPr wrap="square" rtlCol="0">
            <a:spAutoFit/>
          </a:bodyPr>
          <a:lstStyle/>
          <a:p>
            <a:pPr algn="ctr"/>
            <a:r>
              <a:rPr lang="zh-CN" altLang="en-US" sz="4800" b="1" dirty="0">
                <a:solidFill>
                  <a:schemeClr val="bg1"/>
                </a:solidFill>
                <a:latin typeface="思源黑体 CN Bold" panose="020B0800000000000000" pitchFamily="34" charset="-122"/>
                <a:ea typeface="思源黑体 CN Bold" panose="020B0800000000000000" pitchFamily="34" charset="-122"/>
                <a:cs typeface="Arial" panose="020B0604020202020204" pitchFamily="34" charset="0"/>
                <a:sym typeface="Arial" panose="020B0604020202020204" pitchFamily="34" charset="0"/>
              </a:rPr>
              <a:t>目 录</a:t>
            </a:r>
            <a:endParaRPr lang="zh-CN" altLang="en-US" sz="3200" dirty="0">
              <a:solidFill>
                <a:schemeClr val="bg1"/>
              </a:solidFill>
              <a:latin typeface="Arial" panose="020B0604020202020204" pitchFamily="34" charset="0"/>
              <a:ea typeface="思源黑体 CN Bold" panose="020B0800000000000000" pitchFamily="34" charset="-122"/>
              <a:cs typeface="Arial" panose="020B0604020202020204" pitchFamily="34" charset="0"/>
              <a:sym typeface="Arial" panose="020B0604020202020204" pitchFamily="34" charset="0"/>
            </a:endParaRPr>
          </a:p>
        </p:txBody>
      </p:sp>
      <p:sp>
        <p:nvSpPr>
          <p:cNvPr id="10" name="矩形 9"/>
          <p:cNvSpPr/>
          <p:nvPr userDrawn="1"/>
        </p:nvSpPr>
        <p:spPr>
          <a:xfrm>
            <a:off x="9152110" y="3105835"/>
            <a:ext cx="2723823" cy="646331"/>
          </a:xfrm>
          <a:prstGeom prst="rect">
            <a:avLst/>
          </a:prstGeom>
        </p:spPr>
        <p:txBody>
          <a:bodyPr wrap="none">
            <a:spAutoFit/>
          </a:bodyPr>
          <a:lstStyle/>
          <a:p>
            <a:r>
              <a:rPr lang="zh-CN" altLang="en-US" sz="3600" b="1" dirty="0">
                <a:solidFill>
                  <a:schemeClr val="bg1"/>
                </a:solidFill>
              </a:rPr>
              <a:t>CONTENT</a:t>
            </a:r>
            <a:r>
              <a:rPr lang="en-US" altLang="zh-CN" sz="3600" b="1" dirty="0">
                <a:solidFill>
                  <a:schemeClr val="bg1"/>
                </a:solidFill>
              </a:rPr>
              <a:t>S</a:t>
            </a:r>
            <a:endParaRPr lang="zh-CN" altLang="en-US" sz="36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任意多边形: 形状 7"/>
          <p:cNvSpPr/>
          <p:nvPr userDrawn="1"/>
        </p:nvSpPr>
        <p:spPr>
          <a:xfrm>
            <a:off x="1" y="1450266"/>
            <a:ext cx="6373693" cy="3745189"/>
          </a:xfrm>
          <a:custGeom>
            <a:avLst/>
            <a:gdLst>
              <a:gd name="connsiteX0" fmla="*/ 0 w 5140037"/>
              <a:gd name="connsiteY0" fmla="*/ 0 h 3020291"/>
              <a:gd name="connsiteX1" fmla="*/ 5140037 w 5140037"/>
              <a:gd name="connsiteY1" fmla="*/ 0 h 3020291"/>
              <a:gd name="connsiteX2" fmla="*/ 3456708 w 5140037"/>
              <a:gd name="connsiteY2" fmla="*/ 3020291 h 3020291"/>
              <a:gd name="connsiteX3" fmla="*/ 0 w 5140037"/>
              <a:gd name="connsiteY3" fmla="*/ 3020291 h 3020291"/>
            </a:gdLst>
            <a:ahLst/>
            <a:cxnLst>
              <a:cxn ang="0">
                <a:pos x="connsiteX0" y="connsiteY0"/>
              </a:cxn>
              <a:cxn ang="0">
                <a:pos x="connsiteX1" y="connsiteY1"/>
              </a:cxn>
              <a:cxn ang="0">
                <a:pos x="connsiteX2" y="connsiteY2"/>
              </a:cxn>
              <a:cxn ang="0">
                <a:pos x="connsiteX3" y="connsiteY3"/>
              </a:cxn>
            </a:cxnLst>
            <a:rect l="l" t="t" r="r" b="b"/>
            <a:pathLst>
              <a:path w="5140037" h="3020291">
                <a:moveTo>
                  <a:pt x="0" y="0"/>
                </a:moveTo>
                <a:lnTo>
                  <a:pt x="5140037" y="0"/>
                </a:lnTo>
                <a:lnTo>
                  <a:pt x="3456708" y="3020291"/>
                </a:lnTo>
                <a:lnTo>
                  <a:pt x="0" y="3020291"/>
                </a:lnTo>
                <a:close/>
              </a:path>
            </a:pathLst>
          </a:cu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9"/>
          <p:cNvSpPr/>
          <p:nvPr userDrawn="1"/>
        </p:nvSpPr>
        <p:spPr>
          <a:xfrm flipH="1" flipV="1">
            <a:off x="4843463" y="3151909"/>
            <a:ext cx="7348537" cy="2620887"/>
          </a:xfrm>
          <a:custGeom>
            <a:avLst/>
            <a:gdLst>
              <a:gd name="connsiteX0" fmla="*/ 8955164 w 11176877"/>
              <a:gd name="connsiteY0" fmla="*/ 3986280 h 3986280"/>
              <a:gd name="connsiteX1" fmla="*/ 5069456 w 11176877"/>
              <a:gd name="connsiteY1" fmla="*/ 3986280 h 3986280"/>
              <a:gd name="connsiteX2" fmla="*/ 4392886 w 11176877"/>
              <a:gd name="connsiteY2" fmla="*/ 3986280 h 3986280"/>
              <a:gd name="connsiteX3" fmla="*/ 1183748 w 11176877"/>
              <a:gd name="connsiteY3" fmla="*/ 3986280 h 3986280"/>
              <a:gd name="connsiteX4" fmla="*/ 507178 w 11176877"/>
              <a:gd name="connsiteY4" fmla="*/ 3986280 h 3986280"/>
              <a:gd name="connsiteX5" fmla="*/ 0 w 11176877"/>
              <a:gd name="connsiteY5" fmla="*/ 3986280 h 3986280"/>
              <a:gd name="connsiteX6" fmla="*/ 0 w 11176877"/>
              <a:gd name="connsiteY6" fmla="*/ 0 h 3986280"/>
              <a:gd name="connsiteX7" fmla="*/ 507178 w 11176877"/>
              <a:gd name="connsiteY7" fmla="*/ 0 h 3986280"/>
              <a:gd name="connsiteX8" fmla="*/ 3405462 w 11176877"/>
              <a:gd name="connsiteY8" fmla="*/ 0 h 3986280"/>
              <a:gd name="connsiteX9" fmla="*/ 4392886 w 11176877"/>
              <a:gd name="connsiteY9" fmla="*/ 0 h 3986280"/>
              <a:gd name="connsiteX10" fmla="*/ 7291170 w 11176877"/>
              <a:gd name="connsiteY10" fmla="*/ 0 h 3986280"/>
              <a:gd name="connsiteX11" fmla="*/ 11176877 w 11176877"/>
              <a:gd name="connsiteY11" fmla="*/ 0 h 398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76877" h="3986280">
                <a:moveTo>
                  <a:pt x="8955164" y="3986280"/>
                </a:moveTo>
                <a:lnTo>
                  <a:pt x="5069456" y="3986280"/>
                </a:lnTo>
                <a:lnTo>
                  <a:pt x="4392886" y="3986280"/>
                </a:lnTo>
                <a:lnTo>
                  <a:pt x="1183748" y="3986280"/>
                </a:lnTo>
                <a:lnTo>
                  <a:pt x="507178" y="3986280"/>
                </a:lnTo>
                <a:lnTo>
                  <a:pt x="0" y="3986280"/>
                </a:lnTo>
                <a:lnTo>
                  <a:pt x="0" y="0"/>
                </a:lnTo>
                <a:lnTo>
                  <a:pt x="507178" y="0"/>
                </a:lnTo>
                <a:lnTo>
                  <a:pt x="3405462" y="0"/>
                </a:lnTo>
                <a:lnTo>
                  <a:pt x="4392886" y="0"/>
                </a:lnTo>
                <a:lnTo>
                  <a:pt x="7291170" y="0"/>
                </a:lnTo>
                <a:lnTo>
                  <a:pt x="11176877" y="0"/>
                </a:lnTo>
                <a:close/>
              </a:path>
            </a:pathLst>
          </a:custGeom>
          <a:gradFill flip="none" rotWithShape="1">
            <a:gsLst>
              <a:gs pos="0">
                <a:srgbClr val="CD1E24"/>
              </a:gs>
              <a:gs pos="100000">
                <a:srgbClr val="C0000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13"/>
          <p:cNvSpPr/>
          <p:nvPr userDrawn="1"/>
        </p:nvSpPr>
        <p:spPr>
          <a:xfrm>
            <a:off x="3612509" y="1450266"/>
            <a:ext cx="2761184" cy="3745189"/>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solidFill>
            <a:srgbClr val="CD1E2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16"/>
          <p:cNvSpPr/>
          <p:nvPr userDrawn="1"/>
        </p:nvSpPr>
        <p:spPr>
          <a:xfrm>
            <a:off x="2084346" y="3535127"/>
            <a:ext cx="1566095" cy="2124206"/>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形状 17"/>
          <p:cNvSpPr/>
          <p:nvPr userDrawn="1"/>
        </p:nvSpPr>
        <p:spPr>
          <a:xfrm>
            <a:off x="4329380" y="986388"/>
            <a:ext cx="1028165" cy="1394573"/>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gradFill>
            <a:gsLst>
              <a:gs pos="0">
                <a:srgbClr val="CD1E24"/>
              </a:gs>
              <a:gs pos="100000">
                <a:srgbClr val="C0000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581" y="-171400"/>
            <a:ext cx="2867395" cy="1239437"/>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4"/>
          </p:nvPr>
        </p:nvSpPr>
        <p:spPr>
          <a:xfrm>
            <a:off x="0" y="6492875"/>
            <a:ext cx="6946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1</a:t>
            </a:r>
            <a:endParaRPr lang="zh-CN" altLang="en-US" dirty="0"/>
          </a:p>
        </p:txBody>
      </p:sp>
      <p:grpSp>
        <p:nvGrpSpPr>
          <p:cNvPr id="7" name="组合 6"/>
          <p:cNvGrpSpPr/>
          <p:nvPr userDrawn="1"/>
        </p:nvGrpSpPr>
        <p:grpSpPr>
          <a:xfrm>
            <a:off x="0" y="662882"/>
            <a:ext cx="1058270" cy="584775"/>
            <a:chOff x="0" y="586281"/>
            <a:chExt cx="1217790" cy="672923"/>
          </a:xfrm>
        </p:grpSpPr>
        <p:sp>
          <p:nvSpPr>
            <p:cNvPr id="8" name="TextBox 76"/>
            <p:cNvSpPr txBox="1"/>
            <p:nvPr/>
          </p:nvSpPr>
          <p:spPr>
            <a:xfrm>
              <a:off x="1005213" y="586281"/>
              <a:ext cx="212577" cy="672923"/>
            </a:xfrm>
            <a:prstGeom prst="rect">
              <a:avLst/>
            </a:prstGeom>
            <a:noFill/>
          </p:spPr>
          <p:txBody>
            <a:bodyPr wrap="none" rtlCol="0">
              <a:spAutoFit/>
            </a:bodyPr>
            <a:lstStyle/>
            <a:p>
              <a:endParaRPr lang="en-US" altLang="zh-CN" sz="3200" b="1" i="1" dirty="0">
                <a:latin typeface="微软雅黑" panose="020B0503020204020204" charset="-122"/>
                <a:ea typeface="微软雅黑" panose="020B0503020204020204" charset="-122"/>
              </a:endParaRPr>
            </a:p>
          </p:txBody>
        </p:sp>
        <p:sp>
          <p:nvSpPr>
            <p:cNvPr id="9" name="任意多边形: 形状 40"/>
            <p:cNvSpPr/>
            <p:nvPr/>
          </p:nvSpPr>
          <p:spPr>
            <a:xfrm>
              <a:off x="0" y="589641"/>
              <a:ext cx="1005213" cy="578054"/>
            </a:xfrm>
            <a:custGeom>
              <a:avLst/>
              <a:gdLst>
                <a:gd name="connsiteX0" fmla="*/ 0 w 3231714"/>
                <a:gd name="connsiteY0" fmla="*/ 0 h 1858416"/>
                <a:gd name="connsiteX1" fmla="*/ 3231714 w 3231714"/>
                <a:gd name="connsiteY1" fmla="*/ 0 h 1858416"/>
                <a:gd name="connsiteX2" fmla="*/ 2195944 w 3231714"/>
                <a:gd name="connsiteY2" fmla="*/ 1858416 h 1858416"/>
                <a:gd name="connsiteX3" fmla="*/ 0 w 3231714"/>
                <a:gd name="connsiteY3" fmla="*/ 1858416 h 1858416"/>
              </a:gdLst>
              <a:ahLst/>
              <a:cxnLst>
                <a:cxn ang="0">
                  <a:pos x="connsiteX0" y="connsiteY0"/>
                </a:cxn>
                <a:cxn ang="0">
                  <a:pos x="connsiteX1" y="connsiteY1"/>
                </a:cxn>
                <a:cxn ang="0">
                  <a:pos x="connsiteX2" y="connsiteY2"/>
                </a:cxn>
                <a:cxn ang="0">
                  <a:pos x="connsiteX3" y="connsiteY3"/>
                </a:cxn>
              </a:cxnLst>
              <a:rect l="l" t="t" r="r" b="b"/>
              <a:pathLst>
                <a:path w="3231714" h="1858416">
                  <a:moveTo>
                    <a:pt x="0" y="0"/>
                  </a:moveTo>
                  <a:lnTo>
                    <a:pt x="3231714" y="0"/>
                  </a:lnTo>
                  <a:lnTo>
                    <a:pt x="2195944" y="1858416"/>
                  </a:lnTo>
                  <a:lnTo>
                    <a:pt x="0" y="1858416"/>
                  </a:lnTo>
                  <a:close/>
                </a:path>
              </a:pathLst>
            </a:custGeom>
            <a:gradFill>
              <a:gsLst>
                <a:gs pos="0">
                  <a:srgbClr val="CD1E24"/>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5766" y="5784676"/>
            <a:ext cx="1029751" cy="1028700"/>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6"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任意多边形: 形状 7"/>
          <p:cNvSpPr/>
          <p:nvPr userDrawn="1"/>
        </p:nvSpPr>
        <p:spPr>
          <a:xfrm>
            <a:off x="1" y="1450266"/>
            <a:ext cx="6373693" cy="3745189"/>
          </a:xfrm>
          <a:custGeom>
            <a:avLst/>
            <a:gdLst>
              <a:gd name="connsiteX0" fmla="*/ 0 w 5140037"/>
              <a:gd name="connsiteY0" fmla="*/ 0 h 3020291"/>
              <a:gd name="connsiteX1" fmla="*/ 5140037 w 5140037"/>
              <a:gd name="connsiteY1" fmla="*/ 0 h 3020291"/>
              <a:gd name="connsiteX2" fmla="*/ 3456708 w 5140037"/>
              <a:gd name="connsiteY2" fmla="*/ 3020291 h 3020291"/>
              <a:gd name="connsiteX3" fmla="*/ 0 w 5140037"/>
              <a:gd name="connsiteY3" fmla="*/ 3020291 h 3020291"/>
            </a:gdLst>
            <a:ahLst/>
            <a:cxnLst>
              <a:cxn ang="0">
                <a:pos x="connsiteX0" y="connsiteY0"/>
              </a:cxn>
              <a:cxn ang="0">
                <a:pos x="connsiteX1" y="connsiteY1"/>
              </a:cxn>
              <a:cxn ang="0">
                <a:pos x="connsiteX2" y="connsiteY2"/>
              </a:cxn>
              <a:cxn ang="0">
                <a:pos x="connsiteX3" y="connsiteY3"/>
              </a:cxn>
            </a:cxnLst>
            <a:rect l="l" t="t" r="r" b="b"/>
            <a:pathLst>
              <a:path w="5140037" h="3020291">
                <a:moveTo>
                  <a:pt x="0" y="0"/>
                </a:moveTo>
                <a:lnTo>
                  <a:pt x="5140037" y="0"/>
                </a:lnTo>
                <a:lnTo>
                  <a:pt x="3456708" y="3020291"/>
                </a:lnTo>
                <a:lnTo>
                  <a:pt x="0" y="3020291"/>
                </a:lnTo>
                <a:close/>
              </a:path>
            </a:pathLst>
          </a:cu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9"/>
          <p:cNvSpPr/>
          <p:nvPr userDrawn="1"/>
        </p:nvSpPr>
        <p:spPr>
          <a:xfrm flipH="1" flipV="1">
            <a:off x="4843463" y="3151909"/>
            <a:ext cx="7348537" cy="2620887"/>
          </a:xfrm>
          <a:custGeom>
            <a:avLst/>
            <a:gdLst>
              <a:gd name="connsiteX0" fmla="*/ 8955164 w 11176877"/>
              <a:gd name="connsiteY0" fmla="*/ 3986280 h 3986280"/>
              <a:gd name="connsiteX1" fmla="*/ 5069456 w 11176877"/>
              <a:gd name="connsiteY1" fmla="*/ 3986280 h 3986280"/>
              <a:gd name="connsiteX2" fmla="*/ 4392886 w 11176877"/>
              <a:gd name="connsiteY2" fmla="*/ 3986280 h 3986280"/>
              <a:gd name="connsiteX3" fmla="*/ 1183748 w 11176877"/>
              <a:gd name="connsiteY3" fmla="*/ 3986280 h 3986280"/>
              <a:gd name="connsiteX4" fmla="*/ 507178 w 11176877"/>
              <a:gd name="connsiteY4" fmla="*/ 3986280 h 3986280"/>
              <a:gd name="connsiteX5" fmla="*/ 0 w 11176877"/>
              <a:gd name="connsiteY5" fmla="*/ 3986280 h 3986280"/>
              <a:gd name="connsiteX6" fmla="*/ 0 w 11176877"/>
              <a:gd name="connsiteY6" fmla="*/ 0 h 3986280"/>
              <a:gd name="connsiteX7" fmla="*/ 507178 w 11176877"/>
              <a:gd name="connsiteY7" fmla="*/ 0 h 3986280"/>
              <a:gd name="connsiteX8" fmla="*/ 3405462 w 11176877"/>
              <a:gd name="connsiteY8" fmla="*/ 0 h 3986280"/>
              <a:gd name="connsiteX9" fmla="*/ 4392886 w 11176877"/>
              <a:gd name="connsiteY9" fmla="*/ 0 h 3986280"/>
              <a:gd name="connsiteX10" fmla="*/ 7291170 w 11176877"/>
              <a:gd name="connsiteY10" fmla="*/ 0 h 3986280"/>
              <a:gd name="connsiteX11" fmla="*/ 11176877 w 11176877"/>
              <a:gd name="connsiteY11" fmla="*/ 0 h 398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76877" h="3986280">
                <a:moveTo>
                  <a:pt x="8955164" y="3986280"/>
                </a:moveTo>
                <a:lnTo>
                  <a:pt x="5069456" y="3986280"/>
                </a:lnTo>
                <a:lnTo>
                  <a:pt x="4392886" y="3986280"/>
                </a:lnTo>
                <a:lnTo>
                  <a:pt x="1183748" y="3986280"/>
                </a:lnTo>
                <a:lnTo>
                  <a:pt x="507178" y="3986280"/>
                </a:lnTo>
                <a:lnTo>
                  <a:pt x="0" y="3986280"/>
                </a:lnTo>
                <a:lnTo>
                  <a:pt x="0" y="0"/>
                </a:lnTo>
                <a:lnTo>
                  <a:pt x="507178" y="0"/>
                </a:lnTo>
                <a:lnTo>
                  <a:pt x="3405462" y="0"/>
                </a:lnTo>
                <a:lnTo>
                  <a:pt x="4392886" y="0"/>
                </a:lnTo>
                <a:lnTo>
                  <a:pt x="7291170" y="0"/>
                </a:lnTo>
                <a:lnTo>
                  <a:pt x="11176877" y="0"/>
                </a:lnTo>
                <a:close/>
              </a:path>
            </a:pathLst>
          </a:custGeom>
          <a:gradFill flip="none" rotWithShape="1">
            <a:gsLst>
              <a:gs pos="0">
                <a:srgbClr val="CD1E24"/>
              </a:gs>
              <a:gs pos="100000">
                <a:srgbClr val="C0000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13"/>
          <p:cNvSpPr/>
          <p:nvPr userDrawn="1"/>
        </p:nvSpPr>
        <p:spPr>
          <a:xfrm>
            <a:off x="3612509" y="1450266"/>
            <a:ext cx="2761184" cy="3745189"/>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solidFill>
            <a:srgbClr val="CD1E2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16"/>
          <p:cNvSpPr/>
          <p:nvPr userDrawn="1"/>
        </p:nvSpPr>
        <p:spPr>
          <a:xfrm>
            <a:off x="2084346" y="3535127"/>
            <a:ext cx="1566095" cy="2124206"/>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形状 17"/>
          <p:cNvSpPr/>
          <p:nvPr userDrawn="1"/>
        </p:nvSpPr>
        <p:spPr>
          <a:xfrm>
            <a:off x="4329380" y="986388"/>
            <a:ext cx="1028165" cy="1394573"/>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gradFill>
            <a:gsLst>
              <a:gs pos="0">
                <a:srgbClr val="CD1E24"/>
              </a:gs>
              <a:gs pos="100000">
                <a:srgbClr val="C0000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581" y="-171400"/>
            <a:ext cx="2867395" cy="1239437"/>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任意多边形: 形状 7"/>
          <p:cNvSpPr/>
          <p:nvPr userDrawn="1"/>
        </p:nvSpPr>
        <p:spPr>
          <a:xfrm>
            <a:off x="1" y="1450266"/>
            <a:ext cx="6373693" cy="3745189"/>
          </a:xfrm>
          <a:custGeom>
            <a:avLst/>
            <a:gdLst>
              <a:gd name="connsiteX0" fmla="*/ 0 w 5140037"/>
              <a:gd name="connsiteY0" fmla="*/ 0 h 3020291"/>
              <a:gd name="connsiteX1" fmla="*/ 5140037 w 5140037"/>
              <a:gd name="connsiteY1" fmla="*/ 0 h 3020291"/>
              <a:gd name="connsiteX2" fmla="*/ 3456708 w 5140037"/>
              <a:gd name="connsiteY2" fmla="*/ 3020291 h 3020291"/>
              <a:gd name="connsiteX3" fmla="*/ 0 w 5140037"/>
              <a:gd name="connsiteY3" fmla="*/ 3020291 h 3020291"/>
            </a:gdLst>
            <a:ahLst/>
            <a:cxnLst>
              <a:cxn ang="0">
                <a:pos x="connsiteX0" y="connsiteY0"/>
              </a:cxn>
              <a:cxn ang="0">
                <a:pos x="connsiteX1" y="connsiteY1"/>
              </a:cxn>
              <a:cxn ang="0">
                <a:pos x="connsiteX2" y="connsiteY2"/>
              </a:cxn>
              <a:cxn ang="0">
                <a:pos x="connsiteX3" y="connsiteY3"/>
              </a:cxn>
            </a:cxnLst>
            <a:rect l="l" t="t" r="r" b="b"/>
            <a:pathLst>
              <a:path w="5140037" h="3020291">
                <a:moveTo>
                  <a:pt x="0" y="0"/>
                </a:moveTo>
                <a:lnTo>
                  <a:pt x="5140037" y="0"/>
                </a:lnTo>
                <a:lnTo>
                  <a:pt x="3456708" y="3020291"/>
                </a:lnTo>
                <a:lnTo>
                  <a:pt x="0" y="3020291"/>
                </a:ln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9"/>
          <p:cNvSpPr/>
          <p:nvPr userDrawn="1"/>
        </p:nvSpPr>
        <p:spPr>
          <a:xfrm flipH="1" flipV="1">
            <a:off x="4843463" y="3151909"/>
            <a:ext cx="7348537" cy="2620887"/>
          </a:xfrm>
          <a:custGeom>
            <a:avLst/>
            <a:gdLst>
              <a:gd name="connsiteX0" fmla="*/ 8955164 w 11176877"/>
              <a:gd name="connsiteY0" fmla="*/ 3986280 h 3986280"/>
              <a:gd name="connsiteX1" fmla="*/ 5069456 w 11176877"/>
              <a:gd name="connsiteY1" fmla="*/ 3986280 h 3986280"/>
              <a:gd name="connsiteX2" fmla="*/ 4392886 w 11176877"/>
              <a:gd name="connsiteY2" fmla="*/ 3986280 h 3986280"/>
              <a:gd name="connsiteX3" fmla="*/ 1183748 w 11176877"/>
              <a:gd name="connsiteY3" fmla="*/ 3986280 h 3986280"/>
              <a:gd name="connsiteX4" fmla="*/ 507178 w 11176877"/>
              <a:gd name="connsiteY4" fmla="*/ 3986280 h 3986280"/>
              <a:gd name="connsiteX5" fmla="*/ 0 w 11176877"/>
              <a:gd name="connsiteY5" fmla="*/ 3986280 h 3986280"/>
              <a:gd name="connsiteX6" fmla="*/ 0 w 11176877"/>
              <a:gd name="connsiteY6" fmla="*/ 0 h 3986280"/>
              <a:gd name="connsiteX7" fmla="*/ 507178 w 11176877"/>
              <a:gd name="connsiteY7" fmla="*/ 0 h 3986280"/>
              <a:gd name="connsiteX8" fmla="*/ 3405462 w 11176877"/>
              <a:gd name="connsiteY8" fmla="*/ 0 h 3986280"/>
              <a:gd name="connsiteX9" fmla="*/ 4392886 w 11176877"/>
              <a:gd name="connsiteY9" fmla="*/ 0 h 3986280"/>
              <a:gd name="connsiteX10" fmla="*/ 7291170 w 11176877"/>
              <a:gd name="connsiteY10" fmla="*/ 0 h 3986280"/>
              <a:gd name="connsiteX11" fmla="*/ 11176877 w 11176877"/>
              <a:gd name="connsiteY11" fmla="*/ 0 h 398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76877" h="3986280">
                <a:moveTo>
                  <a:pt x="8955164" y="3986280"/>
                </a:moveTo>
                <a:lnTo>
                  <a:pt x="5069456" y="3986280"/>
                </a:lnTo>
                <a:lnTo>
                  <a:pt x="4392886" y="3986280"/>
                </a:lnTo>
                <a:lnTo>
                  <a:pt x="1183748" y="3986280"/>
                </a:lnTo>
                <a:lnTo>
                  <a:pt x="507178" y="3986280"/>
                </a:lnTo>
                <a:lnTo>
                  <a:pt x="0" y="3986280"/>
                </a:lnTo>
                <a:lnTo>
                  <a:pt x="0" y="0"/>
                </a:lnTo>
                <a:lnTo>
                  <a:pt x="507178" y="0"/>
                </a:lnTo>
                <a:lnTo>
                  <a:pt x="3405462" y="0"/>
                </a:lnTo>
                <a:lnTo>
                  <a:pt x="4392886" y="0"/>
                </a:lnTo>
                <a:lnTo>
                  <a:pt x="7291170" y="0"/>
                </a:lnTo>
                <a:lnTo>
                  <a:pt x="11176877" y="0"/>
                </a:lnTo>
                <a:close/>
              </a:path>
            </a:pathLst>
          </a:custGeom>
          <a:gradFill flip="none" rotWithShape="1">
            <a:gsLst>
              <a:gs pos="0">
                <a:srgbClr val="CD1E24"/>
              </a:gs>
              <a:gs pos="100000">
                <a:srgbClr val="C0000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13"/>
          <p:cNvSpPr/>
          <p:nvPr userDrawn="1"/>
        </p:nvSpPr>
        <p:spPr>
          <a:xfrm>
            <a:off x="3612509" y="1450266"/>
            <a:ext cx="2761184" cy="3745189"/>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solidFill>
            <a:srgbClr val="CD1E2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0581" y="-171400"/>
            <a:ext cx="2867395" cy="1239437"/>
          </a:xfrm>
          <a:prstGeom prst="rect">
            <a:avLst/>
          </a:prstGeom>
        </p:spPr>
      </p:pic>
      <p:sp>
        <p:nvSpPr>
          <p:cNvPr id="6" name="任意多边形: 形状 16"/>
          <p:cNvSpPr/>
          <p:nvPr userDrawn="1"/>
        </p:nvSpPr>
        <p:spPr>
          <a:xfrm>
            <a:off x="2084346" y="3535127"/>
            <a:ext cx="1566095" cy="2124206"/>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17"/>
          <p:cNvSpPr/>
          <p:nvPr userDrawn="1"/>
        </p:nvSpPr>
        <p:spPr>
          <a:xfrm>
            <a:off x="4329380" y="986388"/>
            <a:ext cx="1028165" cy="1394573"/>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gradFill>
            <a:gsLst>
              <a:gs pos="0">
                <a:srgbClr val="CD1E24"/>
              </a:gs>
              <a:gs pos="100000">
                <a:srgbClr val="C0000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任意多边形: 形状 7"/>
          <p:cNvSpPr/>
          <p:nvPr userDrawn="1"/>
        </p:nvSpPr>
        <p:spPr>
          <a:xfrm>
            <a:off x="1" y="1450266"/>
            <a:ext cx="6373693" cy="3745189"/>
          </a:xfrm>
          <a:custGeom>
            <a:avLst/>
            <a:gdLst>
              <a:gd name="connsiteX0" fmla="*/ 0 w 5140037"/>
              <a:gd name="connsiteY0" fmla="*/ 0 h 3020291"/>
              <a:gd name="connsiteX1" fmla="*/ 5140037 w 5140037"/>
              <a:gd name="connsiteY1" fmla="*/ 0 h 3020291"/>
              <a:gd name="connsiteX2" fmla="*/ 3456708 w 5140037"/>
              <a:gd name="connsiteY2" fmla="*/ 3020291 h 3020291"/>
              <a:gd name="connsiteX3" fmla="*/ 0 w 5140037"/>
              <a:gd name="connsiteY3" fmla="*/ 3020291 h 3020291"/>
            </a:gdLst>
            <a:ahLst/>
            <a:cxnLst>
              <a:cxn ang="0">
                <a:pos x="connsiteX0" y="connsiteY0"/>
              </a:cxn>
              <a:cxn ang="0">
                <a:pos x="connsiteX1" y="connsiteY1"/>
              </a:cxn>
              <a:cxn ang="0">
                <a:pos x="connsiteX2" y="connsiteY2"/>
              </a:cxn>
              <a:cxn ang="0">
                <a:pos x="connsiteX3" y="connsiteY3"/>
              </a:cxn>
            </a:cxnLst>
            <a:rect l="l" t="t" r="r" b="b"/>
            <a:pathLst>
              <a:path w="5140037" h="3020291">
                <a:moveTo>
                  <a:pt x="0" y="0"/>
                </a:moveTo>
                <a:lnTo>
                  <a:pt x="5140037" y="0"/>
                </a:lnTo>
                <a:lnTo>
                  <a:pt x="3456708" y="3020291"/>
                </a:lnTo>
                <a:lnTo>
                  <a:pt x="0" y="3020291"/>
                </a:ln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9"/>
          <p:cNvSpPr/>
          <p:nvPr userDrawn="1"/>
        </p:nvSpPr>
        <p:spPr>
          <a:xfrm flipH="1" flipV="1">
            <a:off x="4843463" y="3151909"/>
            <a:ext cx="7348537" cy="2620887"/>
          </a:xfrm>
          <a:custGeom>
            <a:avLst/>
            <a:gdLst>
              <a:gd name="connsiteX0" fmla="*/ 8955164 w 11176877"/>
              <a:gd name="connsiteY0" fmla="*/ 3986280 h 3986280"/>
              <a:gd name="connsiteX1" fmla="*/ 5069456 w 11176877"/>
              <a:gd name="connsiteY1" fmla="*/ 3986280 h 3986280"/>
              <a:gd name="connsiteX2" fmla="*/ 4392886 w 11176877"/>
              <a:gd name="connsiteY2" fmla="*/ 3986280 h 3986280"/>
              <a:gd name="connsiteX3" fmla="*/ 1183748 w 11176877"/>
              <a:gd name="connsiteY3" fmla="*/ 3986280 h 3986280"/>
              <a:gd name="connsiteX4" fmla="*/ 507178 w 11176877"/>
              <a:gd name="connsiteY4" fmla="*/ 3986280 h 3986280"/>
              <a:gd name="connsiteX5" fmla="*/ 0 w 11176877"/>
              <a:gd name="connsiteY5" fmla="*/ 3986280 h 3986280"/>
              <a:gd name="connsiteX6" fmla="*/ 0 w 11176877"/>
              <a:gd name="connsiteY6" fmla="*/ 0 h 3986280"/>
              <a:gd name="connsiteX7" fmla="*/ 507178 w 11176877"/>
              <a:gd name="connsiteY7" fmla="*/ 0 h 3986280"/>
              <a:gd name="connsiteX8" fmla="*/ 3405462 w 11176877"/>
              <a:gd name="connsiteY8" fmla="*/ 0 h 3986280"/>
              <a:gd name="connsiteX9" fmla="*/ 4392886 w 11176877"/>
              <a:gd name="connsiteY9" fmla="*/ 0 h 3986280"/>
              <a:gd name="connsiteX10" fmla="*/ 7291170 w 11176877"/>
              <a:gd name="connsiteY10" fmla="*/ 0 h 3986280"/>
              <a:gd name="connsiteX11" fmla="*/ 11176877 w 11176877"/>
              <a:gd name="connsiteY11" fmla="*/ 0 h 398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76877" h="3986280">
                <a:moveTo>
                  <a:pt x="8955164" y="3986280"/>
                </a:moveTo>
                <a:lnTo>
                  <a:pt x="5069456" y="3986280"/>
                </a:lnTo>
                <a:lnTo>
                  <a:pt x="4392886" y="3986280"/>
                </a:lnTo>
                <a:lnTo>
                  <a:pt x="1183748" y="3986280"/>
                </a:lnTo>
                <a:lnTo>
                  <a:pt x="507178" y="3986280"/>
                </a:lnTo>
                <a:lnTo>
                  <a:pt x="0" y="3986280"/>
                </a:lnTo>
                <a:lnTo>
                  <a:pt x="0" y="0"/>
                </a:lnTo>
                <a:lnTo>
                  <a:pt x="507178" y="0"/>
                </a:lnTo>
                <a:lnTo>
                  <a:pt x="3405462" y="0"/>
                </a:lnTo>
                <a:lnTo>
                  <a:pt x="4392886" y="0"/>
                </a:lnTo>
                <a:lnTo>
                  <a:pt x="7291170" y="0"/>
                </a:lnTo>
                <a:lnTo>
                  <a:pt x="11176877" y="0"/>
                </a:lnTo>
                <a:close/>
              </a:path>
            </a:pathLst>
          </a:custGeom>
          <a:gradFill flip="none" rotWithShape="1">
            <a:gsLst>
              <a:gs pos="0">
                <a:srgbClr val="CD1E24"/>
              </a:gs>
              <a:gs pos="100000">
                <a:srgbClr val="C0000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9" name="任意多边形: 形状 13"/>
          <p:cNvSpPr/>
          <p:nvPr userDrawn="1"/>
        </p:nvSpPr>
        <p:spPr>
          <a:xfrm>
            <a:off x="3612509" y="1450266"/>
            <a:ext cx="2761184" cy="3745189"/>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solidFill>
            <a:srgbClr val="CD1E2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16"/>
          <p:cNvSpPr/>
          <p:nvPr userDrawn="1"/>
        </p:nvSpPr>
        <p:spPr>
          <a:xfrm>
            <a:off x="2084346" y="3535127"/>
            <a:ext cx="1566095" cy="2124206"/>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形状 17"/>
          <p:cNvSpPr/>
          <p:nvPr userDrawn="1"/>
        </p:nvSpPr>
        <p:spPr>
          <a:xfrm>
            <a:off x="4329380" y="986388"/>
            <a:ext cx="1028165" cy="1394573"/>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gradFill>
            <a:gsLst>
              <a:gs pos="0">
                <a:srgbClr val="CD1E24"/>
              </a:gs>
              <a:gs pos="100000">
                <a:srgbClr val="C0000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0581" y="-171400"/>
            <a:ext cx="2867395" cy="1239437"/>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3506" y="6165304"/>
            <a:ext cx="13033448" cy="715710"/>
          </a:xfrm>
          <a:prstGeom prst="rect">
            <a:avLst/>
          </a:prstGeom>
        </p:spPr>
      </p:pic>
      <p:sp>
        <p:nvSpPr>
          <p:cNvPr id="7" name="TextBox 6"/>
          <p:cNvSpPr txBox="1"/>
          <p:nvPr userDrawn="1"/>
        </p:nvSpPr>
        <p:spPr>
          <a:xfrm>
            <a:off x="934932" y="1916832"/>
            <a:ext cx="10416858" cy="1652825"/>
          </a:xfrm>
          <a:prstGeom prst="rect">
            <a:avLst/>
          </a:prstGeom>
          <a:noFill/>
        </p:spPr>
        <p:txBody>
          <a:bodyPr wrap="square" rtlCol="0">
            <a:spAutoFit/>
          </a:bodyPr>
          <a:lstStyle/>
          <a:p>
            <a:pPr>
              <a:lnSpc>
                <a:spcPts val="2500"/>
              </a:lnSpc>
            </a:pPr>
            <a:r>
              <a:rPr lang="en-US" altLang="zh-CN" sz="1600" dirty="0" smtClean="0"/>
              <a:t>      </a:t>
            </a:r>
            <a:r>
              <a:rPr lang="en-US" altLang="zh-CN" sz="1200" dirty="0" smtClean="0"/>
              <a:t>   </a:t>
            </a:r>
            <a:r>
              <a:rPr lang="zh-CN" altLang="zh-CN" sz="1200" dirty="0" smtClean="0">
                <a:solidFill>
                  <a:srgbClr val="757575"/>
                </a:solidFill>
              </a:rPr>
              <a:t>本</a:t>
            </a:r>
            <a:r>
              <a:rPr lang="zh-CN" altLang="zh-CN" sz="1200" dirty="0">
                <a:solidFill>
                  <a:srgbClr val="757575"/>
                </a:solidFill>
              </a:rPr>
              <a:t>报告内容形成采用的基础数据信息均来源于公开资料，我公司对这类信息的准确性和完整性不做任何保证，也不保证所包含的信息和报告中得出结论及给出的建议不会发生任何变更。我们已力求报告内容的客观、公正，但文中的观点、结论和建议仅供参考。投资者据此做出的任何投资决策与本公司和作者无关，本公司不承担投资者作出此类投资决策而产生任何风险，亦不对投资者作出此类投资决策做任何形式的担保。本报告版权为我公司所有，未经书面许可，任何机构和个人不得以任何形式对本报告全部或部分内容翻版、复制发布，如引用、刊发，须注明出处</a:t>
            </a:r>
            <a:r>
              <a:rPr lang="zh-CN" altLang="zh-CN" sz="1200" dirty="0" smtClean="0">
                <a:solidFill>
                  <a:srgbClr val="757575"/>
                </a:solidFill>
              </a:rPr>
              <a:t>为</a:t>
            </a:r>
            <a:r>
              <a:rPr lang="zh-CN" altLang="en-US" sz="1200" dirty="0" smtClean="0">
                <a:solidFill>
                  <a:srgbClr val="757575"/>
                </a:solidFill>
              </a:rPr>
              <a:t>山东齐盛期货</a:t>
            </a:r>
            <a:r>
              <a:rPr lang="zh-CN" altLang="zh-CN" sz="1200" dirty="0" smtClean="0">
                <a:solidFill>
                  <a:srgbClr val="757575"/>
                </a:solidFill>
              </a:rPr>
              <a:t>有限公司</a:t>
            </a:r>
            <a:r>
              <a:rPr lang="zh-CN" altLang="zh-CN" sz="1200" dirty="0">
                <a:solidFill>
                  <a:srgbClr val="757575"/>
                </a:solidFill>
              </a:rPr>
              <a:t>，且不得对本报告进行有悖原意的引用、删节和修改。未经授权的侵权行为与我公司无关，我公司对侵权行为给公司造成的名誉、经济损失保留追诉权利。</a:t>
            </a:r>
            <a:endParaRPr lang="zh-CN" altLang="zh-CN" sz="1200" dirty="0">
              <a:solidFill>
                <a:srgbClr val="757575"/>
              </a:solidFill>
            </a:endParaRPr>
          </a:p>
        </p:txBody>
      </p:sp>
      <p:sp>
        <p:nvSpPr>
          <p:cNvPr id="8" name="TextBox 76"/>
          <p:cNvSpPr txBox="1"/>
          <p:nvPr userDrawn="1"/>
        </p:nvSpPr>
        <p:spPr>
          <a:xfrm>
            <a:off x="4006974" y="1041753"/>
            <a:ext cx="3102818" cy="646331"/>
          </a:xfrm>
          <a:prstGeom prst="rect">
            <a:avLst/>
          </a:prstGeom>
          <a:solidFill>
            <a:srgbClr val="CD1E24"/>
          </a:solidFill>
        </p:spPr>
        <p:txBody>
          <a:bodyPr wrap="square" rtlCol="0">
            <a:spAutoFit/>
          </a:bodyPr>
          <a:lstStyle/>
          <a:p>
            <a:pPr algn="ctr"/>
            <a:r>
              <a:rPr lang="zh-CN" altLang="en-US" sz="3600" b="1" spc="600" dirty="0" smtClean="0">
                <a:solidFill>
                  <a:schemeClr val="bg1"/>
                </a:solidFill>
                <a:latin typeface="思源黑体 CN Bold" panose="020B0800000000000000" pitchFamily="34" charset="-122"/>
                <a:ea typeface="思源黑体 CN Bold" panose="020B0800000000000000" pitchFamily="34" charset="-122"/>
                <a:sym typeface="Arial" panose="020B0604020202020204" pitchFamily="34" charset="0"/>
              </a:rPr>
              <a:t>免责声明</a:t>
            </a:r>
            <a:endParaRPr lang="zh-CN" altLang="en-US" sz="3600" b="1" spc="600" dirty="0" smtClean="0">
              <a:solidFill>
                <a:schemeClr val="bg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pic>
        <p:nvPicPr>
          <p:cNvPr id="2" name="图片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7054" y="3717032"/>
            <a:ext cx="1592991" cy="1592991"/>
          </a:xfrm>
          <a:prstGeom prst="rect">
            <a:avLst/>
          </a:prstGeom>
        </p:spPr>
      </p:pic>
      <p:sp>
        <p:nvSpPr>
          <p:cNvPr id="3" name="TextBox 2"/>
          <p:cNvSpPr txBox="1"/>
          <p:nvPr userDrawn="1"/>
        </p:nvSpPr>
        <p:spPr>
          <a:xfrm>
            <a:off x="4943078" y="6323104"/>
            <a:ext cx="5616624" cy="400110"/>
          </a:xfrm>
          <a:prstGeom prst="rect">
            <a:avLst/>
          </a:prstGeom>
          <a:noFill/>
        </p:spPr>
        <p:txBody>
          <a:bodyPr wrap="square" rtlCol="0">
            <a:spAutoFit/>
          </a:bodyPr>
          <a:lstStyle/>
          <a:p>
            <a:r>
              <a:rPr lang="zh-CN" altLang="en-US" sz="2000" kern="5000" spc="300" baseline="0" dirty="0" smtClean="0">
                <a:solidFill>
                  <a:srgbClr val="FF0000"/>
                </a:solidFill>
                <a:latin typeface="黑体" panose="02010609060101010101" pitchFamily="49" charset="-122"/>
                <a:ea typeface="黑体" panose="02010609060101010101" pitchFamily="49" charset="-122"/>
              </a:rPr>
              <a:t>利 他 即 自 利       格 局 定 未 来</a:t>
            </a:r>
            <a:endParaRPr lang="zh-CN" altLang="en-US" sz="2000" kern="5000" spc="300" baseline="0" dirty="0">
              <a:solidFill>
                <a:srgbClr val="FF0000"/>
              </a:solidFill>
              <a:latin typeface="黑体" panose="02010609060101010101" pitchFamily="49" charset="-122"/>
              <a:ea typeface="黑体" panose="02010609060101010101" pitchFamily="49" charset="-122"/>
            </a:endParaRPr>
          </a:p>
        </p:txBody>
      </p:sp>
      <p:sp>
        <p:nvSpPr>
          <p:cNvPr id="4" name="TextBox 3"/>
          <p:cNvSpPr txBox="1"/>
          <p:nvPr userDrawn="1"/>
        </p:nvSpPr>
        <p:spPr>
          <a:xfrm>
            <a:off x="4799062" y="5229200"/>
            <a:ext cx="1569660" cy="276999"/>
          </a:xfrm>
          <a:prstGeom prst="rect">
            <a:avLst/>
          </a:prstGeom>
          <a:noFill/>
        </p:spPr>
        <p:txBody>
          <a:bodyPr wrap="none" rtlCol="0">
            <a:spAutoFit/>
          </a:bodyPr>
          <a:lstStyle/>
          <a:p>
            <a:r>
              <a:rPr lang="zh-CN" altLang="en-US" sz="1200" spc="600" dirty="0" smtClean="0">
                <a:latin typeface="黑体" panose="02010609060101010101" pitchFamily="49" charset="-122"/>
                <a:ea typeface="黑体" panose="02010609060101010101" pitchFamily="49" charset="-122"/>
              </a:rPr>
              <a:t>齐策微信平台</a:t>
            </a:r>
            <a:endParaRPr lang="zh-CN" altLang="en-US" sz="1200" spc="600" dirty="0">
              <a:latin typeface="黑体" panose="02010609060101010101" pitchFamily="49" charset="-122"/>
              <a:ea typeface="黑体" panose="02010609060101010101" pitchFamily="49" charset="-122"/>
            </a:endParaRPr>
          </a:p>
        </p:txBody>
      </p:sp>
    </p:spTree>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1213"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0"/>
            <a:ext cx="10971213"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12038-28F6-4D0C-9697-5C2BB925E3CF}" type="datetimeFigureOut">
              <a:rPr lang="zh-CN" altLang="en-US" smtClean="0"/>
            </a:fld>
            <a:endParaRPr lang="zh-CN" altLang="en-US"/>
          </a:p>
        </p:txBody>
      </p:sp>
      <p:sp>
        <p:nvSpPr>
          <p:cNvPr id="5" name="页脚占位符 4"/>
          <p:cNvSpPr>
            <a:spLocks noGrp="1"/>
          </p:cNvSpPr>
          <p:nvPr>
            <p:ph type="ftr" sz="quarter" idx="3"/>
          </p:nvPr>
        </p:nvSpPr>
        <p:spPr>
          <a:xfrm>
            <a:off x="4165600" y="6356350"/>
            <a:ext cx="38592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013"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5FC2EE-36CC-48D7-B662-F2EB59EF8FDD}" type="slidenum">
              <a:rPr lang="zh-CN" altLang="en-US" smtClean="0"/>
            </a:fld>
            <a:endParaRPr lang="zh-CN" altLang="en-US"/>
          </a:p>
        </p:txBody>
      </p:sp>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 y="0"/>
            <a:ext cx="12189683" cy="6858410"/>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4.png"/><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7.png"/><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0.png"/><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5547816" y="4221088"/>
            <a:ext cx="5695962" cy="706755"/>
          </a:xfrm>
          <a:prstGeom prst="rect">
            <a:avLst/>
          </a:prstGeom>
          <a:noFill/>
        </p:spPr>
        <p:txBody>
          <a:bodyPr wrap="square" rtlCol="0">
            <a:spAutoFit/>
          </a:bodyPr>
          <a:lstStyle/>
          <a:p>
            <a:pPr algn="dist"/>
            <a:r>
              <a:rPr lang="zh-CN" altLang="en-US" sz="4000" b="1" dirty="0">
                <a:solidFill>
                  <a:srgbClr val="C00000"/>
                </a:solidFill>
                <a:latin typeface="楷体" panose="02010609060101010101" pitchFamily="49" charset="-122"/>
                <a:ea typeface="楷体" panose="02010609060101010101" pitchFamily="49" charset="-122"/>
              </a:rPr>
              <a:t>齐</a:t>
            </a:r>
            <a:r>
              <a:rPr lang="zh-CN" altLang="en-US" sz="4000" b="1" dirty="0" smtClean="0">
                <a:solidFill>
                  <a:srgbClr val="C00000"/>
                </a:solidFill>
                <a:latin typeface="楷体" panose="02010609060101010101" pitchFamily="49" charset="-122"/>
                <a:ea typeface="楷体" panose="02010609060101010101" pitchFamily="49" charset="-122"/>
              </a:rPr>
              <a:t>盛</a:t>
            </a:r>
            <a:r>
              <a:rPr lang="zh-CN" altLang="en-US" sz="4000" b="1" dirty="0" smtClean="0">
                <a:solidFill>
                  <a:srgbClr val="C00000"/>
                </a:solidFill>
                <a:latin typeface="楷体" panose="02010609060101010101" pitchFamily="49" charset="-122"/>
                <a:ea typeface="楷体" panose="02010609060101010101" pitchFamily="49" charset="-122"/>
              </a:rPr>
              <a:t>纸浆周报</a:t>
            </a:r>
            <a:endParaRPr lang="zh-CN" altLang="en-US" sz="4000" b="1" dirty="0" smtClean="0">
              <a:solidFill>
                <a:srgbClr val="C00000"/>
              </a:solidFill>
              <a:latin typeface="楷体" panose="02010609060101010101" pitchFamily="49" charset="-122"/>
              <a:ea typeface="楷体" panose="02010609060101010101" pitchFamily="49" charset="-122"/>
            </a:endParaRPr>
          </a:p>
        </p:txBody>
      </p:sp>
      <p:sp>
        <p:nvSpPr>
          <p:cNvPr id="14" name="TextBox 13"/>
          <p:cNvSpPr txBox="1"/>
          <p:nvPr/>
        </p:nvSpPr>
        <p:spPr>
          <a:xfrm>
            <a:off x="4655185" y="1844675"/>
            <a:ext cx="7338060" cy="1322070"/>
          </a:xfrm>
          <a:prstGeom prst="rect">
            <a:avLst/>
          </a:prstGeom>
          <a:noFill/>
        </p:spPr>
        <p:txBody>
          <a:bodyPr wrap="square" rtlCol="0">
            <a:spAutoFit/>
          </a:bodyPr>
          <a:p>
            <a:pPr algn="ctr"/>
            <a:r>
              <a:rPr lang="zh-CN" altLang="en-US" sz="4000" b="1" spc="300" dirty="0" smtClean="0">
                <a:solidFill>
                  <a:schemeClr val="bg1"/>
                </a:solidFill>
                <a:latin typeface="黑体" panose="02010609060101010101" pitchFamily="49" charset="-122"/>
                <a:ea typeface="黑体" panose="02010609060101010101" pitchFamily="49" charset="-122"/>
                <a:sym typeface="+mn-ea"/>
              </a:rPr>
              <a:t>纸浆：关注企稳</a:t>
            </a:r>
            <a:r>
              <a:rPr lang="zh-CN" altLang="en-US" sz="4000" b="1" spc="300" dirty="0" smtClean="0">
                <a:solidFill>
                  <a:schemeClr val="bg1"/>
                </a:solidFill>
                <a:latin typeface="黑体" panose="02010609060101010101" pitchFamily="49" charset="-122"/>
                <a:ea typeface="黑体" panose="02010609060101010101" pitchFamily="49" charset="-122"/>
                <a:sym typeface="+mn-ea"/>
              </a:rPr>
              <a:t>机会，低位多空形成</a:t>
            </a:r>
            <a:r>
              <a:rPr lang="zh-CN" altLang="en-US" sz="4000" b="1" spc="300" dirty="0" smtClean="0">
                <a:solidFill>
                  <a:schemeClr val="bg1"/>
                </a:solidFill>
                <a:latin typeface="黑体" panose="02010609060101010101" pitchFamily="49" charset="-122"/>
                <a:ea typeface="黑体" panose="02010609060101010101" pitchFamily="49" charset="-122"/>
                <a:sym typeface="+mn-ea"/>
              </a:rPr>
              <a:t>博弈</a:t>
            </a:r>
            <a:endParaRPr lang="zh-CN" altLang="en-US" sz="4000" b="1" spc="300" dirty="0" smtClean="0">
              <a:solidFill>
                <a:schemeClr val="bg1"/>
              </a:solidFill>
              <a:latin typeface="黑体" panose="02010609060101010101" pitchFamily="49" charset="-122"/>
              <a:ea typeface="黑体" panose="02010609060101010101" pitchFamily="49" charset="-122"/>
              <a:sym typeface="+mn-ea"/>
            </a:endParaRPr>
          </a:p>
        </p:txBody>
      </p:sp>
      <p:sp>
        <p:nvSpPr>
          <p:cNvPr id="16" name="TextBox 15"/>
          <p:cNvSpPr txBox="1"/>
          <p:nvPr/>
        </p:nvSpPr>
        <p:spPr>
          <a:xfrm>
            <a:off x="10416004" y="3284602"/>
            <a:ext cx="1656184" cy="337185"/>
          </a:xfrm>
          <a:prstGeom prst="rect">
            <a:avLst/>
          </a:prstGeom>
          <a:noFill/>
        </p:spPr>
        <p:txBody>
          <a:bodyPr wrap="square" rtlCol="0">
            <a:spAutoFit/>
          </a:bodyPr>
          <a:lstStyle/>
          <a:p>
            <a:pPr algn="dist"/>
            <a:r>
              <a:rPr lang="en-US" altLang="zh-CN"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2026</a:t>
            </a:r>
            <a:r>
              <a:rPr lang="zh-CN" altLang="en-US"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年</a:t>
            </a:r>
            <a:r>
              <a:rPr lang="en-US" altLang="zh-CN"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6</a:t>
            </a:r>
            <a:r>
              <a:rPr lang="zh-CN" altLang="en-US"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月</a:t>
            </a:r>
            <a:r>
              <a:rPr lang="en-US" altLang="zh-CN"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14</a:t>
            </a:r>
            <a:r>
              <a:rPr lang="zh-CN" altLang="en-US"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日</a:t>
            </a:r>
            <a:endParaRPr lang="zh-CN" altLang="en-US" sz="1600" b="1" dirty="0">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grpSp>
        <p:nvGrpSpPr>
          <p:cNvPr id="7" name="组合 6"/>
          <p:cNvGrpSpPr/>
          <p:nvPr/>
        </p:nvGrpSpPr>
        <p:grpSpPr>
          <a:xfrm>
            <a:off x="5942151" y="5514875"/>
            <a:ext cx="349656" cy="349656"/>
            <a:chOff x="6119857" y="2298783"/>
            <a:chExt cx="900000" cy="900000"/>
          </a:xfrm>
        </p:grpSpPr>
        <p:sp>
          <p:nvSpPr>
            <p:cNvPr id="8" name="Freeform 9"/>
            <p:cNvSpPr/>
            <p:nvPr/>
          </p:nvSpPr>
          <p:spPr bwMode="auto">
            <a:xfrm>
              <a:off x="6119857" y="2298783"/>
              <a:ext cx="900000" cy="900000"/>
            </a:xfrm>
            <a:prstGeom prst="ellipse">
              <a:avLst/>
            </a:prstGeom>
            <a:gradFill>
              <a:gsLst>
                <a:gs pos="0">
                  <a:srgbClr val="CD1E24"/>
                </a:gs>
                <a:gs pos="100000">
                  <a:srgbClr val="C00000"/>
                </a:gs>
              </a:gsLst>
              <a:lin ang="2700000" scaled="0"/>
            </a:gra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zh-CN" altLang="en-US" sz="1600" kern="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9" name="Freeform 15"/>
            <p:cNvSpPr>
              <a:spLocks noEditPoints="1"/>
            </p:cNvSpPr>
            <p:nvPr/>
          </p:nvSpPr>
          <p:spPr bwMode="auto">
            <a:xfrm>
              <a:off x="6309423" y="2525521"/>
              <a:ext cx="520868" cy="446526"/>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chemeClr val="bg1"/>
            </a:solidFill>
            <a:ln>
              <a:noFill/>
            </a:ln>
          </p:spPr>
          <p:txBody>
            <a:bodyPr vert="horz" wrap="square" lIns="68571" tIns="34285" rIns="68571" bIns="34285" numCol="1" anchor="t" anchorCtr="0" compatLnSpc="1"/>
            <a:lstStyle/>
            <a:p>
              <a:pPr>
                <a:defRPr/>
              </a:pPr>
              <a:endParaRPr lang="zh-CN" altLang="en-US" kern="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0" name="TextBox 10"/>
          <p:cNvSpPr txBox="1"/>
          <p:nvPr/>
        </p:nvSpPr>
        <p:spPr>
          <a:xfrm>
            <a:off x="6283523" y="5481220"/>
            <a:ext cx="1452880" cy="398780"/>
          </a:xfrm>
          <a:prstGeom prst="rect">
            <a:avLst/>
          </a:prstGeom>
          <a:noFill/>
        </p:spPr>
        <p:txBody>
          <a:bodyPr wrap="none" rtlCol="0" anchor="t" anchorCtr="0">
            <a:spAutoFit/>
          </a:bodyPr>
          <a:lstStyle/>
          <a:p>
            <a:r>
              <a:rPr lang="zh-CN" altLang="en-US" sz="2000" dirty="0" smtClean="0">
                <a:solidFill>
                  <a:srgbClr val="414141"/>
                </a:solidFill>
                <a:latin typeface="黑体" panose="02010609060101010101" pitchFamily="49" charset="-122"/>
                <a:ea typeface="黑体" panose="02010609060101010101" pitchFamily="49" charset="-122"/>
                <a:cs typeface="黑体" panose="02010609060101010101" pitchFamily="49" charset="-122"/>
              </a:rPr>
              <a:t>作者：</a:t>
            </a:r>
            <a:r>
              <a:rPr lang="zh-CN" altLang="en-US" sz="2000" dirty="0" smtClean="0">
                <a:solidFill>
                  <a:srgbClr val="414141"/>
                </a:solidFill>
                <a:latin typeface="黑体" panose="02010609060101010101" pitchFamily="49" charset="-122"/>
                <a:ea typeface="黑体" panose="02010609060101010101" pitchFamily="49" charset="-122"/>
                <a:cs typeface="黑体" panose="02010609060101010101" pitchFamily="49" charset="-122"/>
              </a:rPr>
              <a:t>高宁</a:t>
            </a:r>
            <a:endParaRPr lang="zh-CN" altLang="en-US" sz="2000" dirty="0" smtClean="0">
              <a:solidFill>
                <a:srgbClr val="414141"/>
              </a:solidFill>
              <a:latin typeface="黑体" panose="02010609060101010101" pitchFamily="49" charset="-122"/>
              <a:ea typeface="黑体" panose="02010609060101010101" pitchFamily="49" charset="-122"/>
              <a:cs typeface="黑体" panose="02010609060101010101" pitchFamily="49" charset="-122"/>
            </a:endParaRPr>
          </a:p>
        </p:txBody>
      </p:sp>
      <p:sp>
        <p:nvSpPr>
          <p:cNvPr id="12" name="TextBox 11"/>
          <p:cNvSpPr txBox="1"/>
          <p:nvPr/>
        </p:nvSpPr>
        <p:spPr>
          <a:xfrm>
            <a:off x="7922260" y="5368290"/>
            <a:ext cx="2493645" cy="624840"/>
          </a:xfrm>
          <a:prstGeom prst="rect">
            <a:avLst/>
          </a:prstGeom>
          <a:noFill/>
        </p:spPr>
        <p:txBody>
          <a:bodyPr wrap="square" rtlCol="0" anchor="t" anchorCtr="0">
            <a:spAutoFit/>
          </a:bodyPr>
          <a:lstStyle/>
          <a:p>
            <a:pPr marL="0" marR="0" indent="0" algn="l" defTabSz="914400" rtl="0" fontAlgn="auto">
              <a:lnSpc>
                <a:spcPts val="2080"/>
              </a:lnSpc>
              <a:spcBef>
                <a:spcPts val="0"/>
              </a:spcBef>
              <a:spcAft>
                <a:spcPts val="0"/>
              </a:spcAft>
              <a:buClrTx/>
              <a:buSzTx/>
              <a:buFontTx/>
              <a:buNone/>
              <a:defRPr/>
            </a:pPr>
            <a:r>
              <a:rPr lang="zh-CN" altLang="en-US" sz="1300"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期货从业资格号：F30</a:t>
            </a:r>
            <a:r>
              <a:rPr lang="en-US" altLang="zh-CN" sz="1300"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77702</a:t>
            </a:r>
            <a:endParaRPr lang="en-US" altLang="zh-CN" sz="1300"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endParaRPr>
          </a:p>
          <a:p>
            <a:pPr marL="0" marR="0" indent="0" algn="l" defTabSz="914400" rtl="0" fontAlgn="auto">
              <a:lnSpc>
                <a:spcPts val="2080"/>
              </a:lnSpc>
              <a:spcBef>
                <a:spcPts val="0"/>
              </a:spcBef>
              <a:spcAft>
                <a:spcPts val="0"/>
              </a:spcAft>
              <a:buClrTx/>
              <a:buSzTx/>
              <a:buFontTx/>
              <a:buNone/>
              <a:defRPr/>
            </a:pPr>
            <a:r>
              <a:rPr lang="zh-CN" altLang="en-US" sz="1300"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投资咨询从业证书号</a:t>
            </a:r>
            <a:r>
              <a:rPr lang="en-US" altLang="zh-CN" sz="1300"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a:t>
            </a:r>
            <a:r>
              <a:rPr lang="zh-CN" altLang="en-US" sz="1300"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Z001</a:t>
            </a:r>
            <a:r>
              <a:rPr lang="en-US" altLang="zh-CN" sz="1300"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6621</a:t>
            </a:r>
            <a:endParaRPr lang="en-US" altLang="zh-CN" sz="1300"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2" name="文本框 1"/>
          <p:cNvSpPr txBox="1"/>
          <p:nvPr/>
        </p:nvSpPr>
        <p:spPr>
          <a:xfrm>
            <a:off x="480695" y="1109345"/>
            <a:ext cx="2734310" cy="398780"/>
          </a:xfrm>
          <a:prstGeom prst="rect">
            <a:avLst/>
          </a:prstGeom>
          <a:noFill/>
        </p:spPr>
        <p:txBody>
          <a:bodyPr wrap="square" rtlCol="0">
            <a:spAutoFit/>
          </a:bodyPr>
          <a:p>
            <a:r>
              <a:rPr lang="zh-CN" altLang="en-US" sz="2000" b="1">
                <a:latin typeface="黑体" panose="02010609060101010101" pitchFamily="49" charset="-122"/>
                <a:ea typeface="黑体" panose="02010609060101010101" pitchFamily="49" charset="-122"/>
              </a:rPr>
              <a:t>期货研究报告</a:t>
            </a:r>
            <a:endParaRPr lang="zh-CN" altLang="en-US" sz="2000" b="1">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67249" y="675551"/>
            <a:ext cx="9793088" cy="63408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dirty="0" smtClean="0">
                <a:latin typeface="黑体" panose="02010609060101010101" pitchFamily="49" charset="-122"/>
                <a:ea typeface="黑体" panose="02010609060101010101" pitchFamily="49" charset="-122"/>
              </a:rPr>
              <a:t>需求端：造纸开工整体</a:t>
            </a:r>
            <a:r>
              <a:rPr lang="zh-CN" altLang="en-US" sz="2400" dirty="0" smtClean="0">
                <a:latin typeface="黑体" panose="02010609060101010101" pitchFamily="49" charset="-122"/>
                <a:ea typeface="黑体" panose="02010609060101010101" pitchFamily="49" charset="-122"/>
              </a:rPr>
              <a:t>回落</a:t>
            </a:r>
            <a:endParaRPr lang="zh-CN" altLang="en-US" sz="2400" dirty="0" smtClean="0">
              <a:latin typeface="黑体" panose="02010609060101010101" pitchFamily="49" charset="-122"/>
              <a:ea typeface="黑体" panose="02010609060101010101" pitchFamily="49" charset="-122"/>
            </a:endParaRPr>
          </a:p>
        </p:txBody>
      </p:sp>
      <p:sp>
        <p:nvSpPr>
          <p:cNvPr id="5" name="矩形 4"/>
          <p:cNvSpPr/>
          <p:nvPr/>
        </p:nvSpPr>
        <p:spPr>
          <a:xfrm>
            <a:off x="442387" y="1197238"/>
            <a:ext cx="11305256" cy="4323080"/>
          </a:xfrm>
          <a:prstGeom prst="rect">
            <a:avLst/>
          </a:prstGeom>
        </p:spPr>
        <p:txBody>
          <a:bodyPr wrap="square">
            <a:spAutoFit/>
          </a:bodyPr>
          <a:lstStyle/>
          <a:p>
            <a:pPr fontAlgn="auto">
              <a:lnSpc>
                <a:spcPts val="3000"/>
              </a:lnSpc>
            </a:pPr>
            <a:r>
              <a:rPr lang="zh-CN" altLang="en-US" dirty="0" smtClean="0">
                <a:ea typeface="仿宋" panose="02010609060101010101" charset="-122"/>
              </a:rPr>
              <a:t>本周双铜纸开工负荷率在64.63%，环比下降1.53个百分点，本周降幅环比扩大0.95个百分点。周内山东个别产线延续低开工状态，其余行业产线维持正常排产节奏，行业整体开工水平小幅下降。</a:t>
            </a:r>
            <a:endParaRPr lang="zh-CN" altLang="en-US" dirty="0" smtClean="0">
              <a:ea typeface="仿宋" panose="02010609060101010101" charset="-122"/>
            </a:endParaRPr>
          </a:p>
          <a:p>
            <a:pPr fontAlgn="auto">
              <a:lnSpc>
                <a:spcPts val="3000"/>
              </a:lnSpc>
            </a:pPr>
            <a:r>
              <a:rPr lang="zh-CN" altLang="en-US" dirty="0" smtClean="0">
                <a:ea typeface="仿宋" panose="02010609060101010101" charset="-122"/>
              </a:rPr>
              <a:t>本周双胶纸开工负荷率在49.50%，环比下降1.15个百分点，本周降幅环比收窄1.77个百分点。山东、河南地区个别产线停机或转产，南方地区部分产线排产相对灵活，整体开工较上周下滑。</a:t>
            </a:r>
            <a:endParaRPr lang="zh-CN" altLang="en-US" dirty="0" smtClean="0">
              <a:ea typeface="仿宋" panose="02010609060101010101" charset="-122"/>
            </a:endParaRPr>
          </a:p>
          <a:p>
            <a:pPr fontAlgn="auto">
              <a:lnSpc>
                <a:spcPts val="3000"/>
              </a:lnSpc>
            </a:pPr>
            <a:r>
              <a:rPr lang="zh-CN" altLang="en-US" dirty="0" smtClean="0">
                <a:ea typeface="仿宋" panose="02010609060101010101" charset="-122"/>
              </a:rPr>
              <a:t>本周白卡纸行业周度开工负荷率及产量较上周小幅增加。白卡纸周度开工负荷率较上周增加0.55个百分点，产量增加0.81%，与上周趋势相反。华南个别停机产线恢复生产，华东及华中地区产线普遍维持正常开工，本周国内产量整体变化不大。</a:t>
            </a:r>
            <a:endParaRPr lang="zh-CN" altLang="en-US" dirty="0" smtClean="0">
              <a:ea typeface="仿宋" panose="02010609060101010101" charset="-122"/>
            </a:endParaRPr>
          </a:p>
          <a:p>
            <a:pPr fontAlgn="auto">
              <a:lnSpc>
                <a:spcPts val="3000"/>
              </a:lnSpc>
            </a:pPr>
            <a:r>
              <a:rPr lang="zh-CN" altLang="en-US" dirty="0" smtClean="0">
                <a:ea typeface="仿宋" panose="02010609060101010101" charset="-122"/>
              </a:rPr>
              <a:t>本周生活用纸样本企业开工负荷率较上周下降1.52个百分点，降幅扩大0.27个百分点；产量较上周减少2.44%，降幅增加0.59个百分点。由于生活用纸利润水平偏差，纸企开工积极性不足，部分仍存减产动作，带动总体开工负荷率和产量呈现下降趋势。</a:t>
            </a:r>
            <a:endParaRPr lang="zh-CN" altLang="en-US" dirty="0" smtClean="0">
              <a:ea typeface="仿宋" panose="02010609060101010101" charset="-122"/>
            </a:endParaRPr>
          </a:p>
          <a:p>
            <a:pPr fontAlgn="auto">
              <a:lnSpc>
                <a:spcPts val="3000"/>
              </a:lnSpc>
            </a:pPr>
            <a:endParaRPr lang="zh-CN" altLang="en-US" dirty="0" smtClean="0">
              <a:ea typeface="仿宋" panose="02010609060101010101"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848018" y="692890"/>
            <a:ext cx="11017224" cy="63408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dirty="0" smtClean="0">
                <a:latin typeface="黑体" panose="02010609060101010101" pitchFamily="49" charset="-122"/>
                <a:ea typeface="黑体" panose="02010609060101010101" pitchFamily="49" charset="-122"/>
              </a:rPr>
              <a:t>需求端：</a:t>
            </a:r>
            <a:r>
              <a:rPr lang="zh-CN" altLang="en-US" sz="2400" dirty="0" smtClean="0">
                <a:latin typeface="黑体" panose="02010609060101010101" pitchFamily="49" charset="-122"/>
                <a:ea typeface="黑体" panose="02010609060101010101" pitchFamily="49" charset="-122"/>
                <a:sym typeface="+mn-ea"/>
              </a:rPr>
              <a:t>开工弱势</a:t>
            </a:r>
            <a:r>
              <a:rPr lang="zh-CN" altLang="en-US" sz="2400" dirty="0" smtClean="0">
                <a:latin typeface="黑体" panose="02010609060101010101" pitchFamily="49" charset="-122"/>
                <a:ea typeface="黑体" panose="02010609060101010101" pitchFamily="49" charset="-122"/>
                <a:sym typeface="+mn-ea"/>
              </a:rPr>
              <a:t>调整</a:t>
            </a:r>
            <a:endParaRPr lang="zh-CN" altLang="en-US" sz="2400" dirty="0" smtClean="0">
              <a:latin typeface="黑体" panose="02010609060101010101" pitchFamily="49" charset="-122"/>
              <a:ea typeface="黑体" panose="02010609060101010101" pitchFamily="49" charset="-122"/>
              <a:sym typeface="+mn-ea"/>
            </a:endParaRPr>
          </a:p>
        </p:txBody>
      </p:sp>
      <p:sp>
        <p:nvSpPr>
          <p:cNvPr id="11" name="文本框 10"/>
          <p:cNvSpPr txBox="1"/>
          <p:nvPr/>
        </p:nvSpPr>
        <p:spPr>
          <a:xfrm>
            <a:off x="982345" y="6582410"/>
            <a:ext cx="3128645" cy="275590"/>
          </a:xfrm>
          <a:prstGeom prst="rect">
            <a:avLst/>
          </a:prstGeom>
          <a:noFill/>
        </p:spPr>
        <p:txBody>
          <a:bodyPr wrap="square" rtlCol="0">
            <a:spAutoFit/>
          </a:bodyPr>
          <a:p>
            <a:r>
              <a:rPr lang="zh-CN" altLang="en-US" sz="1200">
                <a:solidFill>
                  <a:schemeClr val="bg1">
                    <a:lumMod val="50000"/>
                  </a:schemeClr>
                </a:solidFill>
                <a:latin typeface="微软雅黑" panose="020B0503020204020204" charset="-122"/>
                <a:ea typeface="微软雅黑" panose="020B0503020204020204" charset="-122"/>
              </a:rPr>
              <a:t>数据来源：卓创资讯，齐盛期货</a:t>
            </a:r>
            <a:r>
              <a:rPr lang="zh-CN" altLang="en-US" sz="1200">
                <a:solidFill>
                  <a:schemeClr val="bg1">
                    <a:lumMod val="50000"/>
                  </a:schemeClr>
                </a:solidFill>
                <a:latin typeface="微软雅黑" panose="020B0503020204020204" charset="-122"/>
                <a:ea typeface="微软雅黑" panose="020B0503020204020204" charset="-122"/>
              </a:rPr>
              <a:t>整理</a:t>
            </a:r>
            <a:endParaRPr lang="zh-CN" altLang="en-US" sz="1200">
              <a:solidFill>
                <a:schemeClr val="bg1">
                  <a:lumMod val="50000"/>
                </a:schemeClr>
              </a:solidFill>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1"/>
          <a:stretch>
            <a:fillRect/>
          </a:stretch>
        </p:blipFill>
        <p:spPr>
          <a:xfrm>
            <a:off x="694690" y="1268730"/>
            <a:ext cx="5330190" cy="2540000"/>
          </a:xfrm>
          <a:prstGeom prst="rect">
            <a:avLst/>
          </a:prstGeom>
        </p:spPr>
      </p:pic>
      <p:pic>
        <p:nvPicPr>
          <p:cNvPr id="8" name="图片 7"/>
          <p:cNvPicPr>
            <a:picLocks noChangeAspect="1"/>
          </p:cNvPicPr>
          <p:nvPr/>
        </p:nvPicPr>
        <p:blipFill>
          <a:blip r:embed="rId2"/>
          <a:stretch>
            <a:fillRect/>
          </a:stretch>
        </p:blipFill>
        <p:spPr>
          <a:xfrm>
            <a:off x="6167120" y="1268730"/>
            <a:ext cx="5353050" cy="2558415"/>
          </a:xfrm>
          <a:prstGeom prst="rect">
            <a:avLst/>
          </a:prstGeom>
        </p:spPr>
      </p:pic>
      <p:pic>
        <p:nvPicPr>
          <p:cNvPr id="9" name="图片 8"/>
          <p:cNvPicPr>
            <a:picLocks noChangeAspect="1"/>
          </p:cNvPicPr>
          <p:nvPr/>
        </p:nvPicPr>
        <p:blipFill>
          <a:blip r:embed="rId3"/>
          <a:stretch>
            <a:fillRect/>
          </a:stretch>
        </p:blipFill>
        <p:spPr>
          <a:xfrm>
            <a:off x="790575" y="3827145"/>
            <a:ext cx="5207635" cy="2512695"/>
          </a:xfrm>
          <a:prstGeom prst="rect">
            <a:avLst/>
          </a:prstGeom>
        </p:spPr>
      </p:pic>
      <p:pic>
        <p:nvPicPr>
          <p:cNvPr id="10" name="图片 9"/>
          <p:cNvPicPr>
            <a:picLocks noChangeAspect="1"/>
          </p:cNvPicPr>
          <p:nvPr/>
        </p:nvPicPr>
        <p:blipFill>
          <a:blip r:embed="rId4"/>
          <a:stretch>
            <a:fillRect/>
          </a:stretch>
        </p:blipFill>
        <p:spPr>
          <a:xfrm>
            <a:off x="6167120" y="3827145"/>
            <a:ext cx="5301615" cy="254762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66614" y="692696"/>
            <a:ext cx="9793088" cy="63408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dirty="0" smtClean="0">
                <a:latin typeface="黑体" panose="02010609060101010101" pitchFamily="49" charset="-122"/>
                <a:ea typeface="黑体" panose="02010609060101010101" pitchFamily="49" charset="-122"/>
                <a:cs typeface="黑体" panose="02010609060101010101" pitchFamily="49" charset="-122"/>
              </a:rPr>
              <a:t>需求端：文化纸</a:t>
            </a:r>
            <a:r>
              <a:rPr lang="zh-CN" altLang="en-US" sz="2400" dirty="0" smtClean="0">
                <a:latin typeface="黑体" panose="02010609060101010101" pitchFamily="49" charset="-122"/>
                <a:ea typeface="黑体" panose="02010609060101010101" pitchFamily="49" charset="-122"/>
                <a:sym typeface="+mn-ea"/>
              </a:rPr>
              <a:t>产量小幅</a:t>
            </a:r>
            <a:r>
              <a:rPr lang="zh-CN" altLang="en-US" sz="2400" dirty="0" smtClean="0">
                <a:latin typeface="黑体" panose="02010609060101010101" pitchFamily="49" charset="-122"/>
                <a:ea typeface="黑体" panose="02010609060101010101" pitchFamily="49" charset="-122"/>
                <a:sym typeface="+mn-ea"/>
              </a:rPr>
              <a:t>下降</a:t>
            </a:r>
            <a:endParaRPr lang="zh-CN" altLang="en-US" sz="2400" dirty="0" smtClean="0">
              <a:latin typeface="黑体" panose="02010609060101010101" pitchFamily="49" charset="-122"/>
              <a:ea typeface="黑体" panose="02010609060101010101" pitchFamily="49" charset="-122"/>
              <a:sym typeface="+mn-ea"/>
            </a:endParaRPr>
          </a:p>
        </p:txBody>
      </p:sp>
      <p:sp>
        <p:nvSpPr>
          <p:cNvPr id="11" name="文本框 10"/>
          <p:cNvSpPr txBox="1"/>
          <p:nvPr/>
        </p:nvSpPr>
        <p:spPr>
          <a:xfrm>
            <a:off x="982345" y="6582410"/>
            <a:ext cx="3128645" cy="275590"/>
          </a:xfrm>
          <a:prstGeom prst="rect">
            <a:avLst/>
          </a:prstGeom>
          <a:noFill/>
        </p:spPr>
        <p:txBody>
          <a:bodyPr wrap="square" rtlCol="0">
            <a:spAutoFit/>
          </a:bodyPr>
          <a:p>
            <a:r>
              <a:rPr lang="zh-CN" altLang="en-US" sz="1200">
                <a:solidFill>
                  <a:schemeClr val="bg1">
                    <a:lumMod val="50000"/>
                  </a:schemeClr>
                </a:solidFill>
                <a:latin typeface="微软雅黑" panose="020B0503020204020204" charset="-122"/>
                <a:ea typeface="微软雅黑" panose="020B0503020204020204" charset="-122"/>
              </a:rPr>
              <a:t>数据来源：卓创资讯，齐盛期货</a:t>
            </a:r>
            <a:r>
              <a:rPr lang="zh-CN" altLang="en-US" sz="1200">
                <a:solidFill>
                  <a:schemeClr val="bg1">
                    <a:lumMod val="50000"/>
                  </a:schemeClr>
                </a:solidFill>
                <a:latin typeface="微软雅黑" panose="020B0503020204020204" charset="-122"/>
                <a:ea typeface="微软雅黑" panose="020B0503020204020204" charset="-122"/>
              </a:rPr>
              <a:t>整理</a:t>
            </a:r>
            <a:endParaRPr lang="zh-CN" altLang="en-US" sz="1200">
              <a:solidFill>
                <a:schemeClr val="bg1">
                  <a:lumMod val="50000"/>
                </a:schemeClr>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838835" y="1196975"/>
            <a:ext cx="5028565" cy="2395855"/>
          </a:xfrm>
          <a:prstGeom prst="rect">
            <a:avLst/>
          </a:prstGeom>
        </p:spPr>
      </p:pic>
      <p:pic>
        <p:nvPicPr>
          <p:cNvPr id="3" name="图片 2"/>
          <p:cNvPicPr>
            <a:picLocks noChangeAspect="1"/>
          </p:cNvPicPr>
          <p:nvPr/>
        </p:nvPicPr>
        <p:blipFill>
          <a:blip r:embed="rId2"/>
          <a:stretch>
            <a:fillRect/>
          </a:stretch>
        </p:blipFill>
        <p:spPr>
          <a:xfrm>
            <a:off x="6022975" y="1223010"/>
            <a:ext cx="4902200" cy="2343150"/>
          </a:xfrm>
          <a:prstGeom prst="rect">
            <a:avLst/>
          </a:prstGeom>
        </p:spPr>
      </p:pic>
      <p:pic>
        <p:nvPicPr>
          <p:cNvPr id="5" name="图片 4"/>
          <p:cNvPicPr>
            <a:picLocks noChangeAspect="1"/>
          </p:cNvPicPr>
          <p:nvPr/>
        </p:nvPicPr>
        <p:blipFill>
          <a:blip r:embed="rId3"/>
          <a:stretch>
            <a:fillRect/>
          </a:stretch>
        </p:blipFill>
        <p:spPr>
          <a:xfrm>
            <a:off x="838835" y="3592830"/>
            <a:ext cx="5005070" cy="2386965"/>
          </a:xfrm>
          <a:prstGeom prst="rect">
            <a:avLst/>
          </a:prstGeom>
        </p:spPr>
      </p:pic>
      <p:pic>
        <p:nvPicPr>
          <p:cNvPr id="6" name="图片 5"/>
          <p:cNvPicPr>
            <a:picLocks noChangeAspect="1"/>
          </p:cNvPicPr>
          <p:nvPr/>
        </p:nvPicPr>
        <p:blipFill>
          <a:blip r:embed="rId4"/>
          <a:stretch>
            <a:fillRect/>
          </a:stretch>
        </p:blipFill>
        <p:spPr>
          <a:xfrm>
            <a:off x="6022975" y="3573145"/>
            <a:ext cx="4935220" cy="23723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839004" y="620941"/>
            <a:ext cx="9793088" cy="63408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dirty="0" smtClean="0">
                <a:latin typeface="黑体" panose="02010609060101010101" pitchFamily="49" charset="-122"/>
                <a:ea typeface="黑体" panose="02010609060101010101" pitchFamily="49" charset="-122"/>
              </a:rPr>
              <a:t>需求端：库存有所</a:t>
            </a:r>
            <a:r>
              <a:rPr lang="zh-CN" altLang="en-US" sz="2400" dirty="0" smtClean="0">
                <a:latin typeface="黑体" panose="02010609060101010101" pitchFamily="49" charset="-122"/>
                <a:ea typeface="黑体" panose="02010609060101010101" pitchFamily="49" charset="-122"/>
              </a:rPr>
              <a:t>累积</a:t>
            </a:r>
            <a:endParaRPr lang="zh-CN" altLang="en-US" sz="2400" dirty="0" smtClean="0">
              <a:latin typeface="黑体" panose="02010609060101010101" pitchFamily="49" charset="-122"/>
              <a:ea typeface="黑体" panose="02010609060101010101" pitchFamily="49" charset="-122"/>
            </a:endParaRPr>
          </a:p>
        </p:txBody>
      </p:sp>
      <p:sp>
        <p:nvSpPr>
          <p:cNvPr id="11" name="文本框 10"/>
          <p:cNvSpPr txBox="1"/>
          <p:nvPr/>
        </p:nvSpPr>
        <p:spPr>
          <a:xfrm>
            <a:off x="982345" y="6582410"/>
            <a:ext cx="3128645" cy="275590"/>
          </a:xfrm>
          <a:prstGeom prst="rect">
            <a:avLst/>
          </a:prstGeom>
          <a:noFill/>
        </p:spPr>
        <p:txBody>
          <a:bodyPr wrap="square" rtlCol="0">
            <a:spAutoFit/>
          </a:bodyPr>
          <a:p>
            <a:r>
              <a:rPr lang="zh-CN" altLang="en-US" sz="1200">
                <a:solidFill>
                  <a:schemeClr val="bg1">
                    <a:lumMod val="50000"/>
                  </a:schemeClr>
                </a:solidFill>
                <a:latin typeface="微软雅黑" panose="020B0503020204020204" charset="-122"/>
                <a:ea typeface="微软雅黑" panose="020B0503020204020204" charset="-122"/>
              </a:rPr>
              <a:t>数据来源：卓创资讯，齐盛期货</a:t>
            </a:r>
            <a:r>
              <a:rPr lang="zh-CN" altLang="en-US" sz="1200">
                <a:solidFill>
                  <a:schemeClr val="bg1">
                    <a:lumMod val="50000"/>
                  </a:schemeClr>
                </a:solidFill>
                <a:latin typeface="微软雅黑" panose="020B0503020204020204" charset="-122"/>
                <a:ea typeface="微软雅黑" panose="020B0503020204020204" charset="-122"/>
              </a:rPr>
              <a:t>整理</a:t>
            </a:r>
            <a:endParaRPr lang="zh-CN" altLang="en-US" sz="1200">
              <a:solidFill>
                <a:schemeClr val="bg1">
                  <a:lumMod val="50000"/>
                </a:schemeClr>
              </a:solidFill>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1"/>
          <a:stretch>
            <a:fillRect/>
          </a:stretch>
        </p:blipFill>
        <p:spPr>
          <a:xfrm>
            <a:off x="982345" y="1196340"/>
            <a:ext cx="5245735" cy="2520950"/>
          </a:xfrm>
          <a:prstGeom prst="rect">
            <a:avLst/>
          </a:prstGeom>
        </p:spPr>
      </p:pic>
      <p:pic>
        <p:nvPicPr>
          <p:cNvPr id="8" name="图片 7"/>
          <p:cNvPicPr>
            <a:picLocks noChangeAspect="1"/>
          </p:cNvPicPr>
          <p:nvPr/>
        </p:nvPicPr>
        <p:blipFill>
          <a:blip r:embed="rId2"/>
          <a:stretch>
            <a:fillRect/>
          </a:stretch>
        </p:blipFill>
        <p:spPr>
          <a:xfrm>
            <a:off x="6311265" y="1196975"/>
            <a:ext cx="5267325" cy="2546985"/>
          </a:xfrm>
          <a:prstGeom prst="rect">
            <a:avLst/>
          </a:prstGeom>
        </p:spPr>
      </p:pic>
      <p:pic>
        <p:nvPicPr>
          <p:cNvPr id="9" name="图片 8"/>
          <p:cNvPicPr>
            <a:picLocks noChangeAspect="1"/>
          </p:cNvPicPr>
          <p:nvPr/>
        </p:nvPicPr>
        <p:blipFill>
          <a:blip r:embed="rId3"/>
          <a:stretch>
            <a:fillRect/>
          </a:stretch>
        </p:blipFill>
        <p:spPr>
          <a:xfrm>
            <a:off x="982345" y="3743960"/>
            <a:ext cx="5260975" cy="2531745"/>
          </a:xfrm>
          <a:prstGeom prst="rect">
            <a:avLst/>
          </a:prstGeom>
        </p:spPr>
      </p:pic>
      <p:pic>
        <p:nvPicPr>
          <p:cNvPr id="10" name="图片 9"/>
          <p:cNvPicPr>
            <a:picLocks noChangeAspect="1"/>
          </p:cNvPicPr>
          <p:nvPr/>
        </p:nvPicPr>
        <p:blipFill>
          <a:blip r:embed="rId4"/>
          <a:stretch>
            <a:fillRect/>
          </a:stretch>
        </p:blipFill>
        <p:spPr>
          <a:xfrm>
            <a:off x="6311265" y="3789045"/>
            <a:ext cx="5213350" cy="24955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66614" y="692696"/>
            <a:ext cx="9793088" cy="63408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dirty="0" smtClean="0">
                <a:latin typeface="黑体" panose="02010609060101010101" pitchFamily="49" charset="-122"/>
                <a:ea typeface="黑体" panose="02010609060101010101" pitchFamily="49" charset="-122"/>
                <a:cs typeface="黑体" panose="02010609060101010101" pitchFamily="49" charset="-122"/>
              </a:rPr>
              <a:t>下游处于季节性淡季，</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只得压低成本</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采购</a:t>
            </a: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p:nvPr/>
        </p:nvSpPr>
        <p:spPr>
          <a:xfrm>
            <a:off x="478790" y="5949315"/>
            <a:ext cx="3128645" cy="275590"/>
          </a:xfrm>
          <a:prstGeom prst="rect">
            <a:avLst/>
          </a:prstGeom>
          <a:noFill/>
        </p:spPr>
        <p:txBody>
          <a:bodyPr wrap="square" rtlCol="0">
            <a:spAutoFit/>
          </a:bodyPr>
          <a:p>
            <a:r>
              <a:rPr lang="zh-CN" altLang="en-US" sz="1200">
                <a:solidFill>
                  <a:schemeClr val="bg1">
                    <a:lumMod val="50000"/>
                  </a:schemeClr>
                </a:solidFill>
                <a:latin typeface="微软雅黑" panose="020B0503020204020204" charset="-122"/>
                <a:ea typeface="微软雅黑" panose="020B0503020204020204" charset="-122"/>
              </a:rPr>
              <a:t>数据来源：齐盛期货</a:t>
            </a:r>
            <a:r>
              <a:rPr lang="zh-CN" altLang="en-US" sz="1200">
                <a:solidFill>
                  <a:schemeClr val="bg1">
                    <a:lumMod val="50000"/>
                  </a:schemeClr>
                </a:solidFill>
                <a:latin typeface="微软雅黑" panose="020B0503020204020204" charset="-122"/>
                <a:ea typeface="微软雅黑" panose="020B0503020204020204" charset="-122"/>
              </a:rPr>
              <a:t>整理</a:t>
            </a:r>
            <a:endParaRPr lang="zh-CN" altLang="en-US" sz="1200">
              <a:solidFill>
                <a:schemeClr val="bg1">
                  <a:lumMod val="50000"/>
                </a:schemeClr>
              </a:solidFill>
              <a:latin typeface="微软雅黑" panose="020B0503020204020204" charset="-122"/>
              <a:ea typeface="微软雅黑" panose="020B0503020204020204" charset="-122"/>
            </a:endParaRPr>
          </a:p>
        </p:txBody>
      </p:sp>
      <p:sp>
        <p:nvSpPr>
          <p:cNvPr id="3" name="文本框 2"/>
          <p:cNvSpPr txBox="1"/>
          <p:nvPr/>
        </p:nvSpPr>
        <p:spPr>
          <a:xfrm>
            <a:off x="7031355" y="1638300"/>
            <a:ext cx="4809490" cy="3415030"/>
          </a:xfrm>
          <a:prstGeom prst="rect">
            <a:avLst/>
          </a:prstGeom>
          <a:noFill/>
        </p:spPr>
        <p:txBody>
          <a:bodyPr wrap="square" rtlCol="0" anchor="t">
            <a:spAutoFit/>
          </a:bodyPr>
          <a:p>
            <a:pPr lvl="0" algn="l">
              <a:lnSpc>
                <a:spcPct val="150000"/>
              </a:lnSpc>
              <a:buClrTx/>
              <a:buSzTx/>
              <a:buFontTx/>
            </a:pPr>
            <a:r>
              <a:rPr lang="zh-CN" altLang="en-US">
                <a:latin typeface="仿宋" panose="02010609060101010101" charset="-122"/>
                <a:ea typeface="仿宋" panose="02010609060101010101" charset="-122"/>
                <a:cs typeface="仿宋" panose="02010609060101010101" charset="-122"/>
                <a:sym typeface="+mn-ea"/>
              </a:rPr>
              <a:t>从需求端来看，终端订单清淡是拖累价格走势的主要导火索。6月作为传统消费淡季，文化纸、白卡纸及生活用纸新增需求有限，纸厂首要任务转为消化高企的成品纸库存。为维持现金流，部分纸厂甚至选择降负荷生产，这直接抑制了对木浆的采购意愿——预计6月纸浆总需求量环比下滑5.52%，纸企降本增效，将持续压制浆价的任何反弹尝试。</a:t>
            </a:r>
            <a:endParaRPr lang="zh-CN" altLang="en-US">
              <a:latin typeface="仿宋" panose="02010609060101010101" charset="-122"/>
              <a:ea typeface="仿宋" panose="02010609060101010101" charset="-122"/>
              <a:cs typeface="仿宋" panose="02010609060101010101" charset="-122"/>
              <a:sym typeface="+mn-ea"/>
            </a:endParaRPr>
          </a:p>
        </p:txBody>
      </p:sp>
      <p:pic>
        <p:nvPicPr>
          <p:cNvPr id="5" name="图片 4"/>
          <p:cNvPicPr>
            <a:picLocks noChangeAspect="1"/>
          </p:cNvPicPr>
          <p:nvPr/>
        </p:nvPicPr>
        <p:blipFill>
          <a:blip r:embed="rId1"/>
          <a:stretch>
            <a:fillRect/>
          </a:stretch>
        </p:blipFill>
        <p:spPr>
          <a:xfrm>
            <a:off x="550545" y="1772920"/>
            <a:ext cx="6247130" cy="324802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2345" y="692785"/>
            <a:ext cx="10640695" cy="460375"/>
          </a:xfrm>
          <a:prstGeom prst="rect">
            <a:avLst/>
          </a:prstGeom>
        </p:spPr>
        <p:txBody>
          <a:bodyPr wrap="square">
            <a:spAutoFit/>
          </a:bodyPr>
          <a:lstStyle/>
          <a:p>
            <a:pPr algn="l"/>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三、市场展望：低位价格的反弹值得</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尝试</a:t>
            </a:r>
            <a:endPar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1" name="文本框 10"/>
          <p:cNvSpPr txBox="1"/>
          <p:nvPr/>
        </p:nvSpPr>
        <p:spPr>
          <a:xfrm>
            <a:off x="694690" y="4869180"/>
            <a:ext cx="3952875" cy="275590"/>
          </a:xfrm>
          <a:prstGeom prst="rect">
            <a:avLst/>
          </a:prstGeom>
          <a:noFill/>
        </p:spPr>
        <p:txBody>
          <a:bodyPr wrap="square" rtlCol="0">
            <a:spAutoFit/>
          </a:bodyPr>
          <a:p>
            <a:r>
              <a:rPr lang="zh-CN" altLang="en-US" sz="1200">
                <a:solidFill>
                  <a:schemeClr val="bg1">
                    <a:lumMod val="50000"/>
                  </a:schemeClr>
                </a:solidFill>
                <a:latin typeface="微软雅黑" panose="020B0503020204020204" charset="-122"/>
                <a:ea typeface="微软雅黑" panose="020B0503020204020204" charset="-122"/>
              </a:rPr>
              <a:t>数据来源：</a:t>
            </a:r>
            <a:r>
              <a:rPr lang="zh-CN" altLang="en-US" sz="1200">
                <a:solidFill>
                  <a:schemeClr val="bg1">
                    <a:lumMod val="50000"/>
                  </a:schemeClr>
                </a:solidFill>
                <a:latin typeface="微软雅黑" panose="020B0503020204020204" charset="-122"/>
                <a:ea typeface="微软雅黑" panose="020B0503020204020204" charset="-122"/>
              </a:rPr>
              <a:t>同花顺，齐盛期货</a:t>
            </a:r>
            <a:r>
              <a:rPr lang="zh-CN" altLang="en-US" sz="1200">
                <a:solidFill>
                  <a:schemeClr val="bg1">
                    <a:lumMod val="50000"/>
                  </a:schemeClr>
                </a:solidFill>
                <a:latin typeface="微软雅黑" panose="020B0503020204020204" charset="-122"/>
                <a:ea typeface="微软雅黑" panose="020B0503020204020204" charset="-122"/>
              </a:rPr>
              <a:t>整理</a:t>
            </a:r>
            <a:endParaRPr lang="zh-CN" altLang="en-US" sz="1200">
              <a:solidFill>
                <a:schemeClr val="bg1">
                  <a:lumMod val="50000"/>
                </a:schemeClr>
              </a:solidFill>
              <a:latin typeface="微软雅黑" panose="020B0503020204020204" charset="-122"/>
              <a:ea typeface="微软雅黑" panose="020B0503020204020204" charset="-122"/>
            </a:endParaRPr>
          </a:p>
        </p:txBody>
      </p:sp>
      <p:sp>
        <p:nvSpPr>
          <p:cNvPr id="5" name="文本框 4"/>
          <p:cNvSpPr txBox="1"/>
          <p:nvPr/>
        </p:nvSpPr>
        <p:spPr>
          <a:xfrm>
            <a:off x="694690" y="5085080"/>
            <a:ext cx="10757535" cy="1337945"/>
          </a:xfrm>
          <a:prstGeom prst="rect">
            <a:avLst/>
          </a:prstGeom>
          <a:noFill/>
        </p:spPr>
        <p:txBody>
          <a:bodyPr wrap="square" rtlCol="0">
            <a:spAutoFit/>
          </a:bodyPr>
          <a:p>
            <a:pPr lvl="0" algn="l">
              <a:lnSpc>
                <a:spcPct val="150000"/>
              </a:lnSpc>
              <a:buClrTx/>
              <a:buSzTx/>
              <a:buFontTx/>
            </a:pPr>
            <a:r>
              <a:rPr lang="zh-CN" altLang="en-US" dirty="0" smtClean="0">
                <a:uFillTx/>
                <a:latin typeface="Times New Roman" panose="02020603050405020304" charset="0"/>
                <a:ea typeface="仿宋" panose="02010609060101010101" charset="-122"/>
                <a:sym typeface="+mn-ea"/>
              </a:rPr>
              <a:t>纸浆期货加权指数的价格处于历史的低位区间，且以及跌破三年以来的低位，向着上市以来的低位试探，短期仍在下跌结构中，因此反弹也是逆势的。周内出现的是空头减仓，驱动反弹形态，当前值得尝试低位的反弹，但同样需要警惕上方的阻力。</a:t>
            </a:r>
            <a:endParaRPr lang="zh-CN" altLang="en-US" dirty="0" smtClean="0">
              <a:uFillTx/>
              <a:latin typeface="Times New Roman" panose="02020603050405020304" charset="0"/>
              <a:ea typeface="仿宋" panose="02010609060101010101" charset="-122"/>
              <a:sym typeface="+mn-ea"/>
            </a:endParaRPr>
          </a:p>
        </p:txBody>
      </p:sp>
      <p:pic>
        <p:nvPicPr>
          <p:cNvPr id="3" name="图片 2"/>
          <p:cNvPicPr>
            <a:picLocks noChangeAspect="1"/>
          </p:cNvPicPr>
          <p:nvPr/>
        </p:nvPicPr>
        <p:blipFill>
          <a:blip r:embed="rId1"/>
          <a:stretch>
            <a:fillRect/>
          </a:stretch>
        </p:blipFill>
        <p:spPr>
          <a:xfrm>
            <a:off x="2422525" y="1196340"/>
            <a:ext cx="7334250" cy="3599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6445" y="655320"/>
            <a:ext cx="9177020" cy="460375"/>
          </a:xfrm>
          <a:prstGeom prst="rect">
            <a:avLst/>
          </a:prstGeom>
        </p:spPr>
        <p:txBody>
          <a:bodyPr wrap="square">
            <a:spAutoFit/>
          </a:bodyPr>
          <a:lstStyle/>
          <a:p>
            <a:pPr algn="l"/>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纸浆价差分析：针</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阔叶价差关注继续</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收窄，盘面受到阔叶的</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支撑</a:t>
            </a:r>
            <a:endPar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8" name="文本框 7"/>
          <p:cNvSpPr txBox="1"/>
          <p:nvPr/>
        </p:nvSpPr>
        <p:spPr>
          <a:xfrm>
            <a:off x="694690" y="4727575"/>
            <a:ext cx="3952875" cy="275590"/>
          </a:xfrm>
          <a:prstGeom prst="rect">
            <a:avLst/>
          </a:prstGeom>
          <a:noFill/>
        </p:spPr>
        <p:txBody>
          <a:bodyPr wrap="square" rtlCol="0">
            <a:spAutoFit/>
          </a:bodyPr>
          <a:p>
            <a:r>
              <a:rPr lang="zh-CN" altLang="en-US" sz="1200">
                <a:solidFill>
                  <a:schemeClr val="bg1">
                    <a:lumMod val="50000"/>
                  </a:schemeClr>
                </a:solidFill>
                <a:latin typeface="微软雅黑" panose="020B0503020204020204" charset="-122"/>
                <a:ea typeface="微软雅黑" panose="020B0503020204020204" charset="-122"/>
              </a:rPr>
              <a:t>数据来源：卓创资讯，齐盛期货</a:t>
            </a:r>
            <a:r>
              <a:rPr lang="zh-CN" altLang="en-US" sz="1200">
                <a:solidFill>
                  <a:schemeClr val="bg1">
                    <a:lumMod val="50000"/>
                  </a:schemeClr>
                </a:solidFill>
                <a:latin typeface="微软雅黑" panose="020B0503020204020204" charset="-122"/>
                <a:ea typeface="微软雅黑" panose="020B0503020204020204" charset="-122"/>
              </a:rPr>
              <a:t>整理</a:t>
            </a:r>
            <a:endParaRPr lang="zh-CN" altLang="en-US" sz="1200">
              <a:solidFill>
                <a:schemeClr val="bg1">
                  <a:lumMod val="50000"/>
                </a:schemeClr>
              </a:solidFill>
              <a:latin typeface="微软雅黑" panose="020B0503020204020204" charset="-122"/>
              <a:ea typeface="微软雅黑" panose="020B0503020204020204" charset="-122"/>
            </a:endParaRPr>
          </a:p>
        </p:txBody>
      </p:sp>
      <p:sp>
        <p:nvSpPr>
          <p:cNvPr id="3" name="文本框 2"/>
          <p:cNvSpPr txBox="1"/>
          <p:nvPr/>
        </p:nvSpPr>
        <p:spPr>
          <a:xfrm>
            <a:off x="478155" y="5085080"/>
            <a:ext cx="10757535" cy="922020"/>
          </a:xfrm>
          <a:prstGeom prst="rect">
            <a:avLst/>
          </a:prstGeom>
          <a:noFill/>
        </p:spPr>
        <p:txBody>
          <a:bodyPr wrap="square" rtlCol="0">
            <a:spAutoFit/>
          </a:bodyPr>
          <a:p>
            <a:pPr fontAlgn="auto">
              <a:lnSpc>
                <a:spcPct val="150000"/>
              </a:lnSpc>
            </a:pPr>
            <a:r>
              <a:rPr lang="zh-CN" altLang="en-US">
                <a:latin typeface="仿宋" panose="02010609060101010101" charset="-122"/>
                <a:ea typeface="仿宋" panose="02010609060101010101" charset="-122"/>
                <a:cs typeface="仿宋" panose="02010609060101010101" charset="-122"/>
                <a:sym typeface="+mn-ea"/>
              </a:rPr>
              <a:t>阔叶浆明显支撑盘面的底部，因此短期来看，阔叶浆对于盘面是支撑而不是拖累。目前阔叶浆基差明显在收窄，关注阔叶浆的支撑，这也是目前判断纸浆下跌空间</a:t>
            </a:r>
            <a:r>
              <a:rPr lang="zh-CN" altLang="en-US">
                <a:latin typeface="仿宋" panose="02010609060101010101" charset="-122"/>
                <a:ea typeface="仿宋" panose="02010609060101010101" charset="-122"/>
                <a:cs typeface="仿宋" panose="02010609060101010101" charset="-122"/>
                <a:sym typeface="+mn-ea"/>
              </a:rPr>
              <a:t>有限的核心</a:t>
            </a:r>
            <a:r>
              <a:rPr lang="zh-CN" altLang="en-US">
                <a:latin typeface="仿宋" panose="02010609060101010101" charset="-122"/>
                <a:ea typeface="仿宋" panose="02010609060101010101" charset="-122"/>
                <a:cs typeface="仿宋" panose="02010609060101010101" charset="-122"/>
                <a:sym typeface="+mn-ea"/>
              </a:rPr>
              <a:t>原因。</a:t>
            </a:r>
            <a:endParaRPr lang="zh-CN" altLang="en-US">
              <a:latin typeface="仿宋" panose="02010609060101010101" charset="-122"/>
              <a:ea typeface="仿宋" panose="02010609060101010101" charset="-122"/>
              <a:cs typeface="仿宋" panose="02010609060101010101" charset="-122"/>
              <a:sym typeface="+mn-ea"/>
            </a:endParaRPr>
          </a:p>
        </p:txBody>
      </p:sp>
      <p:pic>
        <p:nvPicPr>
          <p:cNvPr id="4" name="图片 3"/>
          <p:cNvPicPr>
            <a:picLocks noChangeAspect="1"/>
          </p:cNvPicPr>
          <p:nvPr/>
        </p:nvPicPr>
        <p:blipFill>
          <a:blip r:embed="rId1"/>
          <a:stretch>
            <a:fillRect/>
          </a:stretch>
        </p:blipFill>
        <p:spPr>
          <a:xfrm>
            <a:off x="2494915" y="1196340"/>
            <a:ext cx="7016750" cy="33534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png;base64,iVBORw0KGgoAAAANSUhEUgAAA0MAAAEsCAYAAAAB/WhJAAAAAXNSR0IArs4c6QAAIABJREFUeF7sXQeUFEXXfcvmvEtYck5KlBwlqSQligSVqBLM/vKZA+b8KSaCfggYCJJRgiBJQFEkgwQJS2YJG9gc/3NrrLG3t3umZ3Zmt2fm1TmcZaarq6tudU3X7ffefX4FBQUFxIURYAQYAUaAEWAEGAFGgBFgBBgBH0PAj8mQj804D5cRYAQYAUaAEWAEGAFGgBFgBAQCTIb4RmAEGAFGgBFgBBgBRoARYAQYAZ9EgMmQT047D5oRYAQYAUaAEWAEGAFGgBFgBJgM8T3ACDACjAAjwAgwAowAI8AIMAI+iQCTIZ+cdh40I8AIMAKMACPACDACjAAjwAgwGeJ7gBFgBBgBRoARYAQYAUaAEWAEfBIBJkM+Oe08aEaAEWAEGAFGgBFgBBgBRoARYDLE9wAjwAgwAowAI8AIMAKMACPACPgkAkyGfHLaedCMACPACDACjAAjwAgwAowAI8BkiO8BRoARYAQYAUaAEWAEGAFGgBHwSQSYDPnktPOgGQFGgBFgBBgBRoARYAQYAUaAyRDfA4wAI8AIMAKMACPACDACjAAj4JMIMBnyyWnnQTMCjAAjwAgwAowAI8AIMAKMAJMhvgcYAUaAETCIwNy5cykpKYmGDBlCVapUEWcVFBRQamoq5ebmir/nzp2jS5cu0dmzZ+nvv/+my5cv06OPPkpt27YVx5csWUI5OTk0fPhwevvtt+n333+nSZMm0cCBA0Vbq1evpi+//JIqVKhAjzzyCDVp0sRg78xRDWNDCQwMdKpDwOyll16iq1evUt++fWnixIkUHBzsVFuYgw8++IASEhKoR48edN9999ltZ+fOnfT8889TdHS0mJ86deoUOiczM5PeeOONQvNmt9F/KijPjYqKEu3XrVvX6OlcjxFgBBgBRsANCDAZcgOo3CQjwAh4HwLJycn03HPP0YkTJ+iJJ56gnj170rJly2jatGl2BwsihA32vn376LXXXqOgoCCx4V+0aJF1U33zzTcLErRp0ybKz8/XbPP2228XxAolOzubfv31V1q8eDEdP35ckLFKlSrRnXfeSb179xbX0Cs478033xRtyL6FhIRYq2dkZIh2V61aJUhJeHg49evXTxC40NBQaz1c88qVK3T48GH6448/aM+ePeIzyELr1q3t4qKusH//fnrrrbfENe0VI9dIS0ujl19+mdBu06ZN6ZVXXhFjsVXcSYZWrlxJn3/+uXV+QfRAgv38/DS7ZPT+0huPJNn2sOTjjAAjwAj4MgJMhnx59nnsjAAjYBiBn376iT788ENhqcEGOyIiohAZKlOmDJUtW1ZYjkASWrVqRX369KFatWoJKw/IBsgHrAHbtm2jjh07Unp6uiAQHTp0sFqRbHVIkqGsrCx69913aevWrZrV0d4zzzwjrqku165doxdffFFcD0VNhhITEwUh2bt3b5Fz27dvT08//TSFhYWJY3qbdSNERdk4cFm+fDnNnj1bYGekyGsorS1GztOqo8RAiwzJ72y1r2dJkucoLV6wNp06dUpYz0CS27Vrx2TI2cnj8xgBRoAR0EAAXgpGPRSYDPEtxAgwAoyAHQRAWmBVgGXn2WefFS5UsOpERkbSzz//bCUUsKj85z//oTNnzlhd39RNg2T88MMPNGDAAILbHT7jDT7cpWbOnCk2xvHx8XTrrbeKdjdv3kz//e9/RTNy42yPAMAqBMsPrCHKAjc8EI758+dbv1YSARzHMdTRK7CKwfKE8uOPPwoyB6vRsWPHRP9RjJIhXO/PP/8UFrGTJ0+Kc5s3by6sZiCbsoD8ASu4GMJqBiL55JNPijr2sDBycwODu+++W5BcWACVBQQU1wP2tootMgTiA4sg3PZAKNH3L774gkCwy5UrR6+++irVq1evSPOSbFavXp3ee+89io2NFVYukFW4XGoRKZBZe/egEUy4DiPACDACrkQALuS7d++mO+64wyXN4nmwdu1a3bbKly8vflv9/f3tXo/JkF2IuAIjwAj4OgJbtmwRG1C4fk2ePJmmTp0qrDsxMTHCEiQJhT0yhI02yM/GjRsFCcAmH0XpziRdqUC0sAk+dOiQqAOXqv79+wuXKhCA//3vf9SmTRtq1qyZsABhczxjxgyxwVa3Kefvr7/+ohdeeEGQCMThgHQpyZB0BYQVA5t7uAWifVhtQHRARLTc6tC+0kpkhAyBCGGscDNEu9WqVaPr168LMjJo0CC6//77xUPs4MGD9OmnnwqyFBAQQMOGDRPuetINUEmGlG6ERu7Zjz/+WBA6e2RIuiaiTUdjho4ePSqIEOKWQHjxcMZDGhY6EFaQm7i4OGGta9CgQaFuK8kQ6uKe++qrr6z3jXqMmLOnnnqKpk+fbpOQG8GG6zACjAAj4EoEQIbw3MLLLleUefPmUeXKlalbt25FmoMrOIgSXiAh9haeG7YKkyFXzAi3wQgwAl6LADbn2KhiM46/IECwDsHVCZaXb7/91koQ8vLyrDEq6ngNtQVDbubhIibrwkUMFhaQLWkpAQEYN26csCTh/7aK0p0LpO22226zVod1CyRl165dglihLsQblOQGsT9wrwOpg7XnoYceEuRLGXsD0gIrBVwClcVRMoRzMd6vv/5atAWXQrw1RB/h3oDxXrx4kXbs2CHIUu3atenhhx+mxo0bF4qx0SJD6P+sWbOEiyJEGDAGXAvfAe+hQ4cKAqIkQ7CygFS6KmYIZG/NmjXCAgT80BdsAqpWrWqFDfFVIEdHjhwRsUx4aOPBLmOIJKaI0wI5BqGyVRAzBqvQRx99xGTIa3+ReGCMgGciUNJkCL+r+E2HiBF+W5kMeeZ9w71mBBgBEyAAwQQQBKX7FIgMiNH58+eFZUMSCnTXltIY3lYtXbpUbMYbNmwo4n5ASEAEcB0QIaV4Aqwyjz32mLCaGCnYfCOuCa5X77zzjrAsySItThBqAMl5//33i5Ah9AXjQlGSKWzsQdCgdKfnDuYMGVKPCVY24AkRCVnwZm/06NF0yy232BSFQH0QHVhPYCGDuxisX3BvbNGihbCYARvgC1LZpUsXGjlypFUVUF5PTYZgwbHnIqccB+YfpAR4wa0SBXONNipWrFhkGjFmkEtcF0U550rL0ODBg4WrIKxlIHvABO6KeODjWiCU//d//yce/uwmZ2S1cB1GgBEoSQRKmgzhNx8xvvCIgBcGLPR6hS1DJXkn8LUYAUbA4xCA6xbcxeDuJAuU5EBSEPtjRE1OGfMh21C7W2GTC6UxbP67du1KcPmCFUFPaUwNpDJAH25kY8aMsZ6LWBVYs2C5wmYdrgWStCktQ7YIjbSiuJIMAQOQQFirEHsFcikLLDewvMEyBKsWyMCoUaM0ZbbxoJMuZNJ6gvNhAUO8DzAEoUMs15w5c+i3334TliKQIkhugxShPoqaDKE9xBIZLXBTkwp/Rs9R16tZs6YgcRg77i95/8DVA4QV1sgLFy5YT4Pb47333ivGArLHZMhZ5Pk8RoARcBcC7iJDeOkk3cnRdzyj8DJQuozjO/wm4yUZkyF3zS63ywgwAj6BAGJysEGF6xbih2CtMSp9rEWG1KBpBcujDja9+BHHZlcryB51lJLUasU3bPphOcCDQUo5gzyUNhmCFQfWKQhEyAJLDoggNvWQ6kaski11ObgXwq1sypQp4u0fCkgN3Ao7deqka0kCwYF73oYNG0T7mEs8PBHLA+sd2oP1Dw9V5JSC/LVWkcRJPb8gpnCPg5UH1hwjBeOGC+D69esF0cZcy3sC5BV9BCayYJzACWNQus8h/xWsYrAesbS2EeS5DiPACJQEAu4iQ1rPRbU3xYQJE5gMlcQk8zUYAUbAexGAVQEbU4gIPPjggyKeBkVuVpXWFWlBcTSYX7aFt/8gLXCBgtsbLBmIOalfv74w88NyJAv6JdXmQHAg8ACrAOKaZJE5hW644QarJLjSKqXs+7p16wRBQYHQAlzqUJRucrg+iAOsF8rijJscCAyIGtzYsLGHBDksRFC0S0lJsXtDyc0+LCiwliCuRrqb2T2ZSAhSwPIH4iStMbCiyQLLEcQTevXq5RAZkpXtxR/BUgelQBAgrftFSZChwISYJ7jDYT5gnYQgA2TOYfGClRKqdSDNEOiwpWhoBBuuwwgwAoyAMwjgtwe/XXiOKaWt9cgQYkShKPrAAw/YjYtV9seWgIK630yGnJlJPocRYAQYgX8QUBIObF6xYcdfxGbACrNw4cJCIgSQ+4QlR0t1TRIlNbjYCNeoUcPqcodNuFSIQ12t2CFYNHAtqIuhoA08TGBdkQUECSpkcAuzV0AsQAjgEghXq7vuuovuu+++IgIKEAJArBOsJsUlQzgf44CLA6xASvc1uMVB7lqZ5PXAgQOCiMESAhc69FUp5GDUUif7rbScwF0P7nAgknCJlO6AqKuOGdPDUm0hskeGEIcGayMU8xADhPFqYYp2kZ8KY8V8455TF1iPIMYAcoT+Mhmyd8fzcUaAEXAXAt9//70QAQIhioqKEpfRIkMQkQERgiARYmkdKZIMwWsDIgl6ZezYscRkyBFkuS4jwAgwAioE9AgFkqoiOBOWGyXxwRv6Tz75RGzWsdGFSpgsRsmQrA/ihaB4WE6UsUPoE+STV61aJdqHWxUEAdTxRY7k4AExgFQ3kqriwQIRBqifQe5ZKa2N/Efokzp3gzOWIfh6wyUNli9lgXUMDzAQIhBDuHx99913gvyBPGlZwLRuXD0LmFZdkF6QXORNgtiBu8iQUr5c9gPjhSUOFio9MiTzDOE4YqiuXr0qLEFQAASZxH2AuDC4H3LMEP+MMQKMQGkjgLQFeCEEIgJRGTUZOn78uCBC3bt3F5ZuR4skQ1rJxZVt4aUlkyFH0eX6jAAjwAioEMCPLogH3l7BPxnuSRA3QOA/SImSDEEeGhYLxG5gAwsXKLiogRwpyQryDMFqg80r6l+6dElYhhALgvpbt24VFhr8kMNVC+REFkm4bE2UrVw/eiQBZACEDe55WkWq6GG8KEopb636thKRoj4IyIoVK0Q+CLiigQzgASnltUGIEMcD90TEwYA02BJSUPfBETIkz9Wy5kjFN/RB5glSjl8vJkyrLaXLIdoA2YME+ogRI4TVB/MNfGHhUbrJgZjChRF9wJtWKNTBZRH3Iu4ZEGcQIrj9MRninzBGgBEwAwKIaUS8KsgInh8yzxCenSBCEMXBb54zhd3knEGNz2EEGAFGwEUIYEOLt/P4kVeTISQyhXUFG3EILWCjD6UzuDlh44pzQYTgaqZMMCqV6aRLFGKBECMCSwg2uVA8Q84cuMEZcQdzhgwBHqUqnRoumQxV5jsqLhnSmg4QQFiBIHCgLHp5hmxNqavIEIgq5hRiFkoM9AQUbBErvf7iram0ysl4LSUZgruJvGf02sCmAhY+nM9uci5a7NwMI8AIFAsBxK0iDvTOO+8UaRMQi4rnHRJr33jjjU63zZYhp6HjExkBRoARcAwBkBcE8yOmZO/evSIxKHyh8Ta+Q4cO1pghuKrBnQxCB/CXRtwJfuwR3A8FOsS6wJyPt2F4IGDT37lzZ3ryySdFXAwEAEAApJUBsSuIJfn000+tCVhhmYKFQEou2xqJs2QIbWLTDyKG68AlD1auYcOGEVzklIlfi0uGJLZwy4NFaPv27UIZT+k2BzxABIG1TFRrdAZdRYZwPSlEAfdAuD82b95cyFwjL5OeZUhaCYEZ4nikzLe6/8ABLoCwgMHCg3sFlke1wiAEIoAN7keQJ5A0CD6AwCKOCnFjyFnFliGjdwjXYwQYAVcjgGclCp5XssD9GLG0eJmH2Ec8G/FckQXnQGxBmRvPXr84ZsgeQnycEWAEGAEXISAtPXBPkgXuWojRwcYVxEdu0uHyBhICIQAkOZUFcTdwdYPbHNrD+SAXLVu2FOQGMTGywFUMG2dlm9iIw50Mb/315LVdNNwSawYWL1jVlDjJi8MSBnU5KOrBmmYr1xLmRW7+ne28ksxIgqN28UN/QWRBgmCBgUuh7L+eqATyJiGOB2TYaMGYca+AdBmxANpql6W1jaLO9RgBRsBVCODFDn7D1SqceNmF+Ea4BCtjaXHd119/XYjIOEOGkF7BXuGYIXsI8XFGgBFgBGwggDfxcHfD5hRv9pELBsGg2AzDbQmxPSiI44D8MWJaYDmCqxKsKihSmQ3WD8SF4GGAdvCGH0k6EQiPN2b4DhtYKMv5QoErFywrIH6NGjWim266SbhNwOpmNNmsq8gQRBMQw3X69GkBPeYA86uUMldKYSvnZ8CAAcInXi0qAYsPfONh3VMmlNWaW5ljCQp+UhqdyZAvrAIeIyPgXQjokSFbo2Qy5F33AI+GEWAEfAgBuChBOQ6bYQS9SxcyWBHgMgelOVgNYP2BEAAX8yKAXBcgP1u2bBFiFWPGjBHCBmpSphSvwJzCQnjPPfdQRESEywenl4jX1oWU5JAtQy6fEm6QEWAE7CDAZIhvEUaAEWAEGAFGgBFgBBgBRoAR8EkE8CIQ6quOFHhbII7IETc5kC4IFBkpcFVHfK5e8SuAHZ8LI8AIMAKMACPACDACjAAjwAgwAj6GAJMhH5twHi4jwAgwAowAI8AIMAKMACPACFgQYDLEdwIjwAgwAowAI8AIMAKMACPACPgkAkyGfHLaedCMACPACDACjAAjwAgwAowAI8BkiO8BRoARYAQYAUaAEWAEGAFGgBHwSQSYDPnktPOgGQFGgBFgBBgBRoARYAQYAUaAyRDfA4wAI8AIMAKMACPACDACjAAj4JMIMBnyyWnnQTMCjAAjwAgwAowAI8AIMAKMAJMhvgcYAUaAEWAEGAFGgBFgBBgBRsAnEWAy5JPTzoNmBBgBRoARYAQYAUaAEWAEGAEmQ3wPMAKMACPACDACjAAjwAgwAoyATyLAZMgnp50HzQgwAowAI8AIMAKMACPACDACTIb4HmAETIrA+fPnKT09Xfzz8/Oj8PBwCgkJoSpVqrisx3/99Rfl5uZSvXr1KDQ0VLPdlJQUio+Pp5o1a1JUVBQlJCRQYmIiNWzYULcfZ8+epaysLKpbt661zvHjx8X/ld/h85EjRyg2Npbi4uKsdXHNc+fOUa1atXT7hcqod+LECYqMjCzSrstAUjRUEnMC7K5cuUJ16tQReGsVnpN/UcnfsoDo4gkquHCcqEwZ8qvakKh8NSrTZZjLboFPPvmELl26RC+88IJYg1olKSmJ3n//fZo8eTLFxMTQyZMnaePGjTRu3Di7/UDdBQsW0OOPP67b/qxZs6h79+5Uu3Zta3u45tdff00PPPCA7nmojHpoe/DgwdS/f3+7/SluhVl719LJ5Et08HK8aKpxhZpUO7oijWveq7hNW8/ftWsXffzxx/TRRx8JvHlOXAYtN8QI+BwCTIZ8bsp5wGZHICcnR2ykrl+/rtlVbMZAKPQ2ZUbGJ0lEXl5ekeogXtWqVbOSE9TFRhB/sekA8bBHhtCokvxokSN5YWfJkBwDiBT+j7/otzuKu+YkIyOD/v77b8rOzrbb7aCgICtp5TkhotREyl/2IRXEH9TGrlwV8r/rGaJyVe1iq1dBkogDBw4UqVK5cmWxGZfkBHXXrFkjCNFLL71ETZs21SRDatKUmZlJr7/+ujhXFnXb+N5ZMiTHAMK0evVqQYhatmzpNCa2ToxPTqBnN82i0ymXNavViKpAb3UbRzWj/33xYaQjWhjpnde7d28raeU5MYIu12EEGAEmQ3wPMAImQgBWmr1794oelStXjsqXL28lPdgQwFqSmpoqjrdo0YLKlCnjcO9BUkC01JYHuTEPCwuzWllgBbp8+bKoi3MuXrxIZcuWpbS0NE3LkJHNvb+/f6FrSzIEkqVHDEDClBYlkCv0TZI2rb47DIzOCe6cE/T71KlTVLVqVV0rELqlngdfnxPKSKW8/44WM+bXtCv5tbiN/EB6/Pyo4Oo5KtjwDRWc+Usc9//Pt0RB2tYcW/fIihUraMmSJUUsD3Jj3rZtW6uVRWnZuXDhgjhn9OjRtGfPHk3LkNJqBKsTrK6w2Mi2tQiLJEMgSmryJMcBEqa0/MB68vLLL1tJm1bfXbVOMnKz6bZ5z4rmmsXVpkktb6caURbSczolgabt+pH2JZwUn9eNeItCA4IMXxr9/uKLL2jkyJG6ViA0pp4HaW3z1TkxDDBXZAR8HAEmQz5+A/DwzYUAyEBycrKwcoCAaBUQAVhqKlSoQDVq1HBoAHCLQ4H7mXITriYXslFYIM6cOSM2aRUrVhTkw5abHDb3cFtD35Rub8r2pMsd2sR1CwoKxGGQsBtvvFH8X89NTpIe1NFy7TPi9ucQYESCoLlzTpT9Qf9hAQLxA2mFi6R6nDwnRPkL36KCYzvJ78aOVGbwk5pTmv/zXCr4bTn5texFZfqMd2jaQVBQYE1RbsLV5EI2CgvE9OnTadGiRTRz5kxhebHnJietFtu3byf8UxdpHcL3jz76KGFDjwKS9cgjj4j/67nJSdKDOlqufUbc/hwCjIje37GYlh3dTiMadaOHWvXTPP2zP1fSvEObaGCDjjS53Z2OXsJaX0kgQVp///33IuPkOXEaXj6REfA5BJgM+dyU84CLiwA273Alc3WBq9T+/ftFjEyjRo1sNo9NMzbKTZo0oeDgYKe6onSVUxIRrcaUlomrV68KK5EkLsr6jpAhGQ8jLUNoExsYvQLLEcaMmCktoiXPQ18R22OvnhHQSmpOQHwwdkk4lWMBYQwMDCxCinx1Tig5gfI+nUR+cTWpzAP/tTmN+bOeErFE/g9+RhRbSdR1dP0qXeWURETrwkrLxKFDh2jbtm1W4mLvflNbP9RucfIzfiNeffVV3eZeeeUVWrhwIU2ZMqVQfJH6BPQVdezVs9dvHD93/SoNW/YmNSxXjf7X9wmbp9y36kM6cvUsLRj4HFWNLGekeWsdEB+MXRJOeQBjAWFs3rx5EVLkq3PiELAeVNnR9etBQ+OuliICTIZKEXy+tGchgLiR1NQ0Ed8BMgTSEh4e5rCrGoLjtQqIBDa4cI+D5cZWwQP+2rVrwgIDIqNV4GKnVySZgvsZ2oA1B6RKi+Co27AV/+OMm5yyL2pxBS3RBVvxTvZInR4epTUnmG/gGR0dbVMAwp6ogjfOScHudZrTVZBwmgp2riK/Zt2pTL+HbZOhZR9RwcFfhHUov0INIeqRm5sHbzoKDAyi4OAgKtOyp24bsEDMmTNHxAB16dJFiBC0atXKEMGBFQnzoiVYIOOGunXrRs8884zNMciNv7Iv6jZBElCU39uKd7JH6vQ6tOLYb5qHjl47J6xCt9VuSS93vsfmeF7Z+i2tO7lLWIcalNWO5+pfv32hNiTZgaXOlgCEPVEFb5wTz3qKOt9bVz1/ne8Bn+nNCDAZ8ubZ5bG5DAG8tU1JuW516ZINBwUFio2sI7E7sFpIlxetDsI9xp5inDNtKEmEtEBIIqLuB1y1KlWqJGKUtEQW1PWl6AKsN0bd5KQIgDzXnmVI9lnPhc6Iyp3eDeEMnuq2itOG3jzIa0iSZ4sIetucQCWu4JeFumvY7+ahdhXj7LWR1aY/hdw6stD6VZIINRFRdwbB+nBZe/rpp0lLZEFdX+n6plaa07MMQaxk/PjxJM+1ZxmSfdZzobPnvmfrRxMqcbP2/aRbZVyznnYV44rThiSEeh2QJM8WEfS2OXHZQ87EDbny+WviYXLXShEBJkOlCD5f2jMQQAB9UlKy6GxkZAQFBARSdnaWEDLIzy8QAgdRUZGGXeewacZbLnWBxQmbXUcsQyAfWm5ycKuyRaikW5bakmLExUwZ12JvBvFmXM+lTp6rVJPD+NF3KfOtZxnSkt02ci1bZKi050T2zaisuHIs3jgnQjI7NbHolCVfpoITexyyDOVUvZHyo8qLewsvLvLz8ignN5fyQqMpv+OduutXumWpLSlGXMyUcS3qQUhLTs+ePXXFENSKckq3OWz28bsjFSX1LENastuwjjjivqfsO4jMlYyUInNyMS2Rfj9/hPrUbUPPdxxu82fhje3zafXxP6htlYZUKTy2SN3yoVF2CRVOMiorrryAN86Jvd9gTz/u6uevp+PB/XcPAkyG3IMrt+pFCFhy/WRQTEw0BQQEWEcG8oLAehAikJKwMO08PUahwNuvgwcPOhQzhNgivfxAWtdVu2VJQQUQML3YFPWmG65G+fn5mnEskpAAD0mC8B3ebkMIQCrSwQ1QHTOEOCCIKwBTedweGULflAp0sB6h2CNgZpoTdV8cJUOYQ1+aE7p6jvKmP+pQzFDK0CkUWftGw+tX7ZYlBRXuuOMO3dgU9aZ7586dwpVVHceCdQ61uWHDhhWK6TEaMwQpb5AZxAUhPgiurvbIEPqmVKCD9QjFWVKkvmehFnf38neobkxlmtNvss3lNXrl+3Q86QJ9N+Bpq9qc0fWorOcoGcIc+tKcOIOpGc8pqeevGcfOfSo5BJgMlRzWfCUPQgCbfRS4cEFG2kJ4IopYfxAjA/e5MmX8hLsc3MuKU6S7lBE1OZCJ+vXrF+dyJK+nzGGj1aBWXI8kVjK4X0l0sKFXExIZ8I833qdPnxay4VCnU+cZwrnYGIIc2SNDWkQQ58Ba5qqcQyU9J0bJkC/PiRRGMKIml1+jCWUMmFys9Svds5Q5bLTWiVZcjzq4H/e2lsXGnny0WlABZAD/8OLAHhnSykmGc7BGXJVzSAojdK/ZnF7rMkrzd+nFLXNpY/xeQ0IL9n7YjJIhX54Texia9XhpPX/Nigf3y/0IMBlyP8Z8BQ9CACZ5kBvpMoWcOCjYXIMMqQuUbVAfGxln4ofU7cEqAksHCqw1EDcIDw8Xn0HKYGWReYYctQqhDXVsilq9TNkfrRgjranUCu7Xi21RXk+SKbgtqXMeSTc+XE/dR3siDfaInaO3ozvnxN5YlH1Vx3HZmjtvn5OC47spf/7rlhcWyDPUqjf5VW0gPhecP0YF6+eFLltVAAAgAElEQVRY8wylDHmJAqrUdWj9qmNT1OplynnRijHSusf0gvuV52uRLUmm8HsAixIsQbJINz58VvfRXqJSe8TO0XXy27nDNHnDF+K0XnVa0aAGnahJhZri84HL8bT06DZae+JP8fn9Hg9Q+6o3GL6EvbEoG1LHcdmaO2+fE8MAm6RiaT9/TQIDd6MUEGAyVAqg8yXNiYD0TdYSDAAZio6O0owLQn3EFOF8WCq0LEiOjBiuNdgAySKtTXDLk6V69eo25aUduR7XtY8Az4l9jEq6RsGBLZS/fOq/l40qR+TnT5DeliWt/V2U0aSHeJlRUuu3pHEw0/V+OrmLXt36rbVLcWEW4paQ/q9k/kud76GetVuaqdvcFxMgYJbnrwmg4C6UAgJMhkoBdL6k+RCAhQcWl6ysbEFmQEBgqoeUNt5KouCNLKR4tYoyfgjua6Ghjme8V7aL9pDsFH3CQwIF8UoRERFCVUpPTtt8yHpPj3hOTDiXyZcpf91XVHD6EFHGdUsHw6KElajg5qGUGlahVNavCZEqsS5BTOGTnctpz6UTlJyVJq4bHRxON1WsQ4+0HqApmlBineMLmRIBsz1/TQkSd8qtCDAZciu83LjZEcCPMFyVQH7g7gaXNCXhUbrBgYxAREG6zqnHBuIEVzYcV4stFAcHkDHELjmbXLU41+ZztRHgOTHHnaFcv6nxRyksPIKCKtWwds4M69ccSJVOL+L/sdLVjI4rnQ7wVU2NgCc8f00NIHfOZQgwGXIZlNyQpyEAyw8IEJS4YMmBSAIkstU5g1APcSPZ2Tk2ZbTxw56cnCKIC6xLjuQe8jTsuL+MQGkjwOu3tGeAr88IOI8Ar1/nseMzXY8AkyHXY8otehACmZlZguigwPITGxujSWKMusGBEKGAEHFhBBgB9yLA69e9+HLrjIA7EeD16050uW1HEGAy5AhaXNcrEZDubRgcyJCePDZyDUEuGjLaiB+CpDQXRoARKF0EeP2WLv58dUagOAjw+i0OenyuqxDw+2jq9IIxo0cIpR1Z4uPP0K87dtLwoYMKXWfN2g1UuVIcNW/exOb1Ue+3HTvpiccmFmrXVZ3mdhgBVyLgiBucK2W0XTkGbosR8FUEeP366szzuL0BAV6/7pnF2XPnU4vmTXT367zPL4y7X1JScoGSCOFwcUACETpy5Bi1b9+afvttJ00YP4ZCQoLdM9vcKiNgEIGcnFwqKLAkUoU7nDqeB8eR7wM/zFBsCw8P02xZKf8JsYWICEsOIC6MACPgPgR4/boPW26ZEXA3Arx+3Ysw9t0ovXv1EH/37j1As2Z/V+iiLVo0ozGjhlu/432+igw9+vizIsihT+9brUAqQdICFfXhTqS0/MD3c8bM2RQdE20FHOcuXb6KLUTuXQfcug0EIJUN1zZ17qCwsFChHKckRRkZmYRkoXCDi46O1nWXQ5vp6elCbEFPWY4nhRFgBIqPAK/f4mPILTACpYUAr9+SQ37+wqXUoV1rccF5C5bQpAljhWcW9uGbNm8rYpjgfb6KDBUUFBQoWSVMa7t37xO1QkNCaNLEsVSzZnXxWc9NThKmcWPuLmKSA+DTpn9FI4YPtuteV3K3DV/J2xGAkAFkrtPS0oWYAeKAAgL8CUIIeEuFgpgf/FhIQoNzQJxAinAM8tisCOftdwqPz4wI8Po146xwnxgBYwjw+jWGkytrwSBx6VICLVu+ii5cuEQZ/+RHVF5DWod4n18UeSGgoDaxScbYp9ct9OHU6ZSY+G/2aGUTdWrXtEgI+/sXMr9pTTDAR1Ga6Vx5I3BbjIASARmUCRKktuBAIhsWIFiLcByESJIeuMklJSVTTk6OkNuOjIxkZTi+tRiBEkaA128JA86XYwRciACvXxeCWYymYKi4cDFBeH2p3eJ4n18YWD89NzlYc0JCQ4q4uCGPyuw580gtugBCtXrN+iLTprYuFWNe+VRGwBACIDKI//H3tyRJ1bLuKKWy1TFCRmW0DXWGKzECjIBDCPD6dQgurswImAoBXr+lMx3YgyMZOEjOiZPxup2AEQOx/LAi8T7/X5gKWYa6de0k4n4AJMxpgwb0tWsZkgIJei500o9RutqVzm3CV/UlBFJTU4V7XFRUlLDu6JWMjAyRdDUwEKSpcH4hnI924EIHQgXRBS6MACPgfgR4/bofY74CI+AuBHj9ugtZ2+1q7bW1LEMD+/flfb4GlJp5hpTmNPghZmVlWSWybVmG1LLbOHfO3HnUu9ct1rij0rlN+Kq+ggB8laX8dWxsLAUF6ecCskh6pog4IpCh4OAgK0zS5zk4OESQJS6MACPgfgR4/bofY74CI+AuBHj9ugtZ2+0q9+WnTp0uoiQnz1YqyvE+vzCmggwhnqdSxThNNTmpEtewYX1x3AgZUirQwSQHl7r5C5YwKSqddeLVV4XUNQQSlCIIkgxBEc6erLv0bbZnRfJqEHlwjEApIcDrt5SA58syAi5AgNevC0B0QRPYc+/ee6BITL6RmCHkE+V9PpHfV3PmFSAxE4KskB9I+hKqk64eOfK3sO7ASqQXM6SXkBUEChLbAN3e5tQF9wU34QMI4EcYpAf+ybD+gPjI2CBppjcigCDltJkM+cBNw0M0DQK8fk0zFdwRRsBhBHj9OgyZW0+wpfQsBRTUHdDKM+TL+3y/j6ZOL1AmRpWSe8q8QwARhEYqy8kALCWx0ctHJCdAS3bbrXcHN+61CICQQw0uP79AqMGB9AQEBArpbBS4vUEB0ZIvKMamqxyktNPTM8ieS53XgskDYwRKGAFevyUMOF+OEXAhArx+XQimm5pSCppp7b15n18UeM2YITfNDzfLCBQbAchiJydbpN5hzQkODi7SptJvGVYj1NNKjipV40CklPLaxe4kN8AIMAKaCPD65RuDEfBcBHj9eu7ccc9tI8BkiO8Qj0EAJAcWSinoERKirxQHMz7yBSGXEBKoIh8W/spiebt1nYgKhIsdLExcGAFGwH0I8Pp1H7bcMiPgbgR4/bobYW6/NBFgMlSa6PO1HUIABAfub1LuWit/kLJBi+UH7nT54much3NAkPAd/o+ErFrWJYc6xpUZAUbALgK8fu1CxBUYAdMiwOvXtFPDHXMBAkyGXAAiN1EyCGRlZYtkqrAIgcRARc5eAfG5fj1VWJOUBQQI1iIt9zl7bfJxRoARcBwBXr+OY8ZnMAJmQYDXr1lmgvvhDgSYDLkDVW7TLQhA/jE5OdkhMiQ7AhN/bm6e+AihBSNEyi2D4EYZAR9FgNevj048D9srEOD16xXTyIPQQYDJEN8aHoMAZLQtKnFlKDY2hq06HjNz3FFGgIQMPq9fvhMYAc9EgNevZ84b99oYAkyGjOHEtUyAAOJ8EAOEWKCIiAgKDw/T7VVOTi5lZGQIVzi2Aplg8rgLPo8Ar1+fvwUYAA9GgNevB08ed90uAkyG7ELEFcyEgEySaskhpK0CJ6W1s7OzKCYmlgIDA8w0BO4LI+CzCPD69dmp54F7AQK8fr1gEnkImggwGeIbwy0IgJDgnz3FN0cvrswhBEIUERFJSP4rrT8WwYTrhGDP8PBwiogId/QSXJ8R8HkEeP36/C3AAHgwArx+PXjyuOulggCToVKB3bsvCglO5PABQbGXzBQ/2iiOuLIpzfU4F6QIqnD5+QVCNhsFLnQgQ460692zwqNjBIwhwOvXGE5cixEwIwK8fs04K9wnsyPAZMjsM+SB/VMmPNWzzsByAwuOJC9hYaGCvBi1JIFEpaenU1paurBAyQJSFBmJ3EGcRNUDbx3usgkQ4PVrgkngLjACTiLA69dJ4Pg0n0aAyZBPT7/7Bi99i2GZiYkpHNuTlpZGqalpRS4eFBQo4oCMEiI0ICWzCwryhXWI8wa5b065Zd9BgNev78w1j9T7EOD1631zaqYR7d17gGbN/o7GjbmbmjdvYu3a7LnzaffufdbPdWrXpAnjx4hQBohffTh1ulAUDQ0JoUkTx1LNmtWLDMtWPWePGcGOyZARlLiOUwgg2SmsNyAoMTExIr8PlOCSkpIpICBAxPPgWGZmptXC40hCVac6xScxAoyAIQR4/RqCiSsxAqZEgNevKafFozuFXFMzZs6mjMxMMY4+vW4pQoYqVYyj3r16FBqnPK9hw/riGMjU0uWr6InHJopQClls1QsODhbX1mrD1jFl+7bAZzLk0bemuTtvie1JpuzsHGui1NTUVIIZX20BAklCXcT9REVFUmhoaJHBWaxAuYJAOWI9MjdK3DtGwJwI8Po157xwrxgBIwjw+jWCEtdxBgFJWrp17WSIDMXHn6F5C5bQpAljBfnRO99WPXgY6bVh65jScsVkyJnZ5nNcggCIUHJykiA5sATl5uYRWDzMpuqSnp4h4ogsstkxBLc5ZZFvuiCVDUsTEyKXTBE3wgjoIsDrl28ORsBzEeD167lzZ+ae2yJD0k0uNjbGavmBJWj33gM0ZtRw67DgUqe2ItmqV7lSnG4bto6prVR6uLJlyMx3nJf0DclPoS6HYokhKkp0cEwpm62OH1Ieg4sd3gRwfJCX3CA8DFMjwOvX1NPDnWMEbCLA65dvEFcjoEeGlNdZs3YDHTlyTMQMbdq8jS5eSrBLhnCOXj207cwxJkOunn1uz2kElEQGjYAM6am9wXKUlJQkVObCwsIoMjLCel18h0UYFBTEiVSdng0+kRFwDAFev47hxbUZATMhwOvXTLPhHX0xQoYgdjBtxlc0YthgESfOliHvmHsehUEEQFggd40YIMQFwaUNBd9jQSDmx55IghRZwI94VFQUhYaGGLw6V2MEGIHiIMDrtzjo8bmMQOkiwOu3dPH3las7Q4ZgHZLKcnrnw01Orx6wdeYYxwz5yl1ponFCFQ5xPQjcRNwPYoMiIiKssT2FRRJskxxIb0OC26JEFy3U57gwAoyA+xDg9es+bLllRsDdCPD6dTfC3L5EQIvMwBIEsjKgfx9RTekmh89QgpOCC2rSo9eusp6tNoy2b2sGOWaI72+XICDzGkDUAAQIAgmID1IXoyTHooSTYpXg1mrLJR3nRhgBRoB4/fJNwAh4LgK8fj137jyp55IEnTgZX6jbMt+QzD+Eg8ocQ/gMpbhp078SstxKcQV8v2btzzR61Aixb9SrZ6sNe8eMYMxkyAhKXMcmAjLjNdza4BqnVoFTnow6IDlZWZbYH8gs6qnCoS6TIL75GAH3IsDr1734cuuMgDsR4PXrTnS5bXcjAAJ14WJCkdxE7r6uun0mQyWNuBdeD+5ssPhAOjs8PNzuCOWPN/ybUR/ncWEEGIHSQYDXb+ngzldlBFyBAK9fV6DIbZQWAvMXLqUO7VpTzZrVS6sL4rpMhkoVfnNd3BlLjFKpBqZPWHuMFPg3w0JkkdqGNcnYeUba5jqMgC8iwOvXF2edx+wtCPD69ZaZ5HF4IgJMhjxx1tzQZ/gcp6enCze3gAB/3SsglgdEJjQ0VBAZfIZKXE5ODsXGxtp0kVM3mpqaKpTnLCIJMTav64Yhc5OMgNcgwOvXa6aSB+KDCPD69cFJ5yGbCgEmQ6aajtLpjEWsIJmQrdqW7DUID6w5UImT+X+UliFHZbDldcuU8Rft6cUOlQ4qfFVGwDMQ4PXrGfPEvWQEtBDg9cv3BSNQ+ggwGSr9OTBFD0CEkpOTKD+/gCIjIyksLLRIv2QmaxAXJESVRfosgyRBEMGW6AGEEwIDA63ExxnXAFMAxp1gBEyEAK9fE00Gd4URcBABXr8OAsbVGQEXI8BkyMWAenJzkuwgR5BFFa5wHI90awPhgQVJFggiJCaCSOXbTJIqE69CbQ7y26wU58l3C/fdbAjw+jXbjHB/GAHjCPD6NY4V12QEXI0AkyFXI+rB7Sld3kBYQIik6xqOIaEqfrC1YoOkdQhECpYlJVkCJCBCKSnXCYlX0S705LkwAoyA6xDg9es6LLklRqCkEeD1W9KI8/UYgX8RYDLEd0MhBKT1BtYeiCTAJQ4WHPlDjbghqL8FBAQUOk/5Q44DsCqFhoaQn18ZQYAyMzOEC55R+W2eFkaAEXAcAV6/jmPGZzACZkGA169ZZoL74WsIMBnytRk3MF6QFwgqgLxIUQSpGgfSAwltLbEDHEO+IajSqQvqwzUOBIkLI8AIuA8BXr/uw5ZbZgTcjQCvX3cjzO0zAkURYDLEd4UmAiA1cH2zyF5b3OWSkpKQmsr6WQ86WJUgv42gULjNBQeHUHBwEKvF8b3GCJQQArx+Swhovgwj4AYEeP26AVRukhGwgQCTIS++PWByB5lxpsDKAxltqL/B5S08PEzE/MBlDv+HmxzaZhEEZ9DlcxgB+wjw+rWPEddgBMyKAK9fs84M94sRYMuQT9wD0l0N1hlYdSBlrVdQF0WL1MDCg4Sq+FEHIcJnuMspCwgRiBGO4zpI2MoEySduMx6kmxDg9esmYLlZRqAEEOD1WwIg8yUYARcjwJYhFwNqhuZsqdLI/oHgQB0Olh8UEBmowAUGFhZGAKGChQgFx/39LYIIWVnZgiSpC9zpoqIiRWJWLowAI+A4Arx+HceMz2AEzIIAr1+zzAT3gxEwjgCTIeNYeVRNpVUHbm0QL5DFEqCZUsTKYy+/kIwfkkpy+NHPzc2jnBwLOYJFCOpzzrrmeRTA3FlGwI0I8Pp1I7jcNCPgZgR4/boZYG6eEXAxAkyGXAyomZoDQbGIHhDJRKlwc4NSHEgMZK6DgoIpNzdHWImkj7NaOlueA0EE5A+C5Ydd4cw009wXb0SA1683ziqPyVcQ4PXrKzPN4/QGBJgMecMs2hiDWpUmLy+fUlKSReJTxPnIYkmKmiIU4LQID/ILgVhZcgVFCBEFLowAI+BeBHj9uhdfbp0RcCcCvH7diS63zQi4DgEmQ67D0pQtWaw6IDnZIo4nKChQWIVkMlVlp3NyIJgAwpOvmRw1IyNTECY9dzpTAsCdYgQ8GAFevx48edx1n0eA16/P3wIMgIcgwGTIQyaqON1U+i/DvS0sLLRQDJGybVuERwaGZmdnCTEFWJC4MAKMgHsR4PXrXny5dUbAnQjw+nUnutw2I+AaBJgMuQZH07ciSQ46CjIEMqNVQHiuX79OqA+hBMQPKQUR8KYLdVgkwfRTzh30IgR4/XrRZPJQfA4BXr8+N+U8YA9DgMmQh02Yke4i7gcS2ErCYiE5qZSRkSG+V4skKNsF4UF+IcQJsWCCEcS5DiPgOgR4/boOS26JEShpBHj9ljTifD1GoPgIMBkqPoamaiEtLZ1SU1M1SYwjqnAW+e1kIZgQFRVFoaHsEmeqiebOeCUCvH69cloNDerotbPUoGw1Q3W5kjkR4PVrznnhXrkWgb17D9Cs2d/RuDF3U/PmTayNx8efoWnTv6KMzEzxnfI4Ytc/nDqdEhOTKDQkhCZNHEs1a1Yv0jFb9Zw9ZmT0TIaMoOQBdWD5wT9YcyByABIDVzi4xCmLIyQHP+xIygopbZlbyAOg4C4yAh6HAK9fj5syl3X4iz2racmRbXQ9O4PKh0bRm93GUqPyNVzWPjfkfgR4/bofY75C6SOQmZlFM2bOtpKdPr1usZIhEJWly1fR8KGDKCQkmECMJGGqWDFOnNewYX3q3asHgUyh7hOPTRRpX2SR7WvVgwCYXhu2jinb10MQ65fJUOnfX8XqAaw9cH/L/IeJKxvTU31LT88QcUE4HhMTQ4GBgcXqA5/MCDACziHA69c53LzlrPd3LKZlR7eL4cSERFBSZipViyxP8wc+6y1D9Opx8Pr16unlwekgIElLt66dClmGlNVRZ87cedS71y3i63kLltCkCWMF+dE7HwRKrx5CO5w5prRcqYejXL9Mhjz4dodKDdg4/gYHB1FoaKhIhgrrEAgPJhpS2sgpVKZMGetIpSocCJTWcQ+GhLvOCHgMArx+PWaqaP6hzfT94V8oLSeT+tRpTY+1GVjszs/cs4rm7v9ZtPNWt7HUtEItGvPDB3QlI4VeuXkk3VLrpmJfgxtwHwK8ft2HLbdsbgSMkCHsTWfPmUdjRo+gU6dO0+69B2jMqOHWgc2eO58qVYwTliJZYDHSq1e5UpxTx5TtK1FVr18mQ+a+53R7B0KDmw1ubOHh4SIvkHqiIYKAZKogSeq8Qsg1hJxCOI4EqkikyoURYARKBgFevyWDsyuusvjIVvrw96WFmrrrhpuLRYiWH/2V3tuxSLT5Tvdx1KlaY/H/6bt/pG8ObKBba7WgKTff64rucxtuQIDXrxtA5SY9BgEjZEhJdtas3UAXLyXYJUO26gEcvTZsHdMiQ1rrl8mQx9x+hTsKxZrExEQKCgoSZkel5UfWtBcfhOMgTLgx0AbnDfLQm4G77XEI8Pr1jCm7kHqN7lnxDmXn5dKbXcdQXHgM3b/qI9H52Xc8SfViqzg8kD8uHKUn1s8Q5z3XcTj1rdvG2sbuS8fpkZ8+p6jgMFo19DWH23b0hHPXr9Ls/esoMzebRjW5heqXrepoEz5Zn9evT047D/ofBOyRIRAhFGkJsmXxKQ3LkNb6ZTLkobe3zFtgz6qTmppGaWlpunLaOC5FEjh2yENvBu62xyHA69czpmzKL9/Q+lO7aXTTW+mBm/qITs/au5Zm7fuJutRoKgiSI+VU8iWasPpj4W53T+MeNKnl7YVOT83JpN7znxffrbzrFYoNcZ/FHn2478cP6ez1K+J6IQFBNLffZKoSUc6RIflkXV6/PjntPGgDZEhNhHAKyNCmzdtowvgxQlxBj0zZqod29NqwdUwrZkhr/TIZ8tDbOz09XQgnhIWFCRc4vQI3OFh/4B+pZUWCVQgFsUZcGAFGoGQQ4PVbMjgX5yqp2RnUe8ELookf7npFCByg4Pv+i6YIa9H3g56nyhFlDV0GpANWn8vpydS1RlN6Q4dIDV/2liAon/Z8kG6qWNdQ285U+vTPFSIWCqQuPDCEVh//g3rUvIle7TLSmeZ86hxevz413TxYFQJaZEatBKc8RV1fTXpkXVv1UAdqclK0QdmGrWMgX+qitX6ZDJngNoe7GsiII5YZ3DTIA2TLTQ5DU4ol4LNWfJEJIOAuMAIeiwCvX4+dOpsdh8ob1N661WhGr3cdXaju69vm0ZoTO2l4o270cKt+dgGAReixddPpakYKtancgN7pfh8F+QdonietUc92HEa3121rt21nKlxMS6QhS14XJGjZkJcoJy+P+i58UTT10/A3KSyw6AbCmet4wjm8fj1hlriPZkBAkpUTJ+MLdQf5hFAgpa0synxCyhxEsbExVlltfL9m7c80etQIqyS3zFWkrId2tdpADkzsn8+fv2jNcaQ+T42d1v6ZyVAp3mEgKnBhQz4fTCjyAhm10MDSIwUSII8NNTmtgmvAgpSTk00QTUD7kCgEieLCCDACziPA69d57DzhzPGrp9KhK6eF0tvN1f9NLIi+43scNxLbs+vi3/TMplmUnpNFHas1one732dz+NIN7/7mvWlMs9vcAtXsfevoy71raGCDjjS53Z3iGo+vn0E7LxwVrn+wFnl74fXr7TPM4/MEBGDhuXAxoZCqnJF+u3r9Mhkygrob6oDMpKRcF+5rcHODeIFRIiS7A5IDcx8sSiA4WiIKkNeGalxoaJi4Fur7+/uL/EIBAf5uGBk3yQh4PwK8fr17juOTE4RwQkRgCP0w9FUKKFP0t3LkyvfoZNJFerLtYBrUsJMmIHsunaD/+3mGcKnrWbulEEzQakt5slSa61+/PT3V/i63AH3X0jcI4hAf3zaJWlaqJ64xbdcP9O3BjTS66W30wE293XJdszTK69csM8H98HUE5i9cSh3ataaaNasbhsId65fJkGH4XVcR+X0sSU/9KSoq0iH3OGUvlPLYIFMgVWpCBIGEjIwMgtkQx+BaByUN1Me1HSVgrkOBW2IEPBMBXr+eOW+O9FrmALIlof3j37/TW78uoLKhkbRiyJQizSvls+9t0oMmtigslqDXn+3n/qKnNnxpyIrkyJhk3X0JJ+nBtZ9SZFAorR72urWJn0/toZd/+VrIfEPu21sLr19vnVkely8g4K71y2TIjXcP2CsSoCLPDwqsNJKc4DvkBtKy5oDklCnjp3lM3V2lfDYsPmgTLnB5efnCBQ9Kcco8QyBCyclJlJ9fINzywsIsfePCCDAChRHg9eu7d8Tgxa9SQnoyfXX7/9mUmx618j06kXRRxPYgxgcF8UEz96ymLaf3i89PdxhK/eq1Mwzm0WtnadyPH1KDslVp1u3/Z/g8oxVB4EDkBjToQP9pN8R62umUBLp7+TtULbI8zR/4rNHmTFuP169pp4Y7xgjYRaCk1y+TIbtT4nwFkBGQn6ioKOGSBrc4ECLpFidbhu8jVN9AXCD5hwK3t4AA7QBbdY8kUwbBURctixEsRegLCFd0NMcPOT/DfKY3I8Dr15tnV39sUFV7Y/t8qhtTmeb0m2wThONJF2j8qqmUlZcjVOUycrMpKTNVnANSAcW4urGVHQLyWuZ16v/9FCGrDXltVxb0s9/3L4v4pU96PkgtVGp1nb9+Ulxu68gPXHnZUmmL12+pwM4XZQRcgkBJr18mQy6ZNu1GpJIbSA7+DysQ1NxAQmD9AQHKzc0R/5cFdSCmAMlsLauRXnfRFoQYsrIyhdUnMDBAtBEcHFzEFU6pMIfjSLjK7nJuvBG4aY9EgNevR05bsTqN5KN3LnmdkrPS6LUuo6h7zeZ22zt89Qw9vm46IUeQLJCofq7jMJG7x9FSQAXU5ev/EP5uuudduzFGjrS/6vgf9Ob2+YJorbhrCvlR4ZQKGPultERaPPgFqhge60jTpqvL69d0U8IdYgQMI1DS65fJkOGpcbwirECwwIAMocDSoyYd+A5WI7i4wYUNSVQdIUGO98pyBshTenpGiV3P2X7yeYxAaSHA67e0kHfuulBC+/XcX5SclU5dqjehtlUaOkxGpu36kb49uEGICkBcwJFy9No58ivql0MAACAASURBVPcrQxXDYygiqHjux8hjdC3jOi0Y+BxVjXRdEtSHf/qc9lw6XiiJrHKM8riW1cgRLMxQl9evGWaB+8AIOIdASa9fJkPOzZPdsxDLAyIE0gECBJarl+MHcUVSWY7zANmFliswAm5HgNev2yF22QXgqvb8ptkiUamyVIkoRzP7PGpNlmrvgjgfCU9Rvu3/NNWMjrN3ituOj/nhA/o78Tx92vMhuqliHZdc58DlUzRxzSeirSV3vkRxYdFF2oXVCNajZzoMpTsciHNySQdd2AivXxeCyU0xAiWMQGmsXyZDLp5kpfY5hAzAbuH2Bte1jIz0QjE6qGuJ90kVliGQJhAjW3mDXNxdbo4RYAQUCPD69azbAYlPkQAVpVH5GnRrrRYUHhRCUHJDLiDE60zv/QiFBthOIoo4nwlrPqZz168aTqTqTqQmb/iCfjt3mF7ufA/dVrulSy4FUQaIM8D1Dy6AWkXmH3JE/c4lnXNRI7x+XQQkN8MIlAICpbl+mQy5cMLV2ueBgUFCyhqqbXCFw/9BiiCOAOIDeW1kwpXKcugKEqmCQDkioODCIXBTjIDPIsDr17OmXkpbo9daCUonrf2U9iectOvyBjGBh3/6jODm1rRCLZp62yQK8jcmXuMuxN797Xtacew3erDlHXR34+7FvswPf++gt39dKNqBKATEIbTKTyd30atbv6XuNZvRa11GF/u6JdkAr9+SRJuvxQi4FoHSXr9Mhlw0n9LCg3gfmTsI3yHJKSw9+B6TDfMfrECwBoEFK5XlLD6SKZSVlc15gFw0L9wMI2AEAU9bv7BgbD93iMqFRlKzuDpUPjTKyDC9ps7Cv7bQxzuXi/FMufleYRFSl+vZGTRpzSdC6hoJT1/qfE+ROglpSfTUxv8Jl7R6sVXo814PU1igbStSSYD4zYENNH33j3R7vbb0bAeLZLezJSM3i4YufZMSM1MLSYBrtXfwSjxNWP2xkBOHrLinFE9bv56CK/eTESgJBMywfpkMFXOm9XIHgegkJ6cIi1BERIS4itoECNIEYoQifSRRB+dATAHnQVCBCyPACLgHAU9cv0rXMInKpJa30z2Ne7gHJBO1uvXsQfrf3rV07No50SsQHBAdvXI5PVm4v4H0tKncgPrUbUMV/omV2Xb2IC07+itBQa5huWr04S0TKCrYHL+3m0/vp+c3zxZufnPusC3vbW96XtwyhzbG7xPS38hbhGSregUqercvfEm4Fa4b8aa9pkv9uCeu31IHjTvACJgEATOtXyZDTt4UEEaAtQd/Yc2BjDVy+sgik6HCKhQYGPhPveuC9IDgQChBCitATx2y2IgxAkFCuxBUyM7O4jxATs4Pn8YI2ELA3et31eEdtDb+TzqSdF5sQl/sdLfD+Wa0+n8y6SKNXPmeOAS1tLCAYNp0ep/4/ETbQXRnw85eNfGwZvx19QwdvHyKkP8HiVBRasdUEkH+jcvXtDteJBOFcEBKVrpm3XZVGgqXMDNYhGQHz6RcphHL3xYff777bQr2D7Q7TnUFEJunN84iCCeA5EEhTs89TnnubfOeI1iTFg56jiBCYcbi7vXLz18zzjr3yVsQMOP6ZTLkxN2FpKVwc0MsEMQRYM1RSmZLqxC+A7mBtDbqy88gPSgWImUhSBER4YJQ/UuQ0gkkCUQK8UNSbjsvL5/8/KhE5LedgIZPYQRMj4C71+8f54/SEz/PKIRDdHA4ze03mWKCIoq1fsevniqEAYY36koPt+ovrgGxgPd2LLL8f8jLVM4DXeaQo+d0coJQhMO/g5fj6VjiOSEvrSyQvO5dpzX1rdvGofssLSeTtp89RFvO7KfEzDRxbkxwOA254WaXqbU51CEDlfsseIHg6vd293HUuVpjA2f8WwUE8Mmfv6ALqddE8tcPbhlvWKIbxBEEypXiDQ513k5ld69fiwcHP39dOWfcFiMgETDr+mUy5MA9CpMeSA38G0FSQHSQJ0hdLP6P1wVZgrsbJj8kJFh8lqRG+khaCFIUBQVZ3vwpCRJIE+KMcB0kRwWpAnkKDg4SbXGiVAcmj6v6PAIlsX4vpSbSqJXvUVpuFjUtV5MmNOpFS+J30IbTe6lz1cb0ZNP+Tq/fdSd30StbvyUQq+8HPV/IkvHkzzNpx/kjplBCgyABrDnJWanCGoMNfU5ebqH7L6+ggC6mXRPqbdi461ltkLS0VaX6BOtN5+pNNOWgvfXGfuvXBQSRiG41mtHrXe2LGcCK9suZAwQXux3nDwtYmsbVpne6jXPI/W/qH8vo+8O/0JAbOtPjbQbZhDc7L5dgrawVU9Ep65Ujc1cS65efv47MCNdlBIwjYPb1y2TI4FyC1MAdDj+WsODAkqNFRnAcinBEBUI5TimSgPpKH0m41UFAQRIkSXakBQmESxbpSmeLhBkcCldjBHwOgZJav5/vXEmLT/xKdaIr0Yw+j1FIQKBIAjp82ZsE68dnXSdS4yq1NV+i2JoUbDrRBtzEHm09gIbe2KVQ9RNJFwUJA1H6ceirpTK/iEtZfGSrSOrpTKkVXZGqRJSlGtFxwp3rhnLVhTucrxZIa0NiG+WtbmPp5upNCkEBCxpipw5eOS3cCPdfPmU9DlU83COQ0Xa0rD+1m6b88g3dWK46fdH3cc3TL6YlEkgTyBcKYoye6zhcqNC5o5TU+sXLRn7+umMGuU1fRsAT1i+TITt3KMgMFOFSUy2uFbDQREdHaRIh1IXlCKQmOjpaWIRgAZJ5g3JycoXFCNYekCBIaqPgPLSP66gtSFJuEPmHbJEwX15oPHZGQA+Bkl6/YzZ9XMi1Sa7frw6tp6Unf6PBDTvR/7Ud7PCEzdm/nr7Ys1rEcCCWQ6s8tPYz2ptwQnPj7PAFHTwBsSkQJJAFFomyIREUFRRG0SHhFFRGZUH38xNCBnDhqhpRjuLCYxy8om9Uf+Snz2n3peNC6htqd7CggVQjL5JWgZjEsBu7CkEIZwuu0Xfhi+J0WCAR86YsC/7aQjN2/0gg6Cg4Dnc8FMiSt6pUz9lLFzmvpNcvP39dNnXcECMg9raesn9mMmTjhoWVB+QFUtdwWUOsDv4PqxAEENQFGx/UR10cl1Yi3BAgUSBHcKuDi1tgoGVzoCZIsBZJi1NGRialpsJn3hJ7hDa4MAKMgDEESnr9Hrh+ll7a/g3BwvFN/6dIuX6T/DJp7OoPCW5fK4ZMcShY/2pGipBGzsrLoXe730cdqzXSBECqzHWq1pje6T7OGEguqPXspq+EhSAiMISGNeoq5JuZ3LgAWCJBrOECiTgxdYEoAqxnDcpWFX9bVqznkDucrR4+s3EWQblveKNu9HCrfqIqrI9v/7rA2hco841r1lOQIZkXCf34Usea5CgiJb1+ZZoLfv46OlNcnxEoioCnrV8mQzp3sXRZA5EB+YEVBy5ulqSoeYZV3qSqHFzm1JYdGUimJkhK30oZHyQluHnRMQKMgH0ESmP9vvHbfIKL0f3Ne9Ggmu2FVVi5fh9dN412XfybJre7kwY26Gh/EJDcz8ulx9ZPF8lDoR7331vG654HsjTg+ynCcgDCVTY00tA1ilNp6ZFt9MHvS0QTrrYKFKdf3nYuciVBBCI8MERIY0cEhbo1RgfkC2IdKBNa9BXS5EuPbhefoeAH66bS+gTCPmDRK+I4XgTghUBxSmmsX/mCkp+/xZk5PpcRgNHAEt/uSftnJkOqO1fpsgYCohQ3QFVJbvz9AwqpvNlaAIj3gRuczBuk/LEFyQLZknFDcIfDTQRWLUkYCyXwzwsjYAyB0lq/2fm5dOu8Z0UnP+86kSqFxBRZvzJ3DN6kw/3ISEFCUKigoXzb/2mqGR1n8zSoykFdDhvYkU1uMXIJp+ucT70qLFYoj7UZSHfdcLPTbfGJ5kNg1t61NGvfT9aOwRI14aa+NKBBB83OSrL/VPu7qH/99k4NqLTWLz9/nZouPokRKISAJ69fJkOKqZQuayAkanED5YyD2IDgQFbbiKobbhCZtyA0NEy8MVYKK6BtfIalCG3jh1lNwnjNMQKMgG0ESnP9bji1h1765WuqFRlHH3W+X3f93rX0DRFfYY+sbDm9nxYe3kJ7Lp0Qg36tyyhDwfCHr56h+1d9JGJx5g+0kDN3lcfWTac/Lx6jW2u1oCk33+uuy3C7pYjAwSvxtOTINmpUvoZwf4Sbp16Zs38dfbFnjaj3bMdhDve6NNcvP38dni4+gREohICnr18mQ/9M57/+/UQREZb8QXpF5hGCKRCkxVZd2QbiieBiB4uPTK4qXd+UvpW2SBivPUaAEdBGoLTX73Mbv6JtF/6iUTf2oPtb9tHNAwYrD6w9KC90GiFkk69lXqeLqYkESwvcoX46ucuaXwebTyiJtancwPDUQ1UO8R224osMN6ZTUcYnQUVswaBnqWyI+13yittnPt+9CEDOG7mNEMM06/b/c+hipb1+ZWwwP38dmjau7IMIxMefoWnTv6KMzEwKDQmhSRPHUlxcBRHfDgGxOV8vFHtdeaxmzeqFUML++eChwzT364XCnS42NoaeeGyiECZDSU5OoQ+nTqfExCRrG1WrVhZt4t/cbxaKOrL9atWqWGP7i7N+fZ4MGdU+V9/zktxgYqEWJ/2Nba2NzMwsSk5OLmRRkr6VkOK2R8J8cN3xkBkBmwiYYf0mJF6jEeveF/2ENQZWGVtF7X6kVbdieCz1r9+O+tfvQLEhEQ7dBSuO/SYC2m1JIzvUoKoylMyGLXtLxLCwe1xxkPSucxFXNHjJa0Jme90Ii/ukvWKG9QuvDX7+2pspPs4I/EtUBg3oS82bN6Hde/bTho2/0F139he5NxcsXEo33NCAevfqQXv3HqCly1cVIjpWsvPRNLrllq50Q8N69MfOPXTs2HGaMH6MgHjGzNnUsGH9Im0UENEXX86lBvXrUv9+vWnfvoO0ZNmPNHrkMIqMDC/2/tmnyZAR7XPECMF1TSvBKt5mIfcQEqZCSlv6HdtaNBZFuUAKCPAXrnbIdM25g/hnhhFwHAGzrN/fLh+j93YvceiN+LKj22n+oc2EXDFxYdFUMaIslQ+NokrhsdSyUj3qUPVGxwFRnIFgdgS1v9/jAWpf9YZitaU++bVt39HaE3+KhJ7Tej3s0ra5Mc9GoNf85wVJXnnXK3ZJvFnWLz9/Pfue496XHAIgOJs2bxPEBfvdy5ev0OIlK+m2W7uJl/zzFy6lSRPGCisPXv5Pm/EVtW3dgtq1a2XNrSfbGD1quLAMZWZl0bx5S2jEcEvKiXkLlhRqA+SoW9dOIkb/23mLafz9o6hcuVi6du0azZo9jzq2b1OofWfR8EkyZNE+R3xO6j/xOUVlq1FHkhWAC/MbCJFazABmQeioQ0obggdGCucOMoIS12EEtBEw2/p9ace39MeFozSxxe10b5Meppi2+Yc20ad/rqQWFevSJz0fdFmfMM4n1s+wPLQGPEPVoyq4rG1uyPMRgAIdlOg+7/UwNYurrTkgs61fvQTqnj8bPAJGwLUIgMhs3LyNRt07lBBbjzih7xctpx7dLeI5u/ceoDGjhosYeOyfv/1uEZUvX45uvaWrdf+8Zu0GURfWI+yf4Q63aPEKuqWHJZG4bEP2fPbc+VSpYhxVrhQnjt179xARg4/rr/zhJ6pWrTL17lV8sSCfI0PK+Bw92Wo1WcGkgPBo5ReCmR+ub3jLBesQkrbZKpw7yLWLk1vzLQTMtn4vZCbRvSveJX+/MrRsyMt234aX1Gxl5mbTHd+/TPjrCqlj9BvS3cOXvUWX05NpXPNeIscMF0ZAicAb2+fT6uN/kJ6inNnWL+fu4/uXETCOwImT8TRjxmzq2/c2at6sEV1LTKaZM+cIq86Fiwl08VJCEbISF1ee2rVtad0/S3IDMoT9c0LCZfr62++pW9fOdPXqNdEGCJWaDOHzufMXqP8deO5Ycm/OW7BUECW0Vdzic2RIKXMdFhZaxNIjyYqfHxTdIoXYgYXwpFBuroXw4DtlARFKTk4inANTHvIGqQvnLijurcrnMwIk3jZJmXozrN93fl1IK//eQb3qtKIXO91tqima+scy+v7wL3R7vbb0bAfH1b3Ug5HWJsREfTvgaUEAuTACSgTm7F9PX+xZTcMbdaWHW/UvAo7Z1i/PHiPACBhHAOt35597acnSH8RJdWrXFAaA9u1ai887d+0VZEXun7+bv4QqxlWg9u1aWffPGzZuFXUlgUlJSaWZX8ymdu1aU3h4GO3bf6gIGUIbMdFRtG//QRo2dKBQcYYAmZJYGR+Fdk2vJ0OI+YFvoyQoICX4pyYsSrKCyQXYyhggKZgANzkQHnUSVMQCwXSn504nCRWIlNYmrrgTyeczAt6IgJnXb3JWGt2+8CUB+9x+/6E6MZVMNQXnrl+lYcveFHLI60e8Vey+ITgeQfKvdRlN3Ws2K3Z73ID3IbAxfi+9uGUudax6I73b436Rl4+fv943zzwi30DA3vqFkWD2nHk0auQwOnz4GG3dvoNGjxxK5cuXF95SMt6nceMbhBIc9s+//7GLLiVcsRIetPHZtFnUp1cPEWe0449dNHH8GEGy8BltdOnSUYS27Pj9TxFPhPgkeQzxRBBzKG7xajIEkzz8EUFcENClJ3CgTHQaGRkhCI1WolMpmKBFeGQuIeQQ0nKnK+5E8fmMgK8hYPb1+7+9a+mrfT9R60r16aPbJppyeiat+YT2Xz5VbCGFDfF76KUtX1OFsGhaPPhFKuPnZ8rxcqdKF4Fj187R2B//S9HB4bTizpf5+Vu608FXZwScRgDP378vnKGp+1dSgH8Aaf3kwzUOAiTRUZEibUzC5StCKjsyIpyup6YJAlSlSmXyL+NHefn5lJebJ4wRlxIuC4sRCM/Va4mUnZVNFSqUJxgd9NrAQM6fvyCMEVrt2xvo4IadqWuNprrVvJoMSZM8pK8RHwSmmpWVSaGhoYUsQyBDSUkgTQECaD3SBMKDfAQgRVr5hXAzYPLz8/MoOjpGqMxxYQQYAecQMPP6RfzM4MWvEaxDH906gVo7kAfIOTScO+ubAxto+u4faWCDjjS53Z3ONUJEMjCepbSdhtBnTuz89ZNirLN6PkbRFCJST+g9f48nXSD/Aj8Kz/Xn56/P3CE8UE9AAM/f+CsXafyWzz2hu3b7+EbXMb5BhsAoQWIkkZFubVI2E5YemPxAVmRiJqX1R1p9wsLCCNYhrQKyA1c4tIN6Wio0EFqAQgYIF9rRsjDZnTWuwAj4GAKetn5l0tH6ZavSVw4mmCzJqUXyVSRhhWw3BB6cKTsvHqPH102nqOAwWjz4BZFHhgsjoERAuX4fWvsZ7U04QQ816Ut967SxqkjJ5++l7BSaf/wXocCYnpMlmqkfW5UmN+1PNcpW4ucv31qMQAkjoPf8Tc7NoNHrPizh3rjncj5BhqBVDpIj5a0tFpxUoWGuTIiq/B6mPGXckNLNTcvqA/c3tIkCYQU9FRpJhvRih9wzzdwqI+C5CHji+oW8NDZzT3cYSv3qtTM1+IMXv0oJ6ck06/YnqEHZag739cG1n9K+hJM0oUVfGtmk+BKmDneATzA1Aur1K5MK3xBTjab1fsSakBzxZtN2rqR1p/dYx1M1shwlZaaJ3ERVwsvSfzuMpXIxZUVMgLLw89fUtwB3zoMRsPX8zQnyo6ErjCVQNjsEPkGGlEQG5AcFbm9asTtZWbAOJdl0c0N7UhUO/o1Qr4JAgp4UN66Hc1AHdVGgOof6XBgBRsA2Ap62fpHMFElNg/wDRHLJ8MDCGzezzfeHvy+lxUe20n3Ne9FYB+Wwd186To/89LmIAVk0+Hm2Cpltck3QH/X6xfoYutIi2PFCpxHUu05rghLhF3vWCHl2lJ61WtKoZrdSreiKlJKVLu4xuMwNqduR7m3QjZ+/JphX7oJvIGDr+Zvul0uDFr/qFUD4BBnCTEm3OEwsCkQT1PE/ykSqsAypJbJxHkz5yBsUEBAoXOGQmBXucSBWcH3TcntTus/BTc+W5cgr7ioeBCPgYgQ8af1KiWls8rDZM3vZfu4vemrDl8IqBOuQ0YIcRfet+pDikxPYKmQUNB+tp16/3xzbTIuPbxdolAuNIhAklKbla9HY+j3ophr1Cz1/jydeoNE/vE/B/oH0ZbeHKCY0kp+/Pnov8bBLHgG95+/VzOuaZEgvdx3cXo9cOyuSfWuVH/7eQW//utB6yFY7H/y+mNae+LNIXem2jQPPdBhKdyg8M5TH1Nf3OjIESw0IC8gO4oGURVp9pPy1kuxYpLOvCzk+6U6nd8vJwG0chysdyI36WvJc6QcNomXLclTytzdfkREwHwLesH5Hr3xfvMX+pOeDuj/6ZkIepObWec+KLi0f8rLYnBopr2z9ltad3EUNylal6b0fFZYwLr6NgCPr96uD62npkW2UmpNJdWMq09B6nah12bq6z9/nNs+mLaf305jGt1K/qq0E0HrP3/0JJ2nbuUN07Oo5qhgcTZVCY6hxhRp0U7UGRdJe+PaM8egZgX8RcGT9Yv+MBNtaliE9EnMq+RIduHyqEEGRVwdR0iM46jlCO0hmLouS9CgJj1Y/1IRLtuF1ZAiKcImJiZpublIEAYNHniDk80EBYYHwQUFBPkVERBbxR1ZPhDQbWmKOiiZZVdeHPzNuMj3LES9GRoARsCDg6et3z6UT9PBPnxESj84faCEYnlAeXTeNdl38m8Y170XjDLjKrTj2G7372/dCNGH2HZMpLizaE4bJfXQzAo6u3+y8XDqffJki8oPsPn8Rg4dYvNiQCPqm55P/xPwWfv5eyUihZzbOosNXz2iOtH3VG0SyV7jfcWEEGIHCCDi6fvXIkBpXkJVedVrTtwc20Jd71xQ6jITkT7a9kw5dPS2EeGwVrXbk+UlZqVQhLEaIs8h23uk+jhb+tYX+vPi3SG/RPK6OZh9wTZ8hQzk5uSIWSKrJwXUNIgYgNiArUlUOb5rwGTeFLbU3aTZEe7bktnmxMQKMgHEE9H6MPWX9yrfXT7YdTIMadjI+8FKuKclNWGAwfT/oeREDpFXwFv/LPatp0WFLlvCpt02iVpXqlXLv+fJmQcDd6xdvg/FW+I0uo6lxeFXxPJfPX7xxfm7TbLqWeV2QHWyS8PdE0gU6cu2csCrJAteZR1sPINzvXBgBX0QAgiWX0hIpLCiEooLCKDIolMrk+2kaE/SevyBD9tTk8Hx4odPdAuLXt30niImy2CMpsq5eO7D+xIXF0O5Lf1Onao1JaRm6v3lvuqdJDwos4y+a8Sk3Oa0fY1hlEOcDAgPhAvyAIqstPqOEh4cJ0zwKYoCQyRYlIiJCHNMr0h0PLnlcGAFGoPgIePL6vZB6je5a+gZFBIXSsjtfopAAzxFIycjNon7fTyG4zLWt0pD+e8v4QpOJuKB9l0/SjN2rKCkzVbjEPddxON1aq0XxJ51b8BoE3L1+JWmvF1uFZvZ8RLi84R/cNeG2idKyUj16t/t9RdbfxbREmrbrB/r5lEWtDkp1z3ccQc3iajuEP6xOEB05mXyRmlSoRXfUa0s9at7kUBtcmREoLQR2nD9Mn/25kpBWQV0qhcdSi3K1qXONJtS1dnNx2Nb+GTFD9vIMSRc2Lfc0adVJSE8q5PamhY1WO8rvcA5ectgiQ1quePJaXmcZQswPiA/ieOCWplTCULrG4XuQIfyQghyB+SJmCN/hPCRazcuzkCctIYXSupH5uoyANyPgyev3k53LacFfW+juxt3pwZZ3eNw0bT69n57fPFv0G+5v1SMrEAge3rQrS9O42vRUuyFUO6aSx42RO+xeBEpi/Q5f9hadvX5FkPbHWg+kRUe2itgjlHZVGtJb3cbZjF+DDPyUrd8Q3oyjPNtxGN1et60hYA5eiacJqz8uUvfxNoNoyA2dDbXBlRiB0kJg5p5VNHf/z9bLNypfQ+TyQnLwxExLahhZ8MLriz6PUfkyEcJbSmv/fC0rle5c+rrucNxpFVITKUmM9Kw/sEC1rlRf1zrkdWQI8tWI/5FqcfiLH2iQGy23N+kmhxxBqCvFEKQbnL9/Gas1qbRuYL4uI+ArCHjq+j13/SqNXPkuIQYCiUcrhsd65JStP7WbPt/1g3WjKAcBd6MbylWn22q3FBtOLoyAFgIlsX5BZpDbSl1gnXm1y0hDE4O8RR//sZx+PP67qI+XF3iJYaukZmfQ3cvfES8H+tdvT+Nv6kNz9q+n7w//Ik77ut9/+AWBIfS5UmkgAIvoy798LS59T+MeNKxRFyobElmoK3+cOUwbTu6h3y8fE8Ima4a9bnP/jBcKg5e8pjscWwRFkhmsRS33OWWjWu2oleKU9eFK+/WBn6lD1Rtpyi/fiEOyvlp8QZ7ndWQI1h3p5obEp9HRUZpy1wBAqSCH+CGQJRlThONScAGWIlvxQ6VxY/M1GQFvRMBT1+9Daz8TgZt33XAzPdZmoMdPDd4U4u07HpaVI8p6/Hh4ACWDQEmtX1gsZ+9bR5vP7BcEpFPVRnRvkx4OD3LugZ9p5u5V4rzPej0kAqz1yns7FtHyo79S4/I1aUafR63V5NoHQXqq/V0O94FPYATcjQB+z0Hk8XfYjV3okdYDNC+pXL8p+ZlUr1J1m/vnkwnnaPS6jzTbklYh5NlTq8ThBGmp0VN3k43aa0fWUxMmSbbUcYE+oSYHK09SUrLABq5tiP/Rk8mGb3NKSopNBRu0B4sR3nZFRUXZVZlz9w3N7TMC3oyAp65fJCxFDAGsQd8NeFrkQuHCCPgaAp66fqXrUFx4DM29Y7KI+VMXiDNMXPOJ+FptATp05TSNXz1VJFdeO/wNX5t2Hq8HIPDspq/olzMHqE3lBvThrRM0e+zM+r2SkUz3b/pMsz1JdrQsMVLYICcvV1NOu2pkeavqm612lBdWkyFJoioolE5tES+PtQxB1hr5gpTxPNK1Dfl8IH4Ad7ns7KxCcT+Y8PT0dEpNTbMqyMEahLa0f6ovTAAAIABJREFUEqZagsdSRI4gJFlFQRtadT1gTXAXGQFTIOAt6xdvqEeufE8ID3xwy3h2ITPF3cWdcDcC3rJ+JU5SWr5j1Rvp3R73F4IPrq9jfviATqckCOvTxBa3F4F31Mr3RED6m13HUJcaTd0NP7fPCBhGYNXxP+jN7fMFyf+u/9NUNjRSyNK7Yv+cFZBPdy1/03Bf7FW0F2Nk7/ziHPc4MgQiAiIDQgM3OMT4SNc2TDAsQ9KKA/lsfJZJVqWYAlTgpIIcYolAdkB09JTjcB7aQvuIPwJBio2NEQnfuDACjIBxBLxp/cKNbPLPXwh3MpjkX/xHPtQ4GlyTEfAsBLxp/SqRh0IiLD9Yy7fXa0vPdhhmPfz+jsW07Oh2qhJRjiDjq5VcGC57yJ/SvWYzeq3LaM+aVO6t1yIAMYGnN/yPsvJy6K1uY6lztcYu3T+fT75Cw1a+7TL8HMk55LKL/tOQR5EhqfgGAiPJjNpCA9KC7yRBgrUIn3EOXN5QQKBApFCk5Sc3N4diYmKEtUh+D1c6S86hbGENkgVtW1Tm2B3G1Tckt+e9CHjT+t196TjB9QBB1VDkgVUIeRq4MALeioA3rV+tOYL0NtzdrmVcF8Snc/XGdDUjRUhxQyZ/Wq+HqX7ZqprTeyblMo1YbtkU/jT8TdPmL4KVKz75ku44vPXe9cVxbYjfQ29uXyC8Fia06EvDG3YVismu3D9fSk20qSbnSbibkgxJS4y0vCgV30BEQGaMyl1b3mRZcgfB1Q3ygOq8QLg5kJA1ICBQEBwIJ4BUyYL6ODcoKJgCAwMKiSx40mRzXxmBkkDAW9cv3GC2nT1IW88cJEjsoiDPDvLtaL0tLgms+RqMgKsR8Nb1awQnxDdAqS4lK91avVxoFL3U+R67yYXvW/UhHbl6VliI8YbbbAW/X3AHhBUM8VFTb51I1aMqmK2b3J9iIoD1+9HvS2nxUYvc/LhmPWlEgy7CGODq/TOSrg5a/Goxe2yO001JhjBpsMjAUgNpa/k5JCRYkBml4hssO3rxPoBYmWcIynJQjdMqShWNMmX8hOUoODiEyY857lPuhQch4InrF3K5F1MT6WLaNbqQmkhZudkEWzCSweHtF94aw4VGWcY0u40QCMqFEfAmBDxx/boSf7xJhyjCkWtnCUkoIc9rJIHyvEObRDJL1H9PFXfkyv450xZkkketeJcS0pNFzAisXzWi4mjW7U8YGpsz1+RzSh4BPKNe3DSHjiWdF/P6TPuh1KZsXbGfdsf+mcmQm+cY5nhYamCRAdnBv4iIcJEMFcQHn+G6BmsPrDqI34F7GyYcx6AgpywydgjEKCYmWjPWR8po47h0oXPzMLl5RsArEfCE9YtEcxtP76Xfzh0muLzhbam9ArWoVpXrU9vKDcSGx1NzCdkbJx/3bQQ8Yf2acYZANAb/85Z81dDXROJis5S3fl1AP/79O0mBiKc2fEnbz/0lpMAhCc7F9QggH9ahK/G0//Ip0ThcL8uHRQuCfUO5ai5/fiDx8Ae/LxHXqhxWll5oM5SqhpV16/6ZyZDr75tCLebnF1BycrIgPHCVg1sc/koChL8oUg0jNDREECGIG2jlC0JdnIM2AwODNHMPpaWlicCysmVjrXFDbh4mN88IeCUCZl6/17MzaP6hzbTo8C+EZG8oIDmI+4kMCqPI4FCKDg6jAD9/cSwqOJyqRJajmOBwUYcLI+DtCJh5/Zode5lzCIpzzuQ90hsfXt7g90r+iw4Op2qR5Q3BAWvB8GVvCVfe+QOfo7iwaGHlxnf1YqvQ7DueNNQOVzKGAOSbP/1zpYgntVWQxBrKg91rNCuWuyJcOt/YPl+4cKOMaNSNhtTsQJSX7/b9M5MhY/eEU7VgxbFIYmcLdzhYeSBuAKIDyw6+A/kB6YHlCG+xkC8IFiEkRsX3erLXkvCocw9JEYWCgnzhmqd0w3NqEHwSI+CjCJh5/W4/e0g8NJB4DgUZ6++o15baVmnoo7PFw2YECiNg5vXrCXOFXC4QVgFZWTT4eQoNsAg1OVrglovfqx3nj9CfF4+JIHh1gaWhU7VGNKnlHTZjFqVVSJ0Q+t4V7xJipOYPfNYwsXJ0HL5UHwTznV8XCk8DFHgPgPA0LFeNsvNyCGkYzl2/Kv5hTpWla42m9FibQYKoOlK+2LOavj/8C4Esw+3xhY7DqXJAdIntn5kMOTJbDtSFdDWIEIqF6ORY/68kQPhSmS8In40kRf1XWrtw7iEkVcV1kZtIT17bgWFwVUbAJxEw6/rFD/YnO1cQ1HVQ6sZUpifb3UnN4mr75DzxoBkBLQTMun49bbYmrflEuEY5Yx26lJZIH/2xTCTIVJfYkAhhxYZqJX7TrmSkiCo3V28iZJO1CmKD+i+aIg4tGvyCcNGS5dM/Vwgr+dMdhlK/eu08DWZT9fenk7vo7V8XENT6qkaWo5c732vTkwAeCj+f2k1rT+6i/QknxViQrPvt7uNEYlR7BS/0QLrhiocyoEEHmtC0N2WlWbwdSmr/jPvw78tnKS09XYSx6MXk2xuPWY4jz5Fe8StQakq7qcfK3AVQiYNIQkZGOmVlZQuXNil3LS+vfHuF+lJOG/E+aqU4dZchtQ2xhPDwCKEcJ/2jAwL8hVw2W4XcNMncrNciYOb1i7dmeHuGN2coUNYZ17yX184FD4wRcBQBM69fR8dihvoQX4BEN5JczhvwDIHEGCnYID+w6iPhwga1t5urNaHmFWtTs7g6VD40qkgT607uond/W0QZuVmCzIDUqMvMPato7v6fNfOgbYzfRy9umUM9a7cUanlcnEMAz5ipfywTJ0NF8D/thjgkSoH75b0di+jYtXPCkji99yNUN7aybmdgYXpi/Qxxn0AM46VOd1PDiCoi96ZZ9s979x6gWbO/E2NATP8Tj00Ue3nk9Pxw6nRKTEyi0JAQmjRxLNWsWb3IWOPjz9C06V9RRmZmofNR0VYbRtt3ZqbdToa0chfAbQ1gQcgArm/KgtggmS9IusXJeCBIXyO+SM9NTosYAbz8/DyKjo7hvEHO3CF8jk8jYNb1G5+cILJuSwlsPPDHt+hb6M2oT08cD54RIBIvA9W5R/j5W/xb47Vt39HaE38KV9xXu4w01OBTG/8nXONuq92SXjZITpBU8/F100X7o5veSg/c1Md6LWyWx/zwgXCxQ7LYWtEVC/VDCj6AaC0b8rKhPtqqVPDXdio4tI2obBUq03EwUbD3511DfNDbvy4UsNzTuLtwWXS2wNIDiyAIzue9HtZ0XYQl6PnNsykxM1Xkinqv631UJju/UO6g0l6/IEKbNm+jCePHCAU7WRDqMmPmbGrYsD717tWDUG/p8lVWoiTrSUIzaEBfat68Ca1Zu4GOHDkm2kPRawN8wUj7zs6PW8kQ3NO0tM+RFwjHlElQ1W+vQHqUViCIHyAmCN/DXGevwJoE0OGKZ8TFzl57fJwR8DUEzLp+5+xfL6xBKC0r1aPH2wyiOjGVfG16eLyMgE0EzLp+vWHasFlFElYE0X/a80G6qWJdm8Naf2o3TfnlG6ocUZa+7vcfhywLSAr78i9fi/YfbtWPhjfqRrAyTVj9MZ1OSSB1rJCyI4OXvEYJaUm0ePALxVI3y1/xMRXs3/xv09Fx5D/yFaLoOG+YTs0xbIzfSy9umSuOvdl1jBBDKG55fP0M2nnhKMWERNAnt/1/e+cBXUW19fH/zE1IL4QQehcp0kQUsKJYUFTsgAUBK/aC7X1Pn+09K2IHK1gpKlgRFBQECwjSRXqHBEglPbkz39pnmMtkcufeuTX3JvusxYomM2fO+c2ZM2fP2fu/x6HDkfcWiSR8tfl3vLVyjrgExSI9c8ooqBXOWrmD6nL9TAbPBx9Ow5DzBtfa8aHdnmkzZmHcLWPELpFuHA064xRh9OjFbEzROn3SW1Mwcvhl4hCrOsgzzE79/t6jkBpDmjR2ZY3cQbTLU1BQiMTEBBHDQ8VO5mtdBIHEFrzt8lRXk0gDG0L+Dgo+jwkQgUh7fmkX6KVls0TiQ1JOuq3vRbii66l8s5gAE3BDINKe3/p2k77YuAQTl80WAfTvXXCvx+5dPutpULzQ82fegJNbd/cZhVFWuX/LLqCdcRJh8KYW9+SST0DxLrR7RbtY/hR1zc9QvnkdSGsK+cxroCyeCeTuA1Iz4bj1VSDWPxEJf9oSrnPI2L181lMiRoiSbl/Q6cSgXZqMYjKOqZBxnBgTh60F+131U3wQueJF4vNLBs/ceQtEW//esEn8PH/I2a6doJWr12H0qBGuvkz9cDqaN8sSf9cL7QRR0X9nNJro91Z1tGieZfk3Y/3+3qiQGkPmRlE8DxlClGiV4nfI3U13i7OTOdd8vrv4H6dTERLbdCzFJpEwAxcmwAQCJ2D1/K7fvx0rD23H5uL9Ymv/+Gad0M9NkKi/zy/5UE9cNkvkzaBCAajkP28MFg68d1wDE6jfBPj9G/z7qyu2PX7atTi7/fFuL6Dv7Ngxmjy1cMqaH/De6nmuQ3o2bS+Sv1LsklX5evMfeP6PzzC82+m4s98wvwA4X7sZKMqFfM3jkNr3BCrL4Hx3PJCfDenUKyCfMdKveiP5pFeXf4WZG37BgFZd8eJZNwW9qZP++hafrP+5Rr0k/HP1cWeKuCR3JRKeXz1WaOzoq8VuDxlHFDtE/7/hn83Izjng1RgyG0hGY2h/9gHLOoiJnfr9vVlhM4b0G0kNpe0uMmT0TNjGzLnkLkfb+7oxY44P0pOnJiYm1oo30iFQHbST5E1swV9ofB4TaGgErJ7fN1d9i+92raiF49SW3fHIqSOEBK2x+Pr8frXpd5HTgYKIybXgrn7DREAwFybABOwT4PevfVa+HPlX9hbc9eMkIZk87ZJHhGKYuYz9biI25e3BIycPx9BOJ/lSfa1jaUfoz/2b0D4ty+0HJ/MJdPw1Xz+HdmlZ+OTih3y+NsUJKbMmQOp0POQR/z56/qE9cL43Hqiugnzzy5Ca1g6S9/liEXJCblkRhn3+hGjNhxc9EDIXbIr1og995c4qdGvimV+kPL/u4oV048buzk2D3hmiG3lUyIB01iW3uYPIgKFgT7IUqVhJYZMRRcoa5JcY7VJ/EfL8czOYgCUBq+f3nb9/wHc7lws52Is6D0DvrA7YcWg/vtr2B7JLC4TK0qOnXF0rz4+d53d30UHxRVPP6XBpl1NwU+8hEZX1nYcME4gGAvz+De1d0t2e3AXY/753Ax746V3xUWjW5Y+6NZZC2zpA37364MLxHlXM3LVDmf5fqFv/gnzZ/ZC6nVzjEOXnT6D+Ngto0gqOm14CHDGh7kpY6r9/wTtYuu8fXNx5AB4ccGVYrunpIpH0/OpuctePGukSTzAaQ0ZhBauYITKGjDs8xpgh8hyzqoMY2anf3xsWtp2hysoqUNJTurEkhhATEyPEEHRZbYololxAtKuTnJwEOr6ysma+IL2TZDQRNEDlJKr+3nk+jwn4QMD8/H68ZRFmb/tDxO68es44HJvW0vX8SnEO/PePGfgzR0s8Ry8VyvlD/tEpjRKRHBuPmArV7fNLfvCk4DN1zY/i3MTYODw7aKwQSuDCBJiAfwT4/esfNztnUa6f4V8+I3avafFM851eSIKbpJXH9DoXN9SR5D/trpO08+D2ffDEaTWV7yqcVVi4cw1+3PEX9hQdErmN0uOSRBxUj7TmGPDDVLRVJTju/xCIMe16VVXAOflO4UInDRgGefAoO7gi+pjZm37DhKVfCNfDGZc8Usuzoa4aHynPr1kxzugm16xZllB70wUTrFTnjMYPyW4bjSOzAWWsg9jbqd/fexQ2Y8iYO4jU4MjgIVc5Mn5IJa6kRNNQ11Xk6HgyeMhNTner0zupJ1clpTj6GxlWXJgAEwgdAePzO2fvSry3/gdxsadPH4V+TTq5fX4/W7sI72+Yj9JqbafXXaHdo9S4RGEkkcsAuSjohQyg8f0vF5m3uTABJuA/AX7/+s/OzplL9qzHwz+/Lw69/YSLRMD9m399i++2LEOThFR8cvGDHmN77FzD32PIHeuSz59AcVU57ml5HM5ObIy1cfFYVJKLhXvWC2luT+XeuHRcftWj7g/J2wfnR48BxfmQmncEOp8AKbMNkJSuHe+IgRSfBMQlAvQzhGIL1A/qIyn8kdoe/dP+u1T8dCqKZTfJVW1l9hZsyN0tjvnvGaNxRhDU4/y9Z+bzIun5Neb6oXbq8UP031b5g8w7SsY8RR07tKsh0+0pB5GnvwXKOizG0FElOBI1SHa5thlvcFJSIpKSkmrkEKKM2QRejynS44c00YXDiImJFa5ynEg10GHA5zMBawLG5/ejrYswa/Nv4uBxxw/FBa36gnZ1rZ7fHQf2YUXeNmwvOQhyfSMJ0aKKEhRUlFhesHtmW1zXY7DIvM6FCTCBwAjw+zcwfnbPnrP1T7y49HOhQGYsz505Fqe0Ps5uNUE7jtzb1GXfQc3ehoVw4j+ZTd3WTYI0tGvUrUlbsXtPqndL923Eb8u+xF8OWZxDf39k4HD3kuCH86DM/B/U7O1e2+544BOoy+dA6nUWkHzEYPJ6lucDaOdrxoZfhMx4oIXcGekD3JntegdaVdDOrw/PLxk/JI4QDNW3oIE1VRQWY4iuSYYPFV3UgAwdcosjA4d2g2hXyFhoW5DksWkg6AaUnouIBBbIvY7yB8XEOELFhutlAkwAEAbM/O1/Yfbm37G9IFswGXbMAIw+5syAnt9GSQkoVypdX/Jol6h1SiYzZwJMIMgE+P0bZKAW1dHuNuVB+3XPevRo2l64xpH8dTiL+s8fUH/9/KhxQrsxaVn4MTUNn6MaO52V6Oh04oyifJxXXILGLY6BPOwuoPHRXG3q9tVQPn0Si9MzMSGruUgC2qlxC7xx3h3CzdldUbetBp2HvP2A/rHLWQ217DBQXgKUUGjDkRITC3n4/2nqdAGUj9f9hMkrv3PVQMZMSqME4d6W3CheeBzQ/5P3gUPSDDt3xSE7RNJaMgzJNTvSSrQ/v9NnzsbA/v1q5SaKJM5hM4bMnbZyg9PV5PS4IpLHjo2NAeUOKigoEEYV5SiiXSTeEYqkocRtiVYC+4pzsfdwLnYU5uBwRSmcqiL+n17s+0vyQD7xeqEXBr3gT2/dw60bKz+/0ToKuN0NiQC/f+vn3Va+exPqKi0PjNSsPaRTr4TU9WgMk7HX6pYVUOZMBg7niXgg+ezRkE4YAlSWw/nu/UI6Wx5yEw73OB2PLf5IJAulZKCUgDRLd4PzEaO6Yy3UFXNBBpu4ZgAGEeWbu2HORNGClwbfXEuox8emRdXh/PwG/3bVmTFEXSH3GsoJFBcXJ3IC6WpyFRWVIOlsiisySmtTjBAttsy7SMHHwjUygfpJgAyeH7avwPL9m3GwtFD881aOzWiNE1t0xhlte4Fc2PTCz683cvx3JhC5BPj5jdx740/L1CWfQ1k0TTMyLroTUvdTvFdTUQblh3ehrlmoHZuSAVRVAuXFkNp2h3zdU+LXFI9zz/y3sO7gDrF7/84F94gdF3+LMn8q1KXfiBgieeSjkNp087mqm+a8LGJ8xvUdimuOO5rU0+eKovQEfn6De+Pq1BiirpB4Au0CUXJUMoLE82iIKwpud7k2JtAwCVBgKSUunbetdk6gzIRUtErJFC85+uJHHyCaJaajQ3rzGsaPO3L8/DbM8cS9rh8E+PmtH/cRBQfgnHQHoDghn3sDpBMv8KljIp/Qgo+AQi3uRupxutgVEsIHR0pJVTlun/cGtuTvE4m1Xzv3Np+uYT5Y+W4S1FXzgUYJcIx5Fshsbbs+UugjpT5SfZt9+aNIiIk81zbbnQngQH5+A4BnOrXOjSFdGY5EEYxqcsHrItfEBBo2gbUHd+A/iz/CgZICZCSkiKSl5ButG0CB0OHnNxB6fC4TqFsC/PzWAf/yYqh5+yFlta8tV+1nc5SvXoG67hdIx/QVrmd+l9y9QHLjGkaQsa4DpYWgHRlS/bypzxBc3/Mcvy8FVYUy+yWQIUZGl3zmNZBOOE/kofRWnvl9hlDqu7zLqbj3pEu9HV5v/87Pb/BubZ0bQ9QVPbsuiSuwOlzwbi7XxARKqyow4qtnRNxPn2Yd8fTp1yM9PjmoYPj5DSpOrowJhJUAP79hwk2qa3PfgbppmXZBchE7Zwyk4wMwKKiesmI4Xx4rdoUct71RQwghFD1bnr0Z9/w4WSSQnXHpv0CeBYEUZfZEqH8vEVWIOKeht0Fq0cmySlLrGzrzMZHX6f2h96Lz9nVQd28AnNWQuvQXu1oNqfDzG5y7HRHGEHWF1OMcDtmlNhec7nEtTKBhE3ht+VdCdjQYbg2eSPLz27DHGfc+ugnw8xvi+1dcAOcHj4Dc2URJy3K5pMkX3g6pt/8xL+ry76HMexdSsw6Qb3wxxB3Rqn/sl4/w085VGNKxH/59ysiArynEHL5/Gyg6pBlFJ14A+eTLtF0qU6Gk3M/+PhMd45IxJSfbdY5+mHTSUMjnjA24TQFXkLsPQtDiwE5InY6HPOjqkBmq/PwGfLcQMcZQ4F3hGpgAEzAS2FaQjVHfvCB+9emwhzh5KQ8PJsAEmEAdEFA+/g/UnevEzod8yb0iPoYEBEhIgIrjjkmageRHUab/F5RTSD7rWkgDw+MyRm5yI758VuzOTBpyJ3o2be9Hy02nVFVA+fljqH/Ocf2Bds2krHZaEtf4JJTnZ2P4hgXIU6pxd34eLjtcpO0m9T0XanEB1MUzxbnyzRMhNT0q9hN443ysIW8/nFMe0iTF9RKfBPmax7XktFwijgAbQxF3S7hBTCA4BO7+cTJWZG/GqJ6DcXMf3wJqg9MCroUJMAEm0LAJqGsXQfn6VSCmERw3TgCaHM07pHz5MtT1iyF1OQnyFQ/5DspZDecL1wgXMcedbwGp4cvT9sXGJZi4bLbIz/PxxQ/63vYjZyzevQ4Ld63Bb3v+RqwcgxZxiWhSXIDMgoPIcjrRtqoKbaqrkOF04qWMJliQmIQsZzU+VuKQMPASSN1Odl1b+fw5qBuXiZ022nGrq6K8fS/Ug7tE20iIQvllhpAUl1odC3n0M3XVLL6uBwJsDPHwYAL1kMBvezfgwZ/eRUZ8CmZe+i/3mcPrYb+5S0yACUQGAZFTZssK4OAuIC5JfNmnf9KRn9r/J2tfyhMDizuJjB67aUVlGZxv3AaUFkE+70ZI/c6veRDF+7x1l0hIKnLuHNPXp66om5dDmfkMpFZdII/+n0/nBuNgUnQTym7HX4BRPQb7XOWEZbMwe+OvPp/3bM9zcWofEluoWSh2SPnw30BCChz3abtu4S7qinlQ5r4NqWkbyDe8CDhiRBOcb96u5W4iKfGOfcLdLL6eFwJsDPEQYQL1kMC1Xz8vkqg+MnA4hh5zUj3sIXeJCTCBSCWgu4XZbR+5Q8kX3Gr38Kg5TvlxCtRl3wpXL/mmCW6V0tQ/v4Pyw/tAahM4bnkVaBRvu3/Kt29AXf2TljC1/0W2zwvWgUZXbMr1Qzl/7BY97qhxfDJuPX4oTm1zHCqc1dhfnIvs4nxkl+Rj/aGdWJ2zDSTrTYVy3t3Wdyj6tTjW4jIqnC+OAipKId/8sjBIwloUp2b0FB6EfO0TkNr1cF2e1P5I9Y+S4MqXPxDWZvHFvBNgY8g7Iz6CCUQNAVLaeWLJx1i0ay2OzWiF94feFzVt54YyASYQ/QRc6mCxcZBOHKotCCtKhOoZxVCo5dpPSuxJv1P3bgKqKiD1ORvy0HHRD0DvQe5eON+6B1AVyGOf96iQ5nzrbuDQHnGMfOl99gLtS4vgfP1WkSTVcc97QFJanbD7K3sLHl/8MfLKD6NFcgbO7XACzmjbQxguVuWhn9/Hr3vWo1N6C7w4+CY0TQxe2/XxJ190B6ReZ4aVibrmZyjfvH7E+H2p5rWrK+GccL2m+nfv+2JXlEvkEGBjKHLuBbeECQREYFPeXry49HPhttAkIRVvnHe7SKTKhQkwASYQDgLq9tVQPn1SXIq+ftNXcK+l6BCc794vDCPz13Sv50bqAVUVcL7/oGbg2IlfIcPpvQeEUSgktwdeAmS2EfFFUkZLt/mIyD2O3OSknmdAvviuOiWRX16MJ5Z8guX7N7na0SypMbo0aS3eQWTsUF677OI8zNn6J/7J3Y3jMtthwuCbROLUYBZ12XdQfnwf0oBhkAePCmbVnuuiXSFyiSw6BPmy+2vEMuknKrNehLrhd/cuk+FrKV/JDQE2hnhYMIEoJZBTko/9xflYfWAb/tj3D9Ye2C56woZQlN5QbjYTiHICruSfnftBvuoR273RXYjIAHDc8rLt8yL1QF3hTfSHAubjvC/41eztUD57BijKrd2t2Lij8VYJKcJoUvdvFcc57n7XrQR1XbChBN8/7ViFBTtXidx2VuWE5p3x3JljQxLLqm5dCWX604EnoPURILkrktsimrSC49ZX3Z6t/vMHlC9eqLMYLx+7BBzOhbrrb59Pi8gTYhqJPFRWhY2hiLxr3CgmUJsAJVCdu205luxZj1U5W0EuceZyQacTcUPv80Bf5bgwASbABMJGQKV4jWuBynJNQrh9T58u7Zx0J5C3D/KopyG16ebTuUE/uCgXammhXzLI+o4Nua05xjwHpDW137zqKqh//wp132YRbK/mZ4ufbktqprYD0coqfsb+ZUNxJBlGew8fwsHSQhwoKUBOaQFaJmdgUNveIgF4yErhAThfHyekyoVkeThKjV2h8ZC6DXR/VTqOXOUqy8Ku/ucXhsO5cL56s1+nRtpJ8hUPsjEUaTeF28MEfCFAQaRfbfod83esrGEApTRKQJvUpuiS0RqdM1phQKtuyAqi77UvbeRjmQATaNgE1JwdUMjdLSEZjvs+8BmGsvBTqL9+AanH6ZCH3e3z+cE4Qc3ZDnXOZKj7tmjVUdxTl/6Qzx0rFMq8FdeOUFwi5GufhNS8g7dT7P29olSIAqjOtf8eAAAgAElEQVQUa1VRCony7mS0sHduAzzK+ewIwFkFxwOf+CRI4S8qfex62hXS63aJXpx5LaSTw5MXyt9+0c4QG0N+0+MTmQATCAYByrvw3pp52Ji7x1UdBahecuxA8XWtVUqTYFyG62ACTIAJBEyAkmUqP7znv1rWoT0QQgKUj+feKWFZxBo7rWZvg/LRo2JnSxTKB5S7T/vvpDTIQ2+D1Lmfe07F+VA+fwHq3o0iQag88t+QmgXJEAr4zjS8CsgoJ+OccvqEeudM3b4GyqdPALID8phnve4mkuS88snj7kUWIu1WsTEUaXeE28MEGg6BVTnb8OZf3wghBL0MbNUNV3Q9Ff1bdm04ILinTIAJRA0BZdYEqBt+Cyg4XHn/QRELI59/M6S+tfPIhBKG87VbRPC71KmvuD65t1Ecjzr3bU3xjoSxSaxgyM01DDURBzJnkhCAEGpwVz4MpGSEsqlctxcCypcToa5fohmwfXzPf2QbMIl/vHOfUEckEQsaH96LCufLNwIlBZCvfgxSh97eT6mrI9gYqivyfF0m0LAJvLPqe3ywdr6AEOeIxYXH9Mfw7qejZTLvAjXskcG9ZwKRTcA5cYyWXPTmiZCatvWrsery76HMe1eL96Ag9JhYv+rx9SR18WdQfpkukr86bnsDiEusUYW6Yi6Uue9ov2sUD6nT8cKFTt24TLitCUOp3/nCEORS9wTUJZ9BWTRdGEJkEIWkVFVAmfoI1AM7fb736tJvoMyfKiTUHeNeAyQ5JE0MuFI2hgJGyBUwASbgAwEKMH1k0RSXS9zY3ufhqm6nIznWfgI+Hy7HhzIBJsAEgkcgbx+EAIKf8UKuhlAuFsrNU5ADqe1xkAYOA5IzICUki7oRZBlmcd2iXDhf04LE5cusg9/Vg7uhzp4A+lmjkBT2RXdaB80HjzLXZJOAum0VlGlPAamZmlCBVSGhjOytmkhF07aaS53JELY6Vd99ko49CfKVD9ls2ZHDVAXOt+8DDu2us4S5thrswRgy77rp7n/iOTLuyDmrof4+Wxin7orHes4YAWngpYAj5uiph/OgfP0q6HqOW14BMo/kszL83u11WEDB1i3ng5hAnRHYkLsb4xe8g8KKErRPa4Z/nzISXZuEOXN2nfWeL8wEmEC0E1BX/ghlzmRIXU6CfIWPC0NT59U9/4CECPQdF49sktMh9ToL8vFnA+nN/MKozH5JKLhJrbtCvv6/XuugnQCQ2pvTCTRrr4kkxDTyeh4fEEYCzio4n79GJDiVr3tSGNauojg1xb6lXws3yBpFkiCddCHkQVd7vKfKj1OgLvsWSG2iLcj9MNLVneugfPwfca7jpgl+j9+QUvVgDNUwRHQbb9UCKN+9WdNI8WIMeapH9mAMkSuqPOSmo+zZGArpUODKmUBICfy8czWe+vVToRI3oFVXPHPGGMQav4KE9OpcORNgAkwgcAJ6fiH5nDFiMRlwKTgAZdk3AO3ClBZpKmrlxUfFDdxcwB9JblKNU6Y8JNyURH6jJq0CbjpXEBkElNkTof69BMadG2G0L/lcxIZRkVoeoyW3TU4HCg5C3bFGjDdy05QvuBVSR3M8jwrl2zdBOYXIABaCCVnt/O6w3kaxgzXqKXHdiCqedoauekQYhLRDI6T023SrtQMkDJ3GzT3vDHmoRzeG1N0bhOiEu6LF8d0EVJS5dozcHcfS2hE1srgxTEAjsDx7MxbvWocvNi4R/392++Px+GnXMh4mwASYQNQRcL5yA1BcAPmGF4MnJ22HQn42lIXTxKJX5PW5cYLtBKS0w6N8+qQIZJdOHKrJZ3OpNwRIJl15d7xm9DRtA/VwnhA60P6/LaSzr4fUsU/N/pYUQBj229doxx13mogHkpIbQ123CMqaha68T5RU2FJd0AeKrrxUtNNx+nBIfc724ewQH+rJGDLt2hjd5PRW2TKGPNRTa2eoskzE7qlrF7k6zsZQiMcAV88EiEBJVTl2FOYguzgfB0oLRPI4SiJXXFmG5EYJrn+N45OFyEF6fJIAV15dKY6hf0WVZeIcSkC35/Ah7C/OqwF3fP/LccmxJzNwJsAEmEDUEXAtOhvFwzH+Y0CSwt4H5YsXQKpuUvOOkG94wev16Yu2smia2GmS2h0HecS/2dXNK7XoO4DUDYUgR0mh1vj0LMinDYfUa5DHzrgEDtwcRcmE5fNvCWqeJ12JUVwuJUMYRDKp4KVmhg56SYGQgfdYfDCGKJGs2VDxxxgy1uPJTY6MLypsDIVuiHDNDYAA5e45VEZGTbkweIqrylFNvq2AMHj2Fh/C9oIcEccTitKlSWuQXPY57fuiXaRtjYeiw1wnE2AC9ZKAMv8DEX8h9RwE+eI766aPlWVwvnO/JrzgoR3qpj+hLPgQyNPyB5GssTz8EcARHtW6uoHDV6UcUhJ9qPQlruzQHijkBrZrPVBeKnaBpL7nCvn04BcV6rrFoOStKDyoVS/JkE44T4tfsinq4LVdleVQ1y+Gumq+EAIR+bxi46xPs6kmJ9zk2vcULnNGdzY7xpDx4lb1CBxkhF58l1B8NAoysDHk9a7zAUygJoHcsiK8seIb/LJ7ndi5sVvapDYVCU6bJ2WgRXJjNEtqjPS4JBRVluJwBe38lILq3l+cLwwrKnGOmKM7R7HxyEhIRWuqIzkDrVMyhWw2FybABJhAdBOgnCk3iC/v8nVPQWrbvc66o+7bDGXKw9o6sv/FwuWIZLAp3oCMIHXTMiBvv9a+xFTNJemEIXXWXr4wE3BHgAwVZem3QmlOFHKfIyW0lp39BkaiJOqqBUI4AlUVWj2Nm4ucWORCaFksjCEyQKRj+oJinqi4FOH0xMlHKvRmDHmrh1wRQe6OJJOuxwYBNXag2Bjye1jwiQ2NAO36fL3pd0xd+yNKj0wEmQmp6NS4hctgSW2UiFjZoc0RCSlok5KJVimZaJHMyfMa2njh/jIBJmCPAMVWKJ8+IRKUOu6YbO+kEB6lq9rpBg9URSRDNRZpwDDIp14RvK/tIewPV91wCahb/4L686cgN1RhcFx0B6ReZ9oHUlYMdfUCKKsWALl7tfNiGkHqfrJwwyPBA6/FgzFUQ8ntSEVkcJGanL7DU6N+N6pyLkPGpMbnsZ4jBpdrp8ic4NhCVY4FFLzebT4gmgjsPZyL/SV5yCnOF3E4Cr3sLEpZdSV2FuZgRfYWVDirxFE9m7bHbSdcJH5yYQJMgAkwAf8J6LlW5LOugzTwEv8rCuKZ6rbVUOZMOupulNlauNiQS5zUvodfMshBbB5XxQR8IqD89LFwCxMG0aCrIZ1yuefzS4ug/Po51L9+BI54wJBrHxlSIlbKFxlwK2NId1kzGCK6ASPaecRtzp0xJHUd6FKYU3eu11zfrOox5iuiygw7T2wM+TSM+GCdQFFFqXDnohgYknE2Fgp3pVgZd4X+ll9egn3FuUIAgIL/CypKXOIAhyvLkBATh5RG8WKXJTUuUbiRNU9qDIckw6mqOEzuZEfEBMhA8bWoqorsknzklOT7eqrr+GMzWmFk90E4p0Nfv+vgE5kAE2ACTOAIgZICOF+9WZOlvvtdLSlqBBVSi5MS0zTZZC5MIIoJqCvmQZn7tuiB1HUA5GF31xb8qK6Euvx7KIs/A4kQiGNpB+jEC/yX/7YZM2QXrcuAIVe3I4lT7Z4b6HG8MxQowRCe//veDZi/YyW2F2RjU95eJMfGIyUuESmNEpAenywMCnLTIpWyjIQU0ZJqxSkMkkOlhcivKEHREcOksKJUM1CqylFA+RjqacmIT0Gr1Ey0TM4QMTwOD8pFcTGxyExIQ9u0LHTjJKb1dERwt5gAE6gLAhTsrf76hfjiTC48XJgAEwgdAYr3Ub5/S5MHb9xcGEXC1a2iFGruPpCLKMnECyOo77mQT7408LxFwTaGjsT9iPxeFnmDQkWQjaFQkQ2w3onLZrtyzARYla3TydBKjUsSOzfxPmbLJuNMGB/JJCCQATJI6He60UYG2OEKbfeHjLN9xXlCUIB2dGRJRlKjeNfxibHxttprPoikq9un+Zdh3K8L8klMgAkwASbgnoBKwgljRYJK+cYXITXrwKSYABMINQGKh/lyItRdf9e+kiMWUp/BWjxccuPgtCTIxlBwGuVfLWwM+cctZGfRrs7DC9/H1nxN1eayLqdgUNte6J7ZVsS1aAaF5s5G8TEUF7Ov+JBwVaMSIzvQNDENzZLSkUbGTaNEkKFALmpJtLNEPxvFs1pZyO4gV8wEmAATaNgE1I3LoHz+nJAZlsc+37BhcO+ZQJgJkAsotq8RSokiL1HzjloCWbOYQKDtYmMoUIJ8vjsCq3K24uGf3xeubFmJafjPadeid1ZHhsUEmAATYAJMIGoIKDOfgbp5OeRzxkI6aWjUtJsbygSYgA8E2BjyARYfaovA7E2/YcLSL8SxXZu0wQtn3Sh2dLgwASbABJhAFBDI2we19DAkckGhfzENNFdYaRGcE8eIGyaSNiamRsHN4yYyASbgMwE2hnxGxidYEFi67x+8/OeX2F2kZRW+5NiTcVe/YWjkiGFmTIAJMAEmEOEEKFO7Mv1poOhQzZZSEHOrYyF16S+CmRtKURfPhPLLDEid+0EkReTCBJhA/STAxlD9vK/h7NX6Qzvx/up5WLpvo7hsq5QmuL3vRTi9bc9wNoOvxQSYABNgAv4SKMiB893xQrEJCSmQMlpAJaPocF6NGkUej6Hj6r+QgLMazpdvAMqLIY98DFLH3v6S5fOYABOIdAKHc6Es+CjSW2mrfVK3geLDlVWRVJL84hIUAuXVlVi0ay2+2bIUFB9EJTE2DmN7nYcR3c8IyjW4EibABJgAEwgPAWXqv6Du3aipNA29reZF87Oh7t8C9Y+voe7X5nv50vsgdT8lPI2rg6u4Eis2aQnHra/VQQv4kkyACTCB4BNgYyhAplvy92FVzjasyN4MconTE5qS/PQ1Pc7CxZ37i6SkXJgAE2ACTCB6CKgbfoMyawKQ2gSO2ycBssOy8crcd6CumKsZRGOehdSyc/R01IeWOiffCeTug0y7YH3O9uFMPpQJMAEmELkEGpwxRPLVJVXlKKksF6putJujFwmAu20yyqFzqKwIOSUF2F6wHwdKC0ViU/qdsVD+njPb9cbgdn0woFXXyL3r3DImwASYABPwSECZ9iTUbashD7kZ0gnneaWlzJ4I9e8lQHoWHLe8UjtDvNcaQnBAVQXUv34QeUkoxod2uPwt6tpFIms84pPhuOc9gONe/UXJ5zEBJhBhBCLKGKLcOtnF+SitrvAbk1Nxivw8OaX52Hf4SPJPQBg9e4oOCgMoWKV1SiY6Nm6BXk07oFdWB5EriAsTaHAESgqh7tsM5OcA7XtAymoXegSH86AezgUO5wPFeUBVBdCsA6QOvUJ/bb5C/SdQeBDO128V/XTc/4EwALyWqgo4370fyNsfMZLTymfPQd20zNV06cShkM8d67UrtQ6oKIXzjduAssO2jUPfL8JnMAEmwATqhkBIjKG/D+0SCUStSkV1FfYWHwIlIN1VdFD8pH/GXZpQ4qBkpXpyUjsubBT3k5mQKpKddkpvgTapTdEhvXkom8h1M4GoIKDMnwp16Tc125rRAg5SmWrSyvc+FORAzd0LFOUCJYWAqkAtLwYO7gGUaqjF+cJNx6qQqpd8+QO+X5fPYAIGAuqSz6Asmg6py0mQr3jINhv171+hzH5JyE077nzLp90hNXubSJ4YrKKu/gnKt28AaVmQT7oQyqJPgcpyyNc8Dqm9b0I+VA/VJ7XqDHn0MwDIj4ILE2ACTKB+EAiqMfT8H59h3rYVHg0hT9jiHLFol5aFxNh4v+nGyg5kJaajeXJjZCWlo1lSYzgkWUhZt0xuwrl9/CbLJzKBmgSUL16A+s8f4pekpoXWXaBuXQXk7dMWg9c9BWS29opN3fA71HW/CFceUqnyWGLjIGW1FcpeaJQIxCUAcYmAswrq6p+ByjLIp4+AdNqVXq/LBzABKwJiV6jwIOQrHvSoQFTrfFWFc/Jd4hmQL74TUs9BXiELo+WH98XYRUKytvMSBBEG5Z37QJnq5THPQWp5DNQV86DMfRvIbAPHLRNtGzT0XCofPSpipoT7X0YLr33iA5gAE2AC0UQgKMYQxeCMX/AO1h7cIfp+bEZroaLmrSTFxqNn0/bomdUe5HLWJIGTt3ljxn9nAnVOoKIUyrSnhcoWGT3y5eMhtT3O1SyKK6D4AmEQXf8/y8WTmrNdC1DP23+0S3GJmmGVmikC1yHJkBrFA03bQmraRvu9RVF3b4Dy4b/FXx23vQE05t3bOh8r4WwAxcf88ztQVQmp5xmAjXeQu+apu9ZD+egxYWQ77pvqUTjB7flLv4Yy/wNIHftAHvmoRwLqmp+hfPO6dgyN7SO5jOTrnoLUtrvf9PRngZ4leezzrnpcRt6VD0E69iTv9VdXacZd4QFIp10F+fTh3s/hI5gAE2ACUUYgKMbQU79+KnaEyHXsidOuQ0d2IYuyYcDNZQI2CRzaIwwY9eAukVNFHvF/QHLjWicrnzwOdcdascBzjH0OSEqvcYz6x1dQFnyo/a5RPKTjz4XUa1DA8UbKd5OgrpoP6aShIm6jQZaCA+L+4NBuIDkDUptuIqi/vhcyhMkIoCJ1Oh7yCM0w9rUonz4Jdftq/8dQSQGcL98ISBIc902xjjcqLoBz0u2AqgrXM4q1UxZ+CvXXL7Tn5tZX/TbodPdV+cxrIZ18qQuBumYhlG9eEx8W5Jtf9oxGVaHM+C/UrSvFBw0HHc+iCb4OJz6eCTCBKCAQsDG0ePc6PLJwCponNcZHFz/AMtJRcNO5iUzAZwK5+6Cs+B7qn3O0xWb7npCvfAholOC+qupKKDP+pxlEjZtDJhUrElbI3Qtl5XzxU9TT73zh1kbuQUEph/bA+dbdYhHpuOd9YWjVSSnKhTJnMtTdf4vFsETxU01bQ+pzjrbDFYqSnw3lq5eh7t1cq/b67jroMiIoMWpKhuYedvZoSP0v8om0uvUvKNP/K85xjHsNyGjp0/n6wbphJg+7G1KP093Wocx6EeQiWnPHRYXzrXuFISsNGAZ58Cj/rj/1Eah7N8HdDpPy9j1QD+6GfOHtkHqfZVm/HidEz7h8/X8D/lDhV0f4JCbABJhAGAgEZAwpqorLZz2Fg6WFYkdocPs+YWgyX4IJMIGQE6Ddhfz9UHeuB7av0dTiqMTGQT5jpL1FprMKyoxnxFd2c5E69YV89vW2Yop87asy9WFhEFCSzECkhH29ruv4/Gw4P/g/oKTAbRXS8edAHnS1cCMMViEjVfnpQ6C6SgTtizw3LY8BDuyEum2VuAwZBmQg1MfifG4kUF0JedTTwr2N4mWEQXzn2/YNbVWBc9KdQH42pO6nQr70Xr9R6Tuf4l5foKnS1SgFOZo6W6METWghPsn1Z5ebHsXo3Pa6EEDwqShOCB6KE46HptUScVA3/Qnls2c1N9Zxr9e4trgOfbCY/RLUnB1ATCzkq/+j7S5yYQJMgAnUUwIBGUM/71yDR3/5QAgTzLz0X0L9Sd25Fig4ADhitUmWgpvpa13zDtp/c2ECTCBiCKjZ24GDu6CS6MHB3VDJtcqNWpvUrD2krgO1L8kpGT61X92zUZP3pUVmi2OA9j1FQHeoiq6iRdeg4HGPpfAA1OICSBRfFAzjpLpS25kqOACp20DIg64Rl6f4KHXnOhHELgp9bT/tSvH1P6BSXABl9gRNfAISpD5naQaPYa4lY1SZ+axmLHjYqQioHXV4srrlL+HOJfL7UHJUAMqXL0NdvxjyWddBGniJrdaRexrtMJHbpxAKMBgotiowHETPlfLeeKGoKNzdTEVd8jmURdPE80Q7NOaifP481I1LhXgDiTj4UujDhTLlYctrCz5fvSJES+i9LA2+XpOmz9svXOJcHy8yWkC+5F4tho8LE2ACTKAeEwjIGBo39zUhmnD/SZfhkuLDUH7+BKgotcQlvlbSQoiSv7XuUo+xcteYQOQSUPdvhbp8DmgRidKaiYNFq1MzhYQuuQjRMyue1WAYCmFE4nzhWk1Z7tL7ailzkfuQumKuJvJgLKlNhPufdNKFIh7Kn+JS7KKYjzsmCQGIGqU4H8qSz8X1qVCciJAC90OhS127EMq897Q5N70Z5IvusAy6VzcvhzLzGSA5HY7bJ4sv/vWl6PExdN/kc8aIbrl2V1KbaLtDXorreADyyMcgdezt7RSvf3e+fIPYHXTc/Z7gbizK2/eKuC75uidriI+4jqE8R2/eLnZ35Ov/59P7UtUFHCwMLf0aNB5oXNQqpNh4whBNLMFPEQqvcPgAJsAEmEAEEfDbGNpasB/Xf/MikmPjMatxB8Qt/157ubc7Dmh1rOauQTK55aVAaSHo67CxSMeeqPlD++mTHUEMuSlMIDoIlBRCLBzX/XK0vZltIDVtDaQ3h0QLcvpSHMRcJ3UFRl3+PZR572pufeSO16Q1UJIPdem3R13+qHFJ6ZDSm0EtK6qhaie17gppyI0+G0XOyXeKnTVv8RikGqbMfUdbjFIbyZDpdrJtXMr3b0H96wdtzqVF75CbvOa0ETFcW1bAHFRv+6IReqArPueSeyAdd5qrlWKH7tAeyJfd75WtcFkryBFiA8QnGEX5+jWQwWrejRMqiu+Or7GT5e56yk8fQf39S+24G16wl/iVdn2O7CrJF9+lqep5KLSLqm5brcl6p2RAymyt7f6yF0cwhgDXwQSYQJQQ8NsYemfVXHyw9kdcnNQE929YofkW01dYD3Kd9EUa+7ZA+fNbzRUnppH2ZYx2jLgwASbgnkBpEUiCV924TEtImpgCuc/ZPrtY0QKMFmIilwnl4jnuVC1fTz0tQvVuw2+1e0e7KL3OhNT7zJpS3dVVYsdM+XWWK98RMaKcL3ZkiNVVC6B896YQjBDS3jaKMNrmTwWc1ZAvGy9c67wVXe2MjhM5aU44z9sp4u8UA6K8e79w/xLuZAG4gdm6YJgOcj5/tXDzMgseqCt/FCIWFO8iYoksivLLDKiLZ2rqiDe+GLRW6wlYpV5nCmNXL8oP7wkhEvnMayCdfJn19aoqIKSwS4tAxjm9KynXj8dC8UITrhfGjbsdqaB1jitiAkyACdQjAn4bQ9d+/Tx2FObg+YM56F9W5rNrAcnqUpCpCOKkjNacE6QeDSvuSlAIUN4UkqD+ZYbb6uirL339tVNcylVN20Ie9ZTtr8x26o7kY9S/5kHdvkZrYkYLSMec4D0YvLwYyuLPoC779mjXSBGuz2DIFH/izmWwskwLiC8t0nZ5ep1pGwuJVCgfP6YF/FNOGA+Jal07QknpkK962OcPSXqiXOnUKyGfMcJ2GyP2wKJDcL52i5YTaPxHNZvprILzlRuBsmJLdzRXQlEyLG+eCKlp2+B1leLHXrmJzFA47p2iGTI0Tuh31ZWa2qEXFUXyqFCmPQlUlmuiDkNvtVZwpCvp7pDpzeC4/c3g9YVrYgJMgAkAKCwswsRXJiM/vwAJ8fEYd+sYtGsXIoXUMBL3yxjKKcnH5bOeRpyq4rs9uxBHXyf7nutzs4WbCPnOkxvAdU9rSRYbaqGv0vu3ANnbREA3qsqBijLtZ2W5eHl6LBTnQXEO7Xv47NrTUJFHcr9F0sQvJwJFuVoenh5nQDq2H6RmHbUFFQWM5+2HfP4tXp89dclnUBZNFwsvx40TPCYujWQmYW8biRNQbNXqBQA9k0cKKeFJXQcALTpCSm0K9eBOUH4jkTyWFqG0KyRJPjXXFbzfpCUco591u2ujLvsOyo/vi3opkaZfge1CevweILaR1k43OaK8NZxcv0iRDJltIFMOmzqMKyFRCuXj/4iYGoqtMRc9hkvEZt30Us0/G1T/QiUsoUt+666JuuubdOJQyOfay4OlkjfFp09osWFJaZqbI+1qovYYU3RJ7dOHC8luLkyACTCBYBEoL6/AW29PRZcunTHkvLOwevU6zP5qDu69+1akpQVPHTVY7fWlHr+Modkbf8WEZbNwVmkJHs/spAUA+1mU2ROh/r1EGERUT32IV7BEcThPc1MqPazFUdEC69BuqOQyWJDjJ8Hap4ngV/J7j7PIARO0K9WPikSixp3roZKYQHmJtuggH3rKUROXJBamErmTkYpa42YixgRpTUPUeRVCaeqXmYCqCCEDcj+tJa+r59OhL+K3vlYrQNvVOPpyTq42kLSv4yyR69d9oy/upE4mjABS3nJXKPbnuqf8M1Io1uNIQLvU6ljI1zxew8hwueCRIUQKX+Ti6GfR88dQ/hsyAnwpenC+fg4ZZGSY1VVxKQcedxrkS+5x2wxlykMgg0Ko+118t3DpVrO3aQp0pCRIua7OuzE0XSgtgnOiJuogdvwO7REGjXhmfXFTpLxVFO93xO2TuEv0IcSg9EZ/I9dQd3Ldoekc18oEmEBDIrBz525MmzEL424ZI4wf3TgadMYp6N27R1Sj8MsYenLhFPywex3G5+fjktHPB/yluYZvf1oWpHTDQlOFWJyq+iKVRBmoUIBnTKMj/2Ih6f8dF6+pYVEweKsulupKYblrhQehLP0a2LEWan6O190dIT/etB2kjOaaKwT9I4OGFuUxcZ6bTEbV9tUirkSUlAwtBiFEqn30RRaFB7VcKk1aQWrVRbzko6UIued1v0Dd+EeNr/622x+XCKnHaZB6D/Z78evuWuQuJXL70KKX4npOu9KySS6Xp4GXQj7LfdC38vPHUH+bDannIMgX32m7e3ygBYHqSqj//AGKBxFy5PRBQ5IgteshZJz9UYUzXkkXOaBdXhH8ntxYyJLT9cSYMIkE+HWfaIFOLn2ktjfmOdsy58KAeO8BsYinXFMKBfcXHfIe++JXI+2dRDuetPMpnXK5lrvJXSnKhZPcEPOzNZGAxi2E2hwVitmh2J1QFrHL+83rmrR80zaQr3zYb7dw4VL5/VuupMXiPZiUBvavXucAAByUSURBVCkh2ZVsN1BjOZQsuG4mwASilwDtBK1cvQ6jRx11sZ764XQ0b5YldoqiufhlDF017RHsq67Ee+nt0eWi4CywLIOdA6UbEysWKkLlrnEL7WscGVa6+5kbFzSVlPBooUN5k8qKgQraLSjTdgvik4H4REhUT0Kq2NGiBYtkcItRyWDbsU5kQTcXku4VRkNiGiRyUSGjrUnLoPmqU2ZxlZSmaLeDFk+UZ+PEC7wqTdnCTEbp6p+gUKzX4bzafaMvzfSF1ZcvnrYuHMSDyEAllaYji0tRMxlzHftASsvU7i8tMKgPdM+FImIJ1LLDWv6s/GyRjNQx5jlN+pYWVMecoOUKCdAY1I0boS428lGvuzi6ixAZ/yJxo7lQMPXLY7WYCR/leYNInKvyhYCzGsr0p6HuWFvzLBKbufLhoEg+U8Xq0m/EToPUtrvYzbJT9PGpx0S5jCNKHHr3Ox5jWezU788xyjevQV2zUCQ2pQSnloVcHj9/DiSrLgqJaFx4m3g3hKvQ3EzGUDCKSIhKeavEv/XabjaNkdOvgjTw0mBcgutgAkyACdQgMHfeT8jOOcDGEFEpr67EFZ8+jAJJwpILH/D7C5fbMUaqWbTbQAaKXsgtulGCZnyQyxIFnJKxQjE0rp+VEAYM/Y4MFkoet3+LdR6VMA1wsdNDi+xOx0Nq2s5rsGwwm0WxBRRjIEpiqgj8FnFdtNvkYyHDSnwJX/3TURch2sGjXDRkDB7Oh7pjjWYgJadrqoJtj/PxKmE4PHcvnJSMkBYOtHNGTEj90B+Xt7x9UFb/DFKsAhlKcYla/I6f7kvqn99B+YHiQSQtML5zP1tAnK/dLOKK3H3hp50vSq4ovkbf/LKt+vigyCCg7vlH2+U9nAfpmL7inzDUg1XIUH5jnDZ2rnrE+3grOADnm7cBKZS356jhLQy3rSvFrgztzvhbSPJbyDzTByTqMyX57Xd+Dalsd3UrnzwuDEf56v9A6tDL++Upros+XNUzwR5yv/Y3N5Z3aHwEE2ACTAAiRoh3hkwjYd/ef9CyVdeIHx/i5brrb82lpfCQtpgntzP9X2x8rQBgyRGjLfJTM8Ui12WIkcsaLXz1nQKKMSk4oMWa0DKWAokproTc9MiXuw4Di6k95F6jzP9Acw+hQsn0ug6E1PkEUBC4YGAutPuTvR04sAPq7n80I4d2x44U+pJMGd1pN6RGKTus5bfY9bf4Nblt0bUiZtFBrkFTHhL3S0jdUl6WYNyf0iIocya53BOl/hdreW18KeUlmttSebHIvSUNGGb7bMpiTzFGdI7I22UoykePCXcg6ivFkXFhAkYCurFMO9OOW171KPqgLv4Myi/Ta40zoXb2wb80VVAykshd2W6hj18kf71yPlB4wO1Z9CzRM2VVRDxc4cFastp2m8DHMQEmwASYgD0CZAwtXPQrbrl5NOLj4zhmyB42PipSCKir5oPymQjXCmNJTNVc9eISoRbnC1lgsWtiLgkpIPc+SsZHu1yeivrbLCg/f2K/67RTRX78zTuKhIek+hT0Ul4iFKfE11MKor5sfNAvobsdiYozWwvJa7tqX3reEYq7kkfXVsTy2FhSxCJ3PVJkpNwxeqEM9rRQJLnme97za0cw6JC4wogjoLxzn9iNka94EFKX/pbtU6b+C+rejZpARNvuNY5z7Q6dOxakkuatkHsdyZaraxcdPZSemV6DgPa9ROJPcn1T5r4t/k5iEsK92FxUBc7/UUydBMcjM7zn4PHWMP47E2ACTIAJWBIwCyaYjaNoRudXzFA0d7hBt72sGOqGX6GuW+yKKarFg2KsmrQSsrnCMCEjqOUxPmEjo4uML+zb7DZuylNlUofekE4aWnvnyacWHD2Y/PSFwtKh3WJBJQ//P6EmFYpCSmMiuJkMS1qinXYV5NOHe76UrgoHwHHLKx5zzFhVRF/m6Qu9MWmnMvsl4dpICTkpMScXJuCOABkkytevio8c8oh/u4dUUQrni6MARwwcD35Sy+igOBySdBaGN0m3UxykuVSUCYlyZcU8LR7zSKG5RTptuOYGaCrkOkeCEhTT57j11dp16h8CktO1BKNcmAATYAJMIKQESFFu0uQpKCsvR+PG6fVCVlus11RVJb02Lg2RQFEu1LIi4TookRhEYgpAEtLhLLRIIiU8UuhaNV8Tt6BCLn1ZbTWRCiFWQcIVSZAk2bJ1qqpo55NbX3kxVJKxJdEDGuid+4nYiJCXqgooi2dCJaUtKk1aCmPE7ZdtklN+7wEh8xuIqhXFTFDsBO2wOa576qh7ZHySJuEboLBDyJnxBeqOQHUVnBOuA6qr4bhjktv4OV2yWerYWyTXdleUee9qH0Aoz9LY57R5hFxut60WqRPIsBExnkcK7UKRsIs3AQOXq+dFd0KinSNDIfVM5dMnhZKlzzuqdUecr8wEmAATYAIRRoCNoQi7IQ26OZR4dvOfUEmYgKRvrfK5+ABJiFdQILY5xsmHOvw6tPAAlM+ec7kmklCDSLJoEGtwJdqkL9vk4uZLvIWpUcr3b0P9a16N38qX3iuy1nNhAp4IKF+/BkqkKp16hZDMNhdlzmQR2yPiAD0olSlTHoa6b7P2ISOjpZZTzVjSmkLufzGknqfbFoNQt62CMu0pSC07Qx7zbE1jiOKN5kwWEuTklsqFCTABJsAEmIA/BNgY8ocanxMWAur+rZpCHe32HMkzJXZ/LIqQNydZbLGLlKztLKVlhaWtVhdxfTE/coBwOWzdFdi78WheEDdxGP40WiQw3rIcSM6AfMYISN1P8acaPqeBEXDtLCY3huPud2v1XsSk5WeL5Kre4uCUBR9qRrlBEVTqOkCLN/Tzg4TztVu0fEam65P6IqkwirF+qnU+rgZ2O7m7TIAJMAEm4CMBNoZ8BMaHMwGfCZAMN+U20hPi6hU0ShB5mczuPz7XzycwgQAJuAye4f+qabSUFGq5quIS4Rj/ke2rqHs3QyL3TFLlDLAoCz8F7aKSQSXyeR0pLlGHy+6H1O3kAK/CpzMBJsAEmEBDJcDGUEO989zv8BMgKWHa7SK5d1LQ69hHSBJzYQJ1TUD9fTaUnz4G7eLIlz/gag7t8pALpnTcaZAvuadumqmLjBgNMlWF89nhgOKE4/Y3RawSFybABJgAE2AC/hBgY8gfanwOE2ACTKA+EaA8XK/cCKgq5JsmQGraVvROSNLvXCdUGN0pvoULgS40oieIpZhCElegGDzHHZPD1Qy+DhNgAkyACdRDAmwM1cObyl1iAkyACfhKQI/BkZq2gTz2BaHGqLw3XlOIu/0Nkc+nroq67DsoP77v2rlS5r4DdcVcSCddCPmcMXXVLL4uE2ACTIAJ1AMCbAzVg5vIXWACTIAJBEygvBjOSXeK5MtSq85Qi3KFgImIa+t3fsDVB1QB5ToiIYfSIsiDrgbFEVGRb3opNImaA2osn8wEmAATYALRRICNoWi6W9xWJsAEmEAICagHdmqJTosOiauQa5x85cO1Eq2GsAmWVaurf4LyLe1QacUsqFAXbeJrMgEmwASYQPQTYGMo+u8h94AJMAEmEFQC6rpfhES91KlvUOsNtDISdFC3/AWpbXdIA4YFWh2fzwSYABNgAkwAbAzxIGACTIAJMAEmwASYABNgAkygQRJgY6hB3nbuNBNgAkyACTABJsAEmAATYAJsDPEYYAJMgAkwASbABJgAE2ACTKBBEmBjqEHedu40E2ACTIAJMAEmwASYABNgAmwM8RhgAkyACTABJsAEmAATYAJMoEESYGOoQd527jQTYAJMgAkwASbABJgAE2ACbAzxGGACTIAJMAEmwASYABNgAkygQRJgY6hB3nbuNBNgAkyACTABJsAEmAATYAJsDPEYYAJMgAkwASbABJgAE2ACTKBBEmBjqEHedu40E2ACTIAJMAEmwASYABNgAmwM8RhgAkyACTABJsAEmAATYAJMoEESYGOoQd527jQTYAJMgAkwASbABJgAEwiMQGFhESa+Mhn5+QVo3Dgd9959K9LSUkWlxr8lxMdj3K1j0K5dm1oX9HScv3/zpVdsDPlCi49lAkyACTABJsAEmAATYAJMAOXlFZg+czYuHXaBMICmfjhdUBk9aoT421tvT0WXLp0x5LyzsHr1Osz+ak4NY4mO9XRcXFycZR2e/qYbY3ZvERtDdknxcUyACTABJsAEmAATYAJMgAm4JUAGz8JFv+KWm0cjJ+cAps2YhXG3jBGGkm70DDrjFPTu3cN1/s6duy2PS09P8+tvxvrt3Co2huxQ4mOYABNgAkyACTABJsAEmAATsCRAO0PNm2W5doJWrl4ndon0Yvy7/jsyoKyOa9E8y6+/0U6UL4WNIV9o8bFMgAkwASbABJgAE2ACTIAJCAK0szNp8hSUlZfj/CFnC0OIytx5PyE754BXY8jTcVSPVR2e/sbGEA9OJsAEmAATYAJMgAkwASbABIJGwChkQJWOHX11DXc33QDauHGzcJOjn/VqZ2ju3AX4ft6CoAHlipgAE2ACTIAJMAEmwASYABOIHAKvTPxfQI0hg2nSW1MwcvhlKCgodMUPxcfHWcYMGeOMzMdRY/QYJF/+FrKYobvv/RcChRQQ4QZ2MvMO7w1n3uHlTVdj5uFlzrzDy5vHOPMOP4HwXpHnlPDyDvWc4s/9JBe535cux4irLhUwyOVN3xmi/yc1OV0wwWz06PTMwgrG4zzVYbd+O3fJdsyQP5DsNICPcU+AeYd3ZDDv8PIO9aQe/t5E/hV5jIf/HjHz8DJn3sw7vATCf7VQjnF/6yYD6Pu58wUMc54hYzyR8W9kAH3w4TQMOW+wyDtkdRzV6e/ffLk7bAz5QiuMx/o7KMPYxHp1KeYd/tvJzMPLnHmHlzcb/Mw7/ATCe0WeU8LLO9RzSjjvJ7nTUc4h2lEi97e6LmwM1fUdsLh+OAdlhCIIa7OYd1hxi4sx8/AyZ97h5c1jnHmHn0B4r8hzSnh5h3pOCef9JFe4/dkHXMpz4SdZ84q2jaG6bihfnwkwASbABJgAE2ACTIAJMAEmEEwCbAwFkybXxQSYABNgAkyACTABJsAEmEDUEGBjKGpuFTeUCTABJsAEmAATYAJMgAkwgWASkMrKylU9eMmoCGHMImt1QU8KD3QO+QS+P/VTcbpZYcJdnfrx5kROxnrovIT4eIy7dYxQoAhXMbbBfH1jIirz34yMqK3GvhnPs8OHzp/64XSsXLlGdFu/R+Zr6Ew6dmgnEl9ZBacZ7/fxx/dyZQl2V5+75FqhZK9LLW7bvlNcxtg+Kw70e1/Os9Mnd4zMicd0Dt7uoacxRHXQtRYuXBL2sa233zi2zGPHaqyYn3NP49/beKS6/H2WrMaiu+fFzjgJ5djW67Y7N9TFnOIvI09jyDjOduzYhXvvvhVpaanhQC2u4cvcYHz/+XKev3OKDsHXd6a3ecPqnRou6J7Gg6f1g6e50nheMOcUO+sKq7Hg7zs42PchUuYUfR5v376ta13h7j1jZ51p971kp65g8/ZlbjC3L9j98rR+8GVtEex3cLCZh6o+acoH09TRo0YIw0UPZqIHiowYmtitDA4d2KXDLhAZaI3a4rT4ttITd9cRfUCVlZdri/zzBtfIautLXaEAZdZRp/aQCga9zOPi4oSOepcunUUgmPFv1BajWoaRa7NmWZg+czaIHy0I6MGgQvfCqhgZV1RUYOIrk8X55uRSZs12d/V56gO1c9qMWRh3y5iwLlaM7SQ2A/v3E+NP74/O2BMHb+e1aJ4leBn7b7Ug88TIzJTuX/NmWZbBgJ7GENVF97JxehroGaBkZeE09PUFlc6G/t84Hr2NFWOOAavxT3UanxNP84DVs2Qc73bmKE/jxNg/8/gKxRxirtOspGOeGyJhTvGVEfG2GkPGxf6sL79DQkJ82OcXb3ODnhvDPLd6Oy9Yc4p5TBPP7JwDlu8E/R3sbt7w9k4Nxxj3NB48rR9ycg7UyFsSrjnFzjrD01gwMrXzDg72PYikOYU+6nXo0BZx8fE1xq/dNYzOxtMY8nXNGmzeVJ+3ucFqTglmvzzNA57+Fo53cCiYh6pOlzHk64NsnjiMWWdpoW/UD7fbeKsJxM4kZfcawTiO+jr1g2kYff1IkWHXaDh4mgTNuurGtnjro7t6rV6WdowZ8+LdeH16GdW1MWS+T9RXKpS8y5jES1/IWy0a9PPIUDUW43i1Mjw8MTLuttmpy91iWB9DujHmTz3BGM/u6qDxsHL1OvEis8uB6jE+G2Yj09vizjxujWOevjDqWa3pfnlj5e15MffJmzEbKs56vca5gX4XCXNKoIyMY8g4NugZ/n7egrAbQ5E+p1CWdeM85ulZsjuX1cWi3OpZMY4HT+sH83wcqjmF2mnObO/rusXq/WLnHVwf5xRjn8zzvbc52Q4P85xinD/N6wI79QX7GH/XKcHol6d3orf3pc4hmO/gYLMNdX3S93MXqOaFop0H2TwJGAd6enoa5s5bINr+94ZN4qedLUxPxpDubkd12XFFCCU44kP9u37USJFpV1806te0Wlh5mtS9LcbcnWtlQHmry51RZrznZOBNmjxF7FLYvXeh5E11U5+O790DtCg2GxGeDEn9PPPumR3j0/xitHouvC3y3bExjiHdsLI7YYWaNdVvnNTtcqDz3PWLfm9nUebuhWAcy/pXRfoIQWMgLT3N41dzT+OEDH5993vDP5vxx9LlYXfbMi9o9faSC1kkzCmBMjK/I/Rnkd4PkfCxJdLmlN//WF7LGDJ+ALB67j3NG3aeu3DMJ8Y5hdYbntYP5rk6VHMK7eiZjSFfF9RW7xdv7+BwMDeuGcI1p3gyhnxZw1jxiWTjM5B1SjD6FQxjKJjv4HCM8WBeQyooKFT1L7i6D6O32Af9phvdgoyTLv1dX2jQxGbHpcXugsluXcGEZKzL/HJxtxC2mgjNvzf693ozFt0txN0t6O0sqN0dY7XQN7szhIqrp3q97VpZGTbm3xv9e735mttl5M9iw+ocO/cuHPyNY4GuZ16QWY0Vd/2ie6B/yPD2EcPbs2S8f97mKDvPizEOylvbQs3dbPSZdzrrak7xl5GZv7dnONR8zfV7a09dzCm0YJ02fZYrZpDaYPz/aDaGzOPBPJ6t5sRQzindunYWH/1GjrhMuE7r72P9/72NSasxEinzeF3MKZ6MITtzsifm7s73Zc3q7X4G+nd/55Rg9SsYxlAw38GB8gz3+W7V5MwLYOOiXQ8ypK+pVPRdJbMxZPziYjSeBg7oJ+Ij8vMLxPnGRYjdhWVdfXVxF1vgzZLWb6i3mCB3vrRGRnZ3RKwGsy66QEIElPHXl6/9/ux8BGsgG/3FyWi3+3XJfJ65PWaj2hjM6Asjdy9E4wLSbHR5ik+JhJeomYu3XUT9Q4qduBvjM+BuTqEdSasdEZo3jEaZsZ2002CeU7w9L+TrrX/MsdP2YI1nd/WY54ZImVM8MTI/L8ZYR/MYMo9rO54HoeQdrjnFPA9cf/1IzJgxC0POG+yKCTSzMJ7TvduxR96xg8VPfbfenYCP1Q6S3XdqKHm7+4BpZ2fIznMZyJyix/jqH2torqZd+gH9+wkPBKt1CrHy9H6py/el1XojXHOKcVfPzMHbu5vmG+M6xdOcYh6vdf3R1t85xdvHfXO/PK0tfDWGgvkODneMcyjmK0tpbW8PtLuBrk/I1FDdjUx3AbJjwNiduO3UFWxYVhOz1e4D+cXrE4M3Q4ja6m0h7O7vdnxy3XGw+tpmNmD1c72NhWCz1utz98Kxw8GbIWR8YViJHthl5MtY9PZy9zYGQsVZr9fdxGyHg7d+Gev35B7l6VmiOqw+sJjdfK2eJ30ck+iIefHozW0yVOzdzQ2RMKf4y8jdGDLuDho52lHvCjb3aJhTjM+L+T3qjkcku8lZLfY8rR/cieZYjQNvhrWdZ0mv226Mlqf3i901TLDHtbG+upxTjO3wdo+1daJnkRA6xpvBEK3rlGD3y1djyN0YDOY7OJRjPBR1u4whoyqGHSvbDN44qM2LI7s33Woi+err70XgPH2FtltXMGF54mFus3EwURusFLSoH0YVLuPOkCcpbN19xt3A92VB566dugG36Jff0L5dG/H10s5YCCZr48SmK7GYeRjHmrtx6O48uk9G9T4748gTI32Sthv7YIdjXRpDnl7wnjh46hedpytUEi9vHwU8PUvG+BW749JqnJDAi/m59Na2YI9xTwZkJMwp/jCy+xHC2wI22KyjaU7R2+rLojpSjSFP48HT+iFcc4r5vWLnw5a397Qv7+Bgj/NImVM8GSee3t1Wi3NdudcsyOPrmjXYvHVjzp91iqdnw99+BcMYCvY7OBTMQ1WnS01On4B01yxvMSzUIOMXP7M7kLk+Tz75xlgAY0f1c4x11cXXROPWpN4+Y8yCcbvR+Ht3X0SN7TfW6y0Ggq5r5uTOxVCXJbYzYIyuLp7yaoQ7nsI8dvS+6G204uDtPON9ojrt9MuKkZ3Fvfkr2fdz59e4Lfo9p18aXTLo/8M5zq2eP2NuJysO3p4N43ne4rR0A1N3BzI/E+ZreZujPD0v5rFgp212nim7x3ibGyJhTvGFkZ0xpLOpC2PI29wQCXOKL+9MYumuT/q8oRuzep42nb2dOc/uGPZ0nJ3xYLV+CNecYm6jt/nE7hjy5R0cDNZ6HZEyp7i7f/q7xNOcbGbhbQz5s2YNJm+740F/BvVnL9j98jQPmF3I7awtrN49uvFnXMd4e2aCyTvUdVm6yYX6wlw/E2ACTIAJMAEmwASYABNgAkygLgmwMVSX9PnaTIAJMAEmwASYABNgAkyACdQZATaG6gw9XzhaCaiqCkmSorX53G4m0KAJ8PPboG8/dz7KCfDzG+U3MEKbz8ZQhN4YblbkEaiqqkJxcQkqKyuFMZSQkICkpETIshx5jeUWMQEmUIMAP788IJhA9BLg5zd67100tJyNoWi4S9zGOidQXl6OoqLDoK9SxtKoUSzS0tLYIKrzO8QNYALWBPj55dHBBKKXAD+/0XvvoqXlbAxFy53idtYZgerqalBCUCopKcmIiYlFZWUFiouLoSgq4uPjkZqawq5zdXaH+MJMwJoAP788OphA9BLg5zd67100tZyNoWi6W9zWOiFQWlqK0tIykExlTEyMqw3kLldYWCgMopSUFCQmJtRJ+/iiTIAJWBPg55dHBxOIXgL8/EbvvYumlrMxFE13i9saNgKKoohrUWxQSUnJEYMnudbuT1lZmXCfk2VJuMs1atQobG3kCzEBJuCeAD+/PDKYQPQS4Oc3eu9dtLacjaFovXPc7pAQoC15Mm4oWJOKw+EQP+Pi4oSLnLlQDBEdTz7NHD8UklvClTIB2wT4+bWNig9kAhFHgJ/fiLslDaZBbAw1mFvNHfVGQPdNdjqdtQ4lYygtLdVtXBAdTzFFdD4pzJHRxNLb3mjz35lAcAnw8xtcnlwbEwgnAX5+w0mbr2UmwMYQjwkmAAiVOBJEqKioFMYMubvRVj1JadOuD5X09HTExbl3gzPGD6WmpiIhIZ65MgEmECYC/PyGCTRfhgmEgAA/vyGAylX6RICNIZ9w8cH1jQBNwhT3Q8YPubslJSXVMHiMbnAknkAiCrrrnJkFGU4UX0R/N4st1Ddu3B8mEAkE+PmNhLvAbWAC/hHg59c/bnxW8AmwMRR8plxjlBCgnR8ygCoqKsRODqnCkUS2OYkqHUeqcZWVVR5ltGliLywsEi5ytLvEyVijZCBwM6OSAD+/UXnbuNFMQBDg55cHQiQR+H/Qfy/WzPIxX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6" descr="data:image/png;base64,iVBORw0KGgoAAAANSUhEUgAAA0MAAAEsCAYAAAAB/WhJAAAAAXNSR0IArs4c6QAAIABJREFUeF7sXQeUFEXXfcvmvEtYck5KlBwlqSQligSVqBLM/vKZA+b8KSaCfggYCJJRgiBJQFEkgwQJS2YJG9gc/3NrrLG3t3umZ3Zmt2fm1TmcZaarq6tudU3X7ffefX4FBQUFxIURYAQYAUaAEWAEGAFGgBFgBBgBH0PAj8mQj804D5cRYAQYAUaAEWAEGAFGgBFgBAQCTIb4RmAEGAFGgBFgBBgBRoARYAQYAZ9EgMmQT047D5oRYAQYAUaAEWAEGAFGgBFgBJgM8T3ACDACjAAjwAgwAowAI8AIMAI+iQCTIZ+cdh40I8AIMAKMACPACDACjAAjwAgwGeJ7gBFgBBgBRoARYAQYAUaAEWAEfBIBJkM+Oe08aEaAEWAEGAFGgBFgBBgBRoARYDLE9wAjwAgwAowAI8AIMAKMACPACPgkAkyGfHLaedCMACPACDACjAAjwAgwAowAI8BkiO8BRoARYAQYAUaAEWAEGAFGgBHwSQSYDPnktPOgGQFGgBFgBBgBRoARYAQYAUaAyRDfA4wAI8AIMAKMACPACDACjAAj4JMIMBnyyWnnQTMCjAAjwAgwAowAI8AIMAKMAJMhvgcYAUaAETCIwNy5cykpKYmGDBlCVapUEWcVFBRQamoq5ebmir/nzp2jS5cu0dmzZ+nvv/+my5cv06OPPkpt27YVx5csWUI5OTk0fPhwevvtt+n333+nSZMm0cCBA0Vbq1evpi+//JIqVKhAjzzyCDVp0sRg78xRDWNDCQwMdKpDwOyll16iq1evUt++fWnixIkUHBzsVFuYgw8++IASEhKoR48edN9999ltZ+fOnfT8889TdHS0mJ86deoUOiczM5PeeOONQvNmt9F/KijPjYqKEu3XrVvX6OlcjxFgBBgBRsANCDAZcgOo3CQjwAh4HwLJycn03HPP0YkTJ+iJJ56gnj170rJly2jatGl2BwsihA32vn376LXXXqOgoCCx4V+0aJF1U33zzTcLErRp0ybKz8/XbPP2228XxAolOzubfv31V1q8eDEdP35ckLFKlSrRnXfeSb179xbX0Cs478033xRtyL6FhIRYq2dkZIh2V61aJUhJeHg49evXTxC40NBQaz1c88qVK3T48GH6448/aM+ePeIzyELr1q3t4qKusH//fnrrrbfENe0VI9dIS0ujl19+mdBu06ZN6ZVXXhFjsVXcSYZWrlxJn3/+uXV+QfRAgv38/DS7ZPT+0huPJNn2sOTjjAAjwAj4MgJMhnx59nnsjAAjYBiBn376iT788ENhqcEGOyIiohAZKlOmDJUtW1ZYjkASWrVqRX369KFatWoJKw/IBsgHrAHbtm2jjh07Unp6uiAQHTp0sFqRbHVIkqGsrCx69913aevWrZrV0d4zzzwjrqku165doxdffFFcD0VNhhITEwUh2bt3b5Fz27dvT08//TSFhYWJY3qbdSNERdk4cFm+fDnNnj1bYGekyGsorS1GztOqo8RAiwzJ72y1r2dJkucoLV6wNp06dUpYz0CS27Vrx2TI2cnj8xgBRoAR0EAAXgpGPRSYDPEtxAgwAoyAHQRAWmBVgGXn2WefFS5UsOpERkbSzz//bCUUsKj85z//oTNnzlhd39RNg2T88MMPNGDAAILbHT7jDT7cpWbOnCk2xvHx8XTrrbeKdjdv3kz//e9/RTNy42yPAMAqBMsPrCHKAjc8EI758+dbv1YSARzHMdTRK7CKwfKE8uOPPwoyB6vRsWPHRP9RjJIhXO/PP/8UFrGTJ0+Kc5s3by6sZiCbsoD8ASu4GMJqBiL55JNPijr2sDBycwODu+++W5BcWACVBQQU1wP2tootMgTiA4sg3PZAKNH3L774gkCwy5UrR6+++irVq1evSPOSbFavXp3ee+89io2NFVYukFW4XGoRKZBZe/egEUy4DiPACDACrkQALuS7d++mO+64wyXN4nmwdu1a3bbKly8vflv9/f3tXo/JkF2IuAIjwAj4OgJbtmwRG1C4fk2ePJmmTp0qrDsxMTHCEiQJhT0yhI02yM/GjRsFCcAmH0XpziRdqUC0sAk+dOiQqAOXqv79+wuXKhCA//3vf9SmTRtq1qyZsABhczxjxgyxwVa3Kefvr7/+ohdeeEGQCMThgHQpyZB0BYQVA5t7uAWifVhtQHRARLTc6tC+0kpkhAyBCGGscDNEu9WqVaPr168LMjJo0CC6//77xUPs4MGD9OmnnwqyFBAQQMOGDRPuetINUEmGlG6ERu7Zjz/+WBA6e2RIuiaiTUdjho4ePSqIEOKWQHjxcMZDGhY6EFaQm7i4OGGta9CgQaFuK8kQ6uKe++qrr6z3jXqMmLOnnnqKpk+fbpOQG8GG6zACjAAj4EoEQIbw3MLLLleUefPmUeXKlalbt25FmoMrOIgSXiAh9haeG7YKkyFXzAi3wQgwAl6LADbn2KhiM46/IECwDsHVCZaXb7/91koQ8vLyrDEq6ngNtQVDbubhIibrwkUMFhaQLWkpAQEYN26csCTh/7aK0p0LpO22226zVod1CyRl165dglihLsQblOQGsT9wrwOpg7XnoYceEuRLGXsD0gIrBVwClcVRMoRzMd6vv/5atAWXQrw1RB/h3oDxXrx4kXbs2CHIUu3atenhhx+mxo0bF4qx0SJD6P+sWbOEiyJEGDAGXAvfAe+hQ4cKAqIkQ7CygFS6KmYIZG/NmjXCAgT80BdsAqpWrWqFDfFVIEdHjhwRsUx4aOPBLmOIJKaI0wI5BqGyVRAzBqvQRx99xGTIa3+ReGCMgGciUNJkCL+r+E2HiBF+W5kMeeZ9w71mBBgBEyAAwQQQBKX7FIgMiNH58+eFZUMSCnTXltIY3lYtXbpUbMYbNmwo4n5ASEAEcB0QIaV4Aqwyjz32mLCaGCnYfCOuCa5X77zzjrAsySItThBqAMl5//33i5Ah9AXjQlGSKWzsQdCgdKfnDuYMGVKPCVY24AkRCVnwZm/06NF0yy232BSFQH0QHVhPYCGDuxisX3BvbNGihbCYARvgC1LZpUsXGjlypFUVUF5PTYZgwbHnIqccB+YfpAR4wa0SBXONNipWrFhkGjFmkEtcF0U550rL0ODBg4WrIKxlIHvABO6KeODjWiCU//d//yce/uwmZ2S1cB1GgBEoSQRKmgzhNx8xvvCIgBcGLPR6hS1DJXkn8LUYAUbA4xCA6xbcxeDuJAuU5EBSEPtjRE1OGfMh21C7W2GTC6UxbP67du1KcPmCFUFPaUwNpDJAH25kY8aMsZ6LWBVYs2C5wmYdrgWStCktQ7YIjbSiuJIMAQOQQFirEHsFcikLLDewvMEyBKsWyMCoUaM0ZbbxoJMuZNJ6gvNhAUO8DzAEoUMs15w5c+i3334TliKQIkhugxShPoqaDKE9xBIZLXBTkwp/Rs9R16tZs6YgcRg77i95/8DVA4QV1sgLFy5YT4Pb47333ivGArLHZMhZ5Pk8RoARcBcC7iJDeOkk3cnRdzyj8DJQuozjO/wm4yUZkyF3zS63ywgwAj6BAGJysEGF6xbih2CtMSp9rEWG1KBpBcujDja9+BHHZlcryB51lJLUasU3bPphOcCDQUo5gzyUNhmCFQfWKQhEyAJLDoggNvWQ6kaski11ObgXwq1sypQp4u0fCkgN3Ao7deqka0kCwYF73oYNG0T7mEs8PBHLA+sd2oP1Dw9V5JSC/LVWkcRJPb8gpnCPg5UH1hwjBeOGC+D69esF0cZcy3sC5BV9BCayYJzACWNQus8h/xWsYrAesbS2EeS5DiPACJQEAu4iQ1rPRbU3xYQJE5gMlcQk8zUYAUbAexGAVQEbU4gIPPjggyKeBkVuVpXWFWlBcTSYX7aFt/8gLXCBgtsbLBmIOalfv74w88NyJAv6JdXmQHAg8ACrAOKaZJE5hW644QarJLjSKqXs+7p16wRBQYHQAlzqUJRucrg+iAOsF8rijJscCAyIGtzYsLGHBDksRFC0S0lJsXtDyc0+LCiwliCuRrqb2T2ZSAhSwPIH4iStMbCiyQLLEcQTevXq5RAZkpXtxR/BUgelQBAgrftFSZChwISYJ7jDYT5gnYQgA2TOYfGClRKqdSDNEOiwpWhoBBuuwwgwAoyAMwjgtwe/XXiOKaWt9cgQYkShKPrAAw/YjYtV9seWgIK630yGnJlJPocRYAQYgX8QUBIObF6xYcdfxGbACrNw4cJCIgSQ+4QlR0t1TRIlNbjYCNeoUcPqcodNuFSIQ12t2CFYNHAtqIuhoA08TGBdkQUECSpkcAuzV0AsQAjgEghXq7vuuovuu+++IgIKEAJArBOsJsUlQzgf44CLA6xASvc1uMVB7lqZ5PXAgQOCiMESAhc69FUp5GDUUif7rbScwF0P7nAgknCJlO6AqKuOGdPDUm0hskeGEIcGayMU8xADhPFqYYp2kZ8KY8V8455TF1iPIMYAcoT+Mhmyd8fzcUaAEXAXAt9//70QAQIhioqKEpfRIkMQkQERgiARYmkdKZIMwWsDIgl6ZezYscRkyBFkuS4jwAgwAioE9AgFkqoiOBOWGyXxwRv6Tz75RGzWsdGFSpgsRsmQrA/ihaB4WE6UsUPoE+STV61aJdqHWxUEAdTxRY7k4AExgFQ3kqriwQIRBqifQe5ZKa2N/Efokzp3gzOWIfh6wyUNli9lgXUMDzAQIhBDuHx99913gvyBPGlZwLRuXD0LmFZdkF6QXORNgtiBu8iQUr5c9gPjhSUOFio9MiTzDOE4YqiuXr0qLEFQAASZxH2AuDC4H3LMEP+MMQKMQGkjgLQFeCEEIgJRGTUZOn78uCBC3bt3F5ZuR4skQ1rJxZVt4aUlkyFH0eX6jAAjwAioEMCPLogH3l7BPxnuSRA3QOA/SImSDEEeGhYLxG5gAwsXKLiogRwpyQryDMFqg80r6l+6dElYhhALgvpbt24VFhr8kMNVC+REFkm4bE2UrVw/eiQBZACEDe55WkWq6GG8KEopb636thKRoj4IyIoVK0Q+CLiigQzgASnltUGIEMcD90TEwYA02BJSUPfBETIkz9Wy5kjFN/RB5glSjl8vJkyrLaXLIdoA2YME+ogRI4TVB/MNfGHhUbrJgZjChRF9wJtWKNTBZRH3Iu4ZEGcQIrj9MRninzBGgBEwAwKIaUS8KsgInh8yzxCenSBCEMXBb54zhd3knEGNz2EEGAFGwEUIYEOLt/P4kVeTISQyhXUFG3EILWCjD6UzuDlh44pzQYTgaqZMMCqV6aRLFGKBECMCSwg2uVA8Q84cuMEZcQdzhgwBHqUqnRoumQxV5jsqLhnSmg4QQFiBIHCgLHp5hmxNqavIEIgq5hRiFkoM9AQUbBErvf7iram0ysl4LSUZgruJvGf02sCmAhY+nM9uci5a7NwMI8AIFAsBxK0iDvTOO+8UaRMQi4rnHRJr33jjjU63zZYhp6HjExkBRoARcAwBkBcE8yOmZO/evSIxKHyh8Ta+Q4cO1pghuKrBnQxCB/CXRtwJfuwR3A8FOsS6wJyPt2F4IGDT37lzZ3ryySdFXAwEAEAApJUBsSuIJfn000+tCVhhmYKFQEou2xqJs2QIbWLTDyKG68AlD1auYcOGEVzklIlfi0uGJLZwy4NFaPv27UIZT+k2BzxABIG1TFRrdAZdRYZwPSlEAfdAuD82b95cyFwjL5OeZUhaCYEZ4nikzLe6/8ABLoCwgMHCg3sFlke1wiAEIoAN7keQJ5A0CD6AwCKOCnFjyFnFliGjdwjXYwQYAVcjgGclCp5XssD9GLG0eJmH2Ec8G/FckQXnQGxBmRvPXr84ZsgeQnycEWAEGAEXISAtPXBPkgXuWojRwcYVxEdu0uHyBhICIQAkOZUFcTdwdYPbHNrD+SAXLVu2FOQGMTGywFUMG2dlm9iIw50Mb/315LVdNNwSawYWL1jVlDjJi8MSBnU5KOrBmmYr1xLmRW7+ne28ksxIgqN28UN/QWRBgmCBgUuh7L+eqATyJiGOB2TYaMGYca+AdBmxANpql6W1jaLO9RgBRsBVCODFDn7D1SqceNmF+Ea4BCtjaXHd119/XYjIOEOGkF7BXuGYIXsI8XFGgBFgBGwggDfxcHfD5hRv9pELBsGg2AzDbQmxPSiI44D8MWJaYDmCqxKsKihSmQ3WD8SF4GGAdvCGH0k6EQiPN2b4DhtYKMv5QoErFywrIH6NGjWim266SbhNwOpmNNmsq8gQRBMQw3X69GkBPeYA86uUMldKYSvnZ8CAAcInXi0qAYsPfONh3VMmlNWaW5ljCQp+UhqdyZAvrAIeIyPgXQjokSFbo2Qy5F33AI+GEWAEfAgBuChBOQ6bYQS9SxcyWBHgMgelOVgNYP2BEAAX8yKAXBcgP1u2bBFiFWPGjBHCBmpSphSvwJzCQnjPPfdQRESEywenl4jX1oWU5JAtQy6fEm6QEWAE7CDAZIhvEUaAEWAEGAFGgBFgBBgBRoAR8EkE8CIQ6quOFHhbII7IETc5kC4IFBkpcFVHfK5e8SuAHZ8LI8AIMAKMACPACDACjAAjwAgwAj6GAJMhH5twHi4jwAgwAowAI8AIMAKMACPACFgQYDLEdwIjwAgwAowAI8AIMAKMACPACPgkAkyGfHLaedCMACPACDACjAAjwAgwAowAI8BkiO8BRoARYAQYAUaAEWAEGAFGgBHwSQSYDPnktPOgGQFGgBFgBBgBRoARYAQYAUaAyRDfA4wAI8AIMAKMACPACDACjAAj4JMIMBnyyWnnQTMCjAAjwAgwAowAI8AIMAKMAJMhvgcYAUaAEWAEGAFGgBFgBBgBRsAnEWAy5JPTzoNmBBgBRoARYAQYAUaAEWAEGAEmQ3wPMAKMACPACDACjAAjwAgwAoyATyLAZMgnp50HzQgwAowAI8AIMAKMACPACDACTIb4HmAETIrA+fPnKT09Xfzz8/Oj8PBwCgkJoSpVqrisx3/99Rfl5uZSvXr1KDQ0VLPdlJQUio+Pp5o1a1JUVBQlJCRQYmIiNWzYULcfZ8+epaysLKpbt661zvHjx8X/ld/h85EjRyg2Npbi4uKsdXHNc+fOUa1atXT7hcqod+LECYqMjCzSrstAUjRUEnMC7K5cuUJ16tQReGsVnpN/UcnfsoDo4gkquHCcqEwZ8qvakKh8NSrTZZjLboFPPvmELl26RC+88IJYg1olKSmJ3n//fZo8eTLFxMTQyZMnaePGjTRu3Di7/UDdBQsW0OOPP67b/qxZs6h79+5Uu3Zta3u45tdff00PPPCA7nmojHpoe/DgwdS/f3+7/SluhVl719LJ5Et08HK8aKpxhZpUO7oijWveq7hNW8/ftWsXffzxx/TRRx8JvHlOXAYtN8QI+BwCTIZ8bsp5wGZHICcnR2ykrl+/rtlVbMZAKPQ2ZUbGJ0lEXl5ekeogXtWqVbOSE9TFRhB/sekA8bBHhtCokvxokSN5YWfJkBwDiBT+j7/otzuKu+YkIyOD/v77b8rOzrbb7aCgICtp5TkhotREyl/2IRXEH9TGrlwV8r/rGaJyVe1iq1dBkogDBw4UqVK5cmWxGZfkBHXXrFkjCNFLL71ETZs21SRDatKUmZlJr7/+ujhXFnXb+N5ZMiTHAMK0evVqQYhatmzpNCa2ToxPTqBnN82i0ymXNavViKpAb3UbRzWj/33xYaQjWhjpnde7d28raeU5MYIu12EEGAEmQ3wPMAImQgBWmr1794oelStXjsqXL28lPdgQwFqSmpoqjrdo0YLKlCnjcO9BUkC01JYHuTEPCwuzWllgBbp8+bKoi3MuXrxIZcuWpbS0NE3LkJHNvb+/f6FrSzIEkqVHDEDClBYlkCv0TZI2rb47DIzOCe6cE/T71KlTVLVqVV0rELqlngdfnxPKSKW8/44WM+bXtCv5tbiN/EB6/Pyo4Oo5KtjwDRWc+Usc9//Pt0RB2tYcW/fIihUraMmSJUUsD3Jj3rZtW6uVRWnZuXDhgjhn9OjRtGfPHk3LkNJqBKsTrK6w2Mi2tQiLJEMgSmryJMcBEqa0/MB68vLLL1tJm1bfXbVOMnKz6bZ5z4rmmsXVpkktb6caURbSczolgabt+pH2JZwUn9eNeItCA4IMXxr9/uKLL2jkyJG6ViA0pp4HaW3z1TkxDDBXZAR8HAEmQz5+A/DwzYUAyEBycrKwcoCAaBUQAVhqKlSoQDVq1HBoAHCLQ4H7mXITriYXslFYIM6cOSM2aRUrVhTkw5abHDb3cFtD35Rub8r2pMsd2sR1CwoKxGGQsBtvvFH8X89NTpIe1NFy7TPi9ucQYESCoLlzTpT9Qf9hAQLxA2mFi6R6nDwnRPkL36KCYzvJ78aOVGbwk5pTmv/zXCr4bTn5texFZfqMd2jaQVBQYE1RbsLV5EI2CgvE9OnTadGiRTRz5kxhebHnJietFtu3byf8UxdpHcL3jz76KGFDjwKS9cgjj4j/67nJSdKDOlqufUbc/hwCjIje37GYlh3dTiMadaOHWvXTPP2zP1fSvEObaGCDjjS53Z2OXsJaX0kgQVp///33IuPkOXEaXj6REfA5BJgM+dyU84CLiwA273Alc3WBq9T+/ftFjEyjRo1sNo9NMzbKTZo0oeDgYKe6onSVUxIRrcaUlomrV68KK5EkLsr6jpAhGQ8jLUNoExsYvQLLEcaMmCktoiXPQ18R22OvnhHQSmpOQHwwdkk4lWMBYQwMDCxCinx1Tig5gfI+nUR+cTWpzAP/tTmN+bOeErFE/g9+RhRbSdR1dP0qXeWURETrwkrLxKFDh2jbtm1W4mLvflNbP9RucfIzfiNeffVV3eZeeeUVWrhwIU2ZMqVQfJH6BPQVdezVs9dvHD93/SoNW/YmNSxXjf7X9wmbp9y36kM6cvUsLRj4HFWNLGekeWsdEB+MXRJOeQBjAWFs3rx5EVLkq3PiELAeVNnR9etBQ+OuliICTIZKEXy+tGchgLiR1NQ0Ed8BMgTSEh4e5rCrGoLjtQqIBDa4cI+D5cZWwQP+2rVrwgIDIqNV4GKnVySZgvsZ2oA1B6RKi+Co27AV/+OMm5yyL2pxBS3RBVvxTvZInR4epTUnmG/gGR0dbVMAwp6ogjfOScHudZrTVZBwmgp2riK/Zt2pTL+HbZOhZR9RwcFfhHUov0INIeqRm5sHbzoKDAyi4OAgKtOyp24bsEDMmTNHxAB16dJFiBC0atXKEMGBFQnzoiVYIOOGunXrRs8884zNMciNv7Iv6jZBElCU39uKd7JH6vQ6tOLYb5qHjl47J6xCt9VuSS93vsfmeF7Z+i2tO7lLWIcalNWO5+pfv32hNiTZgaXOlgCEPVEFb5wTz3qKOt9bVz1/ne8Bn+nNCDAZ8ubZ5bG5DAG8tU1JuW516ZINBwUFio2sI7E7sFpIlxetDsI9xp5inDNtKEmEtEBIIqLuB1y1KlWqJGKUtEQW1PWl6AKsN0bd5KQIgDzXnmVI9lnPhc6Iyp3eDeEMnuq2itOG3jzIa0iSZ4sIetucQCWu4JeFumvY7+ahdhXj7LWR1aY/hdw6stD6VZIINRFRdwbB+nBZe/rpp0lLZEFdX+n6plaa07MMQaxk/PjxJM+1ZxmSfdZzobPnvmfrRxMqcbP2/aRbZVyznnYV44rThiSEeh2QJM8WEfS2OXHZQ87EDbny+WviYXLXShEBJkOlCD5f2jMQQAB9UlKy6GxkZAQFBARSdnaWEDLIzy8QAgdRUZGGXeewacZbLnWBxQmbXUcsQyAfWm5ycKuyRaikW5bakmLExUwZ12JvBvFmXM+lTp6rVJPD+NF3KfOtZxnSkt02ci1bZKi050T2zaisuHIs3jgnQjI7NbHolCVfpoITexyyDOVUvZHyo8qLewsvLvLz8ignN5fyQqMpv+OduutXumWpLSlGXMyUcS3qQUhLTs+ePXXFENSKckq3OWz28bsjFSX1LENastuwjjjivqfsO4jMlYyUInNyMS2Rfj9/hPrUbUPPdxxu82fhje3zafXxP6htlYZUKTy2SN3yoVF2CRVOMiorrryAN86Jvd9gTz/u6uevp+PB/XcPAkyG3IMrt+pFCFhy/WRQTEw0BQQEWEcG8oLAehAikJKwMO08PUahwNuvgwcPOhQzhNgivfxAWtdVu2VJQQUQML3YFPWmG65G+fn5mnEskpAAD0mC8B3ebkMIQCrSwQ1QHTOEOCCIKwBTedweGULflAp0sB6h2CNgZpoTdV8cJUOYQ1+aE7p6jvKmP+pQzFDK0CkUWftGw+tX7ZYlBRXuuOMO3dgU9aZ7586dwpVVHceCdQ61uWHDhhWK6TEaMwQpb5AZxAUhPgiurvbIEPqmVKCD9QjFWVKkvmehFnf38neobkxlmtNvss3lNXrl+3Q86QJ9N+Bpq9qc0fWorOcoGcIc+tKcOIOpGc8pqeevGcfOfSo5BJgMlRzWfCUPQgCbfRS4cEFG2kJ4IopYfxAjA/e5MmX8hLsc3MuKU6S7lBE1OZCJ+vXrF+dyJK+nzGGj1aBWXI8kVjK4X0l0sKFXExIZ8I833qdPnxay4VCnU+cZwrnYGIIc2SNDWkQQ58Ba5qqcQyU9J0bJkC/PiRRGMKIml1+jCWUMmFys9Svds5Q5bLTWiVZcjzq4H/e2lsXGnny0WlABZAD/8OLAHhnSykmGc7BGXJVzSAojdK/ZnF7rMkrzd+nFLXNpY/xeQ0IL9n7YjJIhX54Texia9XhpPX/Nigf3y/0IMBlyP8Z8BQ9CACZ5kBvpMoWcOCjYXIMMqQuUbVAfGxln4ofU7cEqAksHCqw1EDcIDw8Xn0HKYGWReYYctQqhDXVsilq9TNkfrRgjranUCu7Xi21RXk+SKbgtqXMeSTc+XE/dR3siDfaInaO3ozvnxN5YlH1Vx3HZmjtvn5OC47spf/7rlhcWyDPUqjf5VW0gPhecP0YF6+eFLltVAAAgAElEQVRY8wylDHmJAqrUdWj9qmNT1OplynnRijHSusf0gvuV52uRLUmm8HsAixIsQbJINz58VvfRXqJSe8TO0XXy27nDNHnDF+K0XnVa0aAGnahJhZri84HL8bT06DZae+JP8fn9Hg9Q+6o3GL6EvbEoG1LHcdmaO2+fE8MAm6RiaT9/TQIDd6MUEGAyVAqg8yXNiYD0TdYSDAAZio6O0owLQn3EFOF8WCq0LEiOjBiuNdgAySKtTXDLk6V69eo25aUduR7XtY8Az4l9jEq6RsGBLZS/fOq/l40qR+TnT5DeliWt/V2U0aSHeJlRUuu3pHEw0/V+OrmLXt36rbVLcWEW4paQ/q9k/kud76GetVuaqdvcFxMgYJbnrwmg4C6UAgJMhkoBdL6k+RCAhQcWl6ysbEFmQEBgqoeUNt5KouCNLKR4tYoyfgjua6Ghjme8V7aL9pDsFH3CQwIF8UoRERFCVUpPTtt8yHpPj3hOTDiXyZcpf91XVHD6EFHGdUsHw6KElajg5qGUGlahVNavCZEqsS5BTOGTnctpz6UTlJyVJq4bHRxON1WsQ4+0HqApmlBineMLmRIBsz1/TQkSd8qtCDAZciu83LjZEcCPMFyVQH7g7gaXNCXhUbrBgYxAREG6zqnHBuIEVzYcV4stFAcHkDHELjmbXLU41+ZztRHgOTHHnaFcv6nxRyksPIKCKtWwds4M69ccSJVOL+L/sdLVjI4rnQ7wVU2NgCc8f00NIHfOZQgwGXIZlNyQpyEAyw8IEJS4YMmBSAIkstU5g1APcSPZ2Tk2ZbTxw56cnCKIC6xLjuQe8jTsuL+MQGkjwOu3tGeAr88IOI8Ar1/nseMzXY8AkyHXY8otehACmZlZguigwPITGxujSWKMusGBEKGAEHFhBBgB9yLA69e9+HLrjIA7EeD16050uW1HEGAy5AhaXNcrEZDubRgcyJCePDZyDUEuGjLaiB+CpDQXRoARKF0EeP2WLv58dUagOAjw+i0OenyuqxDw+2jq9IIxo0cIpR1Z4uPP0K87dtLwoYMKXWfN2g1UuVIcNW/exOb1Ue+3HTvpiccmFmrXVZ3mdhgBVyLgiBucK2W0XTkGbosR8FUEeP366szzuL0BAV6/7pnF2XPnU4vmTXT367zPL4y7X1JScoGSCOFwcUACETpy5Bi1b9+afvttJ00YP4ZCQoLdM9vcKiNgEIGcnFwqKLAkUoU7nDqeB8eR7wM/zFBsCw8P02xZKf8JsYWICEsOIC6MACPgPgR4/boPW26ZEXA3Arx+3Ysw9t0ovXv1EH/37j1As2Z/V+iiLVo0ozGjhlu/432+igw9+vizIsihT+9brUAqQdICFfXhTqS0/MD3c8bM2RQdE20FHOcuXb6KLUTuXQfcug0EIJUN1zZ17qCwsFChHKckRRkZmYRkoXCDi46O1nWXQ5vp6elCbEFPWY4nhRFgBIqPAK/f4mPILTACpYUAr9+SQ37+wqXUoV1rccF5C5bQpAljhWcW9uGbNm8rYpjgfb6KDBUUFBQoWSVMa7t37xO1QkNCaNLEsVSzZnXxWc9NThKmcWPuLmKSA+DTpn9FI4YPtuteV3K3DV/J2xGAkAFkrtPS0oWYAeKAAgL8CUIIeEuFgpgf/FhIQoNzQJxAinAM8tisCOftdwqPz4wI8Po146xwnxgBYwjw+jWGkytrwSBx6VICLVu+ii5cuEQZ/+RHVF5DWod4n18UeSGgoDaxScbYp9ct9OHU6ZSY+G/2aGUTdWrXtEgI+/sXMr9pTTDAR1Ga6Vx5I3BbjIASARmUCRKktuBAIhsWIFiLcByESJIeuMklJSVTTk6OkNuOjIxkZTi+tRiBEkaA128JA86XYwRciACvXxeCWYymYKi4cDFBeH2p3eJ4n18YWD89NzlYc0JCQ4q4uCGPyuw580gtugBCtXrN+iLTprYuFWNe+VRGwBACIDKI//H3tyRJ1bLuKKWy1TFCRmW0DXWGKzECjIBDCPD6dQgurswImAoBXr+lMx3YgyMZOEjOiZPxup2AEQOx/LAi8T7/X5gKWYa6de0k4n4AJMxpgwb0tWsZkgIJei500o9RutqVzm3CV/UlBFJTU4V7XFRUlLDu6JWMjAyRdDUwEKSpcH4hnI924EIHQgXRBS6MACPgfgR4/bofY74CI+AuBHj9ugtZ2+1q7bW1LEMD+/flfb4GlJp5hpTmNPghZmVlWSWybVmG1LLbOHfO3HnUu9ct1rij0rlN+Kq+ggB8laX8dWxsLAUF6ecCskh6pog4IpCh4OAgK0zS5zk4OESQJS6MACPgfgR4/bofY74CI+AuBHj9ugtZ2+0q9+WnTp0uoiQnz1YqyvE+vzCmggwhnqdSxThNNTmpEtewYX1x3AgZUirQwSQHl7r5C5YwKSqddeLVV4XUNQQSlCIIkgxBEc6erLv0bbZnRfJqEHlwjEApIcDrt5SA58syAi5AgNevC0B0QRPYc+/ee6BITL6RmCHkE+V9PpHfV3PmFSAxE4KskB9I+hKqk64eOfK3sO7ASqQXM6SXkBUEChLbAN3e5tQF9wU34QMI4EcYpAf+ybD+gPjI2CBppjcigCDltJkM+cBNw0M0DQK8fk0zFdwRRsBhBHj9OgyZW0+wpfQsBRTUHdDKM+TL+3y/j6ZOL1AmRpWSe8q8QwARhEYqy8kALCWx0ctHJCdAS3bbrXcHN+61CICQQw0uP79AqMGB9AQEBArpbBS4vUEB0ZIvKMamqxyktNPTM8ieS53XgskDYwRKGAFevyUMOF+OEXAhArx+XQimm5pSCppp7b15n18UeM2YITfNDzfLCBQbAchiJydbpN5hzQkODi7SptJvGVYj1NNKjipV40CklPLaxe4kN8AIMAKaCPD65RuDEfBcBHj9eu7ccc9tI8BkiO8Qj0EAJAcWSinoERKirxQHMz7yBSGXEBKoIh8W/spiebt1nYgKhIsdLExcGAFGwH0I8Pp1H7bcMiPgbgR4/bobYW6/NBFgMlSa6PO1HUIABAfub1LuWit/kLJBi+UH7nT54much3NAkPAd/o+ErFrWJYc6xpUZAUbALgK8fu1CxBUYAdMiwOvXtFPDHXMBAkyGXAAiN1EyCGRlZYtkqrAIgcRARc5eAfG5fj1VWJOUBQQI1iIt9zl7bfJxRoARcBwBXr+OY8ZnMAJmQYDXr1lmgvvhDgSYDLkDVW7TLQhA/jE5OdkhMiQ7AhN/bm6e+AihBSNEyi2D4EYZAR9FgNevj048D9srEOD16xXTyIPQQYDJEN8aHoMAZLQtKnFlKDY2hq06HjNz3FFGgIQMPq9fvhMYAc9EgNevZ84b99oYAkyGjOHEtUyAAOJ8EAOEWKCIiAgKDw/T7VVOTi5lZGQIVzi2Aplg8rgLPo8Ar1+fvwUYAA9GgNevB08ed90uAkyG7ELEFcyEgEySaskhpK0CJ6W1s7OzKCYmlgIDA8w0BO4LI+CzCPD69dmp54F7AQK8fr1gEnkImggwGeIbwy0IgJDgnz3FN0cvrswhBEIUERFJSP4rrT8WwYTrhGDP8PBwiogId/QSXJ8R8HkEeP36/C3AAHgwArx+PXjyuOulggCToVKB3bsvCglO5PABQbGXzBQ/2iiOuLIpzfU4F6QIqnD5+QVCNhsFLnQgQ460692zwqNjBIwhwOvXGE5cixEwIwK8fs04K9wnsyPAZMjsM+SB/VMmPNWzzsByAwuOJC9hYaGCvBi1JIFEpaenU1paurBAyQJSFBmJ3EGcRNUDbx3usgkQ4PVrgkngLjACTiLA69dJ4Pg0n0aAyZBPT7/7Bi99i2GZiYkpHNuTlpZGqalpRS4eFBQo4oCMEiI0ICWzCwryhXWI8wa5b065Zd9BgNev78w1j9T7EOD1631zaqYR7d17gGbN/o7GjbmbmjdvYu3a7LnzaffufdbPdWrXpAnjx4hQBohffTh1ulAUDQ0JoUkTx1LNmtWLDMtWPWePGcGOyZARlLiOUwgg2SmsNyAoMTExIr8PlOCSkpIpICBAxPPgWGZmptXC40hCVac6xScxAoyAIQR4/RqCiSsxAqZEgNevKafFozuFXFMzZs6mjMxMMY4+vW4pQoYqVYyj3r16FBqnPK9hw/riGMjU0uWr6InHJopQClls1QsODhbX1mrD1jFl+7bAZzLk0bemuTtvie1JpuzsHGui1NTUVIIZX20BAklCXcT9REVFUmhoaJHBWaxAuYJAOWI9MjdK3DtGwJwI8Po157xwrxgBIwjw+jWCEtdxBgFJWrp17WSIDMXHn6F5C5bQpAljBfnRO99WPXgY6bVh65jScsVkyJnZ5nNcggCIUHJykiA5sATl5uYRWDzMpuqSnp4h4ogsstkxBLc5ZZFvuiCVDUsTEyKXTBE3wgjoIsDrl28ORsBzEeD167lzZ+ae2yJD0k0uNjbGavmBJWj33gM0ZtRw67DgUqe2ItmqV7lSnG4bto6prVR6uLJlyMx3nJf0DclPoS6HYokhKkp0cEwpm62OH1Ieg4sd3gRwfJCX3CA8DFMjwOvX1NPDnWMEbCLA65dvEFcjoEeGlNdZs3YDHTlyTMQMbdq8jS5eSrBLhnCOXj207cwxJkOunn1uz2kElEQGjYAM6am9wXKUlJQkVObCwsIoMjLCel18h0UYFBTEiVSdng0+kRFwDAFev47hxbUZATMhwOvXTLPhHX0xQoYgdjBtxlc0YthgESfOliHvmHsehUEEQFggd40YIMQFwaUNBd9jQSDmx55IghRZwI94VFQUhYaGGLw6V2MEGIHiIMDrtzjo8bmMQOkiwOu3dPH3las7Q4ZgHZLKcnrnw01Orx6wdeYYxwz5yl1ponFCFQ5xPQjcRNwPYoMiIiKssT2FRRJskxxIb0OC26JEFy3U57gwAoyA+xDg9es+bLllRsDdCPD6dTfC3L5EQIvMwBIEsjKgfx9RTekmh89QgpOCC2rSo9eusp6tNoy2b2sGOWaI72+XICDzGkDUAAQIAgmID1IXoyTHooSTYpXg1mrLJR3nRhgBRoB4/fJNwAh4LgK8fj137jyp55IEnTgZX6jbMt+QzD+Eg8ocQ/gMpbhp078SstxKcQV8v2btzzR61Aixb9SrZ6sNe8eMYMxkyAhKXMcmAjLjNdza4BqnVoFTnow6IDlZWZbYH8gs6qnCoS6TIL75GAH3IsDr1734cuuMgDsR4PXrTnS5bXcjAAJ14WJCkdxE7r6uun0mQyWNuBdeD+5ssPhAOjs8PNzuCOWPN/ybUR/ncWEEGIHSQYDXb+ngzldlBFyBAK9fV6DIbZQWAvMXLqUO7VpTzZrVS6sL4rpMhkoVfnNd3BlLjFKpBqZPWHuMFPg3w0JkkdqGNcnYeUba5jqMgC8iwOvXF2edx+wtCPD69ZaZ5HF4IgJMhjxx1tzQZ/gcp6enCze3gAB/3SsglgdEJjQ0VBAZfIZKXE5ODsXGxtp0kVM3mpqaKpTnLCIJMTav64Yhc5OMgNcgwOvXa6aSB+KDCPD69cFJ5yGbCgEmQ6aajtLpjEWsIJmQrdqW7DUID6w5UImT+X+UliFHZbDldcuU8Rft6cUOlQ4qfFVGwDMQ4PXrGfPEvWQEtBDg9cv3BSNQ+ggwGSr9OTBFD0CEkpOTKD+/gCIjIyksLLRIv2QmaxAXJESVRfosgyRBEMGW6AGEEwIDA63ExxnXAFMAxp1gBEyEAK9fE00Gd4URcBABXr8OAsbVGQEXI8BkyMWAenJzkuwgR5BFFa5wHI90awPhgQVJFggiJCaCSOXbTJIqE69CbQ7y26wU58l3C/fdbAjw+jXbjHB/GAHjCPD6NY4V12QEXI0AkyFXI+rB7Sld3kBYQIik6xqOIaEqfrC1YoOkdQhECpYlJVkCJCBCKSnXCYlX0S705LkwAoyA6xDg9es6LLklRqCkEeD1W9KI8/UYgX8RYDLEd0MhBKT1BtYeiCTAJQ4WHPlDjbghqL8FBAQUOk/5Q44DsCqFhoaQn18ZQYAyMzOEC55R+W2eFkaAEXAcAV6/jmPGZzACZkGA169ZZoL74WsIMBnytRk3MF6QFwgqgLxIUQSpGgfSAwltLbEDHEO+IajSqQvqwzUOBIkLI8AIuA8BXr/uw5ZbZgTcjQCvX3cjzO0zAkURYDLEd4UmAiA1cH2zyF5b3OWSkpKQmsr6WQ86WJUgv42gULjNBQeHUHBwEKvF8b3GCJQQArx+Swhovgwj4AYEeP26AVRukhGwgQCTIS++PWByB5lxpsDKAxltqL/B5S08PEzE/MBlDv+HmxzaZhEEZ9DlcxgB+wjw+rWPEddgBMyKAK9fs84M94sRYMuQT9wD0l0N1hlYdSBlrVdQF0WL1MDCg4Sq+FEHIcJnuMspCwgRiBGO4zpI2MoEySduMx6kmxDg9esmYLlZRqAEEOD1WwIg8yUYARcjwJYhFwNqhuZsqdLI/oHgQB0Olh8UEBmowAUGFhZGAKGChQgFx/39LYIIWVnZgiSpC9zpoqIiRWJWLowAI+A4Arx+HceMz2AEzIIAr1+zzAT3gxEwjgCTIeNYeVRNpVUHbm0QL5DFEqCZUsTKYy+/kIwfkkpy+NHPzc2jnBwLOYJFCOpzzrrmeRTA3FlGwI0I8Pp1I7jcNCPgZgR4/boZYG6eEXAxAkyGXAyomZoDQbGIHhDJRKlwc4NSHEgMZK6DgoIpNzdHWImkj7NaOlueA0EE5A+C5Ydd4cw009wXb0SA1683ziqPyVcQ4PXrKzPN4/QGBJgMecMs2hiDWpUmLy+fUlKSReJTxPnIYkmKmiIU4LQID/ILgVhZcgVFCBEFLowAI+BeBHj9uhdfbp0RcCcCvH7diS63zQi4DgEmQ67D0pQtWaw6IDnZIo4nKChQWIVkMlVlp3NyIJgAwpOvmRw1IyNTECY9dzpTAsCdYgQ8GAFevx48edx1n0eA16/P3wIMgIcgwGTIQyaqON1U+i/DvS0sLLRQDJGybVuERwaGZmdnCTEFWJC4MAKMgHsR4PXrXny5dUbAnQjw+nUnutw2I+AaBJgMuQZH07ciSQ46CjIEMqNVQHiuX79OqA+hBMQPKQUR8KYLdVgkwfRTzh30IgR4/XrRZPJQfA4BXr8+N+U8YA9DgMmQh02Yke4i7gcS2ErCYiE5qZSRkSG+V4skKNsF4UF+IcQJsWCCEcS5DiPgOgR4/boOS26JEShpBHj9ljTifD1GoPgIMBkqPoamaiEtLZ1SU1M1SYwjqnAW+e1kIZgQFRVFoaHsEmeqiebOeCUCvH69cloNDerotbPUoGw1Q3W5kjkR4PVrznnhXrkWgb17D9Cs2d/RuDF3U/PmTayNx8efoWnTv6KMzEzxnfI4Ytc/nDqdEhOTKDQkhCZNHEs1a1Yv0jFb9Zw9ZmT0TIaMoOQBdWD5wT9YcyByABIDVzi4xCmLIyQHP+xIygopbZlbyAOg4C4yAh6HAK9fj5syl3X4iz2racmRbXQ9O4PKh0bRm93GUqPyNVzWPjfkfgR4/bofY75C6SOQmZlFM2bOtpKdPr1usZIhEJWly1fR8KGDKCQkmECMJGGqWDFOnNewYX3q3asHgUyh7hOPTRRpX2SR7WvVgwCYXhu2jinb10MQ65fJUOnfX8XqAaw9cH/L/IeJKxvTU31LT88QcUE4HhMTQ4GBgcXqA5/MCDACziHA69c53LzlrPd3LKZlR7eL4cSERFBSZipViyxP8wc+6y1D9Opx8Pr16unlwekgIElLt66dClmGlNVRZ87cedS71y3i63kLltCkCWMF+dE7HwRKrx5CO5w5prRcqYejXL9Mhjz4dodKDdg4/gYHB1FoaKhIhgrrEAgPJhpS2sgpVKZMGetIpSocCJTWcQ+GhLvOCHgMArx+PWaqaP6hzfT94V8oLSeT+tRpTY+1GVjszs/cs4rm7v9ZtPNWt7HUtEItGvPDB3QlI4VeuXkk3VLrpmJfgxtwHwK8ft2HLbdsbgSMkCHsTWfPmUdjRo+gU6dO0+69B2jMqOHWgc2eO58qVYwTliJZYDHSq1e5UpxTx5TtK1FVr18mQ+a+53R7B0KDmw1ubOHh4SIvkHqiIYKAZKogSeq8Qsg1hJxCOI4EqkikyoURYARKBgFevyWDsyuusvjIVvrw96WFmrrrhpuLRYiWH/2V3tuxSLT5Tvdx1KlaY/H/6bt/pG8ObKBba7WgKTff64rucxtuQIDXrxtA5SY9BgEjZEhJdtas3UAXLyXYJUO26gEcvTZsHdMiQ1rrl8mQx9x+hTsKxZrExEQKCgoSZkel5UfWtBcfhOMgTLgx0AbnDfLQm4G77XEI8Pr1jCm7kHqN7lnxDmXn5dKbXcdQXHgM3b/qI9H52Xc8SfViqzg8kD8uHKUn1s8Q5z3XcTj1rdvG2sbuS8fpkZ8+p6jgMFo19DWH23b0hHPXr9Ls/esoMzebRjW5heqXrepoEz5Zn9evT047D/ofBOyRIRAhFGkJsmXxKQ3LkNb6ZTLkobe3zFtgz6qTmppGaWlpunLaOC5FEjh2yENvBu62xyHA69czpmzKL9/Q+lO7aXTTW+mBm/qITs/au5Zm7fuJutRoKgiSI+VU8iWasPpj4W53T+MeNKnl7YVOT83JpN7znxffrbzrFYoNcZ/FHn2478cP6ez1K+J6IQFBNLffZKoSUc6RIflkXV6/PjntPGgDZEhNhHAKyNCmzdtowvgxQlxBj0zZqod29NqwdUwrZkhr/TIZ8tDbOz09XQgnhIWFCRc4vQI3OFh/4B+pZUWCVQgFsUZcGAFGoGQQ4PVbMjgX5yqp2RnUe8ELookf7npFCByg4Pv+i6YIa9H3g56nyhFlDV0GpANWn8vpydS1RlN6Q4dIDV/2liAon/Z8kG6qWNdQ285U+vTPFSIWCqQuPDCEVh//g3rUvIle7TLSmeZ86hxevz413TxYFQJaZEatBKc8RV1fTXpkXVv1UAdqclK0QdmGrWMgX+qitX6ZDJngNoe7GsiII5YZ3DTIA2TLTQ5DU4ol4LNWfJEJIOAuMAIeiwCvX4+dOpsdh8ob1N661WhGr3cdXaju69vm0ZoTO2l4o270cKt+dgGAReixddPpakYKtancgN7pfh8F+QdonietUc92HEa3121rt21nKlxMS6QhS14XJGjZkJcoJy+P+i58UTT10/A3KSyw6AbCmet4wjm8fj1hlriPZkBAkpUTJ+MLdQf5hFAgpa0synxCyhxEsbExVlltfL9m7c80etQIqyS3zFWkrId2tdpADkzsn8+fv2jNcaQ+T42d1v6ZyVAp3mEgKnBhQz4fTCjyAhm10MDSIwUSII8NNTmtgmvAgpSTk00QTUD7kCgEieLCCDACziPA69d57DzhzPGrp9KhK6eF0tvN1f9NLIi+43scNxLbs+vi3/TMplmUnpNFHas1one732dz+NIN7/7mvWlMs9vcAtXsfevoy71raGCDjjS53Z3iGo+vn0E7LxwVrn+wFnl74fXr7TPM4/MEBGDhuXAxoZCqnJF+u3r9Mhkygrob6oDMpKRcF+5rcHODeIFRIiS7A5IDcx8sSiA4WiIKkNeGalxoaJi4Fur7+/uL/EIBAf5uGBk3yQh4PwK8fr17juOTE4RwQkRgCP0w9FUKKFP0t3LkyvfoZNJFerLtYBrUsJMmIHsunaD/+3mGcKnrWbulEEzQakt5slSa61+/PT3V/i63AH3X0jcI4hAf3zaJWlaqJ64xbdcP9O3BjTS66W30wE293XJdszTK69csM8H98HUE5i9cSh3ataaaNasbhsId65fJkGH4XVcR+X0sSU/9KSoq0iH3OGUvlPLYIFMgVWpCBIGEjIwMgtkQx+BaByUN1Me1HSVgrkOBW2IEPBMBXr+eOW+O9FrmALIlof3j37/TW78uoLKhkbRiyJQizSvls+9t0oMmtigslqDXn+3n/qKnNnxpyIrkyJhk3X0JJ+nBtZ9SZFAorR72urWJn0/toZd/+VrIfEPu21sLr19vnVkely8g4K71y2TIjXcP2CsSoCLPDwqsNJKc4DvkBtKy5oDklCnjp3lM3V2lfDYsPmgTLnB5efnCBQ9Kcco8QyBCyclJlJ9fINzywsIsfePCCDAChRHg9eu7d8Tgxa9SQnoyfXX7/9mUmx618j06kXRRxPYgxgcF8UEz96ymLaf3i89PdxhK/eq1Mwzm0WtnadyPH1KDslVp1u3/Z/g8oxVB4EDkBjToQP9pN8R62umUBLp7+TtULbI8zR/4rNHmTFuP169pp4Y7xgjYRaCk1y+TIbtT4nwFkBGQn6ioKOGSBrc4ECLpFidbhu8jVN9AXCD5hwK3t4AA7QBbdY8kUwbBURctixEsRegLCFd0NMcPOT/DfKY3I8Dr15tnV39sUFV7Y/t8qhtTmeb0m2wThONJF2j8qqmUlZcjVOUycrMpKTNVnANSAcW4urGVHQLyWuZ16v/9FCGrDXltVxb0s9/3L4v4pU96PkgtVGp1nb9+Ulxu68gPXHnZUmmL12+pwM4XZQRcgkBJr18mQy6ZNu1GpJIbSA7+DysQ1NxAQmD9AQHKzc0R/5cFdSCmAMlsLauRXnfRFoQYsrIyhdUnMDBAtBEcHFzEFU6pMIfjSLjK7nJuvBG4aY9EgNevR05bsTqN5KN3LnmdkrPS6LUuo6h7zeZ22zt89Qw9vm46IUeQLJCofq7jMJG7x9FSQAXU5ev/EP5uuudduzFGjrS/6vgf9Ob2+YJorbhrCvlR4ZQKGPultERaPPgFqhge60jTpqvL69d0U8IdYgQMI1DS65fJkOGpcbwirECwwIAMocDSoyYd+A5WI7i4wYUNSVQdIUGO98pyBshTenpGiV3P2X7yeYxAaSHA67e0kHfuulBC+/XcX5SclU5dqjehtlUaOkxGpu36kb49uEGICkBcwJFy9No58ivql0MAACAASURBVPcrQxXDYygiqHjux8hjdC3jOi0Y+BxVjXRdEtSHf/qc9lw6XiiJrHKM8riW1cgRLMxQl9evGWaB+8AIOIdASa9fJkPOzZPdsxDLAyIE0gECBJarl+MHcUVSWY7zANmFliswAm5HgNev2yF22QXgqvb8ptkiUamyVIkoRzP7PGpNlmrvgjgfCU9Rvu3/NNWMjrN3ituOj/nhA/o78Tx92vMhuqliHZdc58DlUzRxzSeirSV3vkRxYdFF2oXVCNajZzoMpTsciHNySQdd2AivXxeCyU0xAiWMQGmsXyZDLp5kpfY5hAzAbuH2Bte1jIz0QjE6qGuJ90kVliGQJhAjW3mDXNxdbo4RYAQUCPD69azbAYlPkQAVpVH5GnRrrRYUHhRCUHJDLiDE60zv/QiFBthOIoo4nwlrPqZz168aTqTqTqQmb/iCfjt3mF7ufA/dVrulSy4FUQaIM8D1Dy6AWkXmH3JE/c4lnXNRI7x+XQQkN8MIlAICpbl+mQy5cMLV2ueBgUFCyhqqbXCFw/9BiiCOAOIDeW1kwpXKcugKEqmCQDkioODCIXBTjIDPIsDr17OmXkpbo9daCUonrf2U9iectOvyBjGBh3/6jODm1rRCLZp62yQK8jcmXuMuxN797Xtacew3erDlHXR34+7FvswPf++gt39dKNqBKATEIbTKTyd30atbv6XuNZvRa11GF/u6JdkAr9+SRJuvxQi4FoHSXr9Mhlw0n9LCg3gfmTsI3yHJKSw9+B6TDfMfrECwBoEFK5XlLD6SKZSVlc15gFw0L9wMI2AEAU9bv7BgbD93iMqFRlKzuDpUPjTKyDC9ps7Cv7bQxzuXi/FMufleYRFSl+vZGTRpzSdC6hoJT1/qfE+ROglpSfTUxv8Jl7R6sVXo814PU1igbStSSYD4zYENNH33j3R7vbb0bAeLZLezJSM3i4YufZMSM1MLSYBrtXfwSjxNWP2xkBOHrLinFE9bv56CK/eTESgJBMywfpkMFXOm9XIHgegkJ6cIi1BERIS4itoECNIEYoQifSRRB+dATAHnQVCBCyPACLgHAU9cv0rXMInKpJa30z2Ne7gHJBO1uvXsQfrf3rV07No50SsQHBAdvXI5PVm4v4H0tKncgPrUbUMV/omV2Xb2IC07+itBQa5huWr04S0TKCrYHL+3m0/vp+c3zxZufnPusC3vbW96XtwyhzbG7xPS38hbhGSregUqercvfEm4Fa4b8aa9pkv9uCeu31IHjTvACJgEATOtXyZDTt4UEEaAtQd/Yc2BjDVy+sgik6HCKhQYGPhPveuC9IDgQChBCitATx2y2IgxAkFCuxBUyM7O4jxATs4Pn8YI2ELA3et31eEdtDb+TzqSdF5sQl/sdLfD+Wa0+n8y6SKNXPmeOAS1tLCAYNp0ep/4/ETbQXRnw85eNfGwZvx19QwdvHyKkP8HiVBRasdUEkH+jcvXtDteJBOFcEBKVrpm3XZVGgqXMDNYhGQHz6RcphHL3xYff777bQr2D7Q7TnUFEJunN84iCCeA5EEhTs89TnnubfOeI1iTFg56jiBCYcbi7vXLz18zzjr3yVsQMOP6ZTLkxN2FpKVwc0MsEMQRYM1RSmZLqxC+A7mBtDbqy88gPSgWImUhSBER4YJQ/UuQ0gkkCUQK8UNSbjsvL5/8/KhE5LedgIZPYQRMj4C71+8f54/SEz/PKIRDdHA4ze03mWKCIoq1fsevniqEAYY36koPt+ovrgGxgPd2LLL8f8jLVM4DXeaQo+d0coJQhMO/g5fj6VjiOSEvrSyQvO5dpzX1rdvGofssLSeTtp89RFvO7KfEzDRxbkxwOA254WaXqbU51CEDlfsseIHg6vd293HUuVpjA2f8WwUE8Mmfv6ALqddE8tcPbhlvWKIbxBEEypXiDQ513k5ld69fiwcHP39dOWfcFiMgETDr+mUy5MA9CpMeSA38G0FSQHSQJ0hdLP6P1wVZgrsbJj8kJFh8lqRG+khaCFIUBQVZ3vwpCRJIE+KMcB0kRwWpAnkKDg4SbXGiVAcmj6v6PAIlsX4vpSbSqJXvUVpuFjUtV5MmNOpFS+J30IbTe6lz1cb0ZNP+Tq/fdSd30StbvyUQq+8HPV/IkvHkzzNpx/kjplBCgyABrDnJWanCGoMNfU5ebqH7L6+ggC6mXRPqbdi461ltkLS0VaX6BOtN5+pNNOWgvfXGfuvXBQSRiG41mtHrXe2LGcCK9suZAwQXux3nDwtYmsbVpne6jXPI/W/qH8vo+8O/0JAbOtPjbQbZhDc7L5dgrawVU9Ep65Ujc1cS65efv47MCNdlBIwjYPb1y2TI4FyC1MAdDj+WsODAkqNFRnAcinBEBUI5TimSgPpKH0m41UFAQRIkSXakBQmESxbpSmeLhBkcCldjBHwOgZJav5/vXEmLT/xKdaIr0Yw+j1FIQKBIAjp82ZsE68dnXSdS4yq1NV+i2JoUbDrRBtzEHm09gIbe2KVQ9RNJFwUJA1H6ceirpTK/iEtZfGSrSOrpTKkVXZGqRJSlGtFxwp3rhnLVhTucrxZIa0NiG+WtbmPp5upNCkEBCxpipw5eOS3cCPdfPmU9DlU83COQ0Xa0rD+1m6b88g3dWK46fdH3cc3TL6YlEkgTyBcKYoye6zhcqNC5o5TU+sXLRn7+umMGuU1fRsAT1i+TITt3KMgMFOFSUy2uFbDQREdHaRIh1IXlCKQmOjpaWIRgAZJ5g3JycoXFCNYekCBIaqPgPLSP66gtSFJuEPmHbJEwX15oPHZGQA+Bkl6/YzZ9XMi1Sa7frw6tp6Unf6PBDTvR/7Ud7PCEzdm/nr7Ys1rEcCCWQ6s8tPYz2ptwQnPj7PAFHTwBsSkQJJAFFomyIREUFRRG0SHhFFRGZUH38xNCBnDhqhpRjuLCYxy8om9Uf+Snz2n3peNC6htqd7CggVQjL5JWgZjEsBu7CkEIZwuu0Xfhi+J0WCAR86YsC/7aQjN2/0gg6Cg4Dnc8FMiSt6pUz9lLFzmvpNcvP39dNnXcECMg9raesn9mMmTjhoWVB+QFUtdwWUOsDv4PqxAEENQFGx/UR10cl1Yi3BAgUSBHcKuDi1tgoGVzoCZIsBZJi1NGRialpsJn3hJ7hDa4MAKMgDEESnr9Hrh+ll7a/g3BwvFN/6dIuX6T/DJp7OoPCW5fK4ZMcShY/2pGipBGzsrLoXe730cdqzXSBECqzHWq1pje6T7OGEguqPXspq+EhSAiMISGNeoq5JuZ3LgAWCJBrOECiTgxdYEoAqxnDcpWFX9bVqznkDucrR4+s3EWQblveKNu9HCrfqIqrI9v/7rA2hco841r1lOQIZkXCf34Usea5CgiJb1+ZZoLfv46OlNcnxEoioCnrV8mQzp3sXRZA5EB+YEVBy5ulqSoeYZV3qSqHFzm1JYdGUimJkhK30oZHyQluHnRMQKMgH0ESmP9vvHbfIKL0f3Ne9Ggmu2FVVi5fh9dN412XfybJre7kwY26Gh/EJDcz8ulx9ZPF8lDoR7331vG654HsjTg+ynCcgDCVTY00tA1ilNp6ZFt9MHvS0QTrrYKFKdf3nYuciVBBCI8MERIY0cEhbo1RgfkC2IdKBNa9BXS5EuPbhefoeAH66bS+gTCPmDRK+I4XgTghUBxSmmsX/mCkp+/xZk5PpcRgNHAEt/uSftnJkOqO1fpsgYCohQ3QFVJbvz9AwqpvNlaAIj3gRuczBuk/LEFyQLZknFDcIfDTQRWLUkYCyXwzwsjYAyB0lq/2fm5dOu8Z0UnP+86kSqFxBRZvzJ3DN6kw/3ISEFCUKigoXzb/2mqGR1n8zSoykFdDhvYkU1uMXIJp+ucT70qLFYoj7UZSHfdcLPTbfGJ5kNg1t61NGvfT9aOwRI14aa+NKBBB83OSrL/VPu7qH/99k4NqLTWLz9/nZouPokRKISAJ69fJkOKqZQuayAkanED5YyD2IDgQFbbiKobbhCZtyA0NEy8MVYKK6BtfIalCG3jh1lNwnjNMQKMgG0ESnP9bji1h1765WuqFRlHH3W+X3f93rX0DRFfYY+sbDm9nxYe3kJ7Lp0Qg36tyyhDwfCHr56h+1d9JGJx5g+0kDN3lcfWTac/Lx6jW2u1oCk33+uuy3C7pYjAwSvxtOTINmpUvoZwf4Sbp16Zs38dfbFnjaj3bMdhDve6NNcvP38dni4+gREohICnr18mQ/9M57/+/UQREZb8QXpF5hGCKRCkxVZd2QbiieBiB4uPTK4qXd+UvpW2SBivPUaAEdBGoLTX73Mbv6JtF/6iUTf2oPtb9tHNAwYrD6w9KC90GiFkk69lXqeLqYkESwvcoX46ucuaXwebTyiJtancwPDUQ1UO8R224osMN6ZTUcYnQUVswaBnqWyI+13yittnPt+9CEDOG7mNEMM06/b/c+hipb1+ZWwwP38dmjau7IMIxMefoWnTv6KMzEwKDQmhSRPHUlxcBRHfDgGxOV8vFHtdeaxmzeqFUML++eChwzT364XCnS42NoaeeGyiECZDSU5OoQ+nTqfExCRrG1WrVhZt4t/cbxaKOrL9atWqWGP7i7N+fZ4MGdU+V9/zktxgYqEWJ/2Nba2NzMwsSk5OLmRRkr6VkOK2R8J8cN3xkBkBmwiYYf0mJF6jEeveF/2ENQZWGVtF7X6kVbdieCz1r9+O+tfvQLEhEQ7dBSuO/SYC2m1JIzvUoKoylMyGLXtLxLCwe1xxkPSucxFXNHjJa0Jme90Ii/ukvWKG9QuvDX7+2pspPs4I/EtUBg3oS82bN6Hde/bTho2/0F139he5NxcsXEo33NCAevfqQXv3HqCly1cVIjpWsvPRNLrllq50Q8N69MfOPXTs2HGaMH6MgHjGzNnUsGH9Im0UENEXX86lBvXrUv9+vWnfvoO0ZNmPNHrkMIqMDC/2/tmnyZAR7XPECMF1TSvBKt5mIfcQEqZCSlv6HdtaNBZFuUAKCPAXrnbIdM25g/hnhhFwHAGzrN/fLh+j93YvceiN+LKj22n+oc2EXDFxYdFUMaIslQ+NokrhsdSyUj3qUPVGxwFRnIFgdgS1v9/jAWpf9YZitaU++bVt39HaE3+KhJ7Tej3s0ra5Mc9GoNf85wVJXnnXK3ZJvFnWLz9/Pfue496XHAIgOJs2bxPEBfvdy5ev0OIlK+m2W7uJl/zzFy6lSRPGCisPXv5Pm/EVtW3dgtq1a2XNrSfbGD1quLAMZWZl0bx5S2jEcEvKiXkLlhRqA+SoW9dOIkb/23mLafz9o6hcuVi6du0azZo9jzq2b1OofWfR8EkyZNE+R3xO6j/xOUVlq1FHkhWAC/MbCJFazABmQeioQ0obggdGCucOMoIS12EEtBEw2/p9ace39MeFozSxxe10b5Meppi2+Yc20ad/rqQWFevSJz0fdFmfMM4n1s+wPLQGPEPVoyq4rG1uyPMRgAIdlOg+7/UwNYurrTkgs61fvQTqnj8bPAJGwLUIgMhs3LyNRt07lBBbjzih7xctpx7dLeI5u/ceoDGjhosYeOyfv/1uEZUvX45uvaWrdf+8Zu0GURfWI+yf4Q63aPEKuqWHJZG4bEP2fPbc+VSpYhxVrhQnjt179xARg4/rr/zhJ6pWrTL17lV8sSCfI0PK+Bw92Wo1WcGkgPBo5ReCmR+ub3jLBesQkrbZKpw7yLWLk1vzLQTMtn4vZCbRvSveJX+/MrRsyMt234aX1Gxl5mbTHd+/TPjrCqlj9BvS3cOXvUWX05NpXPNeIscMF0ZAicAb2+fT6uN/kJ6inNnWL+fu4/uXETCOwImT8TRjxmzq2/c2at6sEV1LTKaZM+cIq86Fiwl08VJCEbISF1ee2rVtad0/S3IDMoT9c0LCZfr62++pW9fOdPXqNdEGCJWaDOHzufMXqP8deO5Ycm/OW7BUECW0Vdzic2RIKXMdFhZaxNIjyYqfHxTdIoXYgYXwpFBuroXw4DtlARFKTk4inANTHvIGqQvnLijurcrnMwIk3jZJmXozrN93fl1IK//eQb3qtKIXO91tqima+scy+v7wL3R7vbb0bAfH1b3Ug5HWJsREfTvgaUEAuTACSgTm7F9PX+xZTcMbdaWHW/UvAo7Z1i/PHiPACBhHAOt35597acnSH8RJdWrXFAaA9u1ai887d+0VZEXun7+bv4QqxlWg9u1aWffPGzZuFXUlgUlJSaWZX8ymdu1aU3h4GO3bf6gIGUIbMdFRtG//QRo2dKBQcYYAmZJYGR+Fdk2vJ0OI+YFvoyQoICX4pyYsSrKCyQXYyhggKZgANzkQHnUSVMQCwXSn504nCRWIlNYmrrgTyeczAt6IgJnXb3JWGt2+8CUB+9x+/6E6MZVMNQXnrl+lYcveFHLI60e8Vey+ITgeQfKvdRlN3Ws2K3Z73ID3IbAxfi+9uGUudax6I73b436Rl4+fv943zzwi30DA3vqFkWD2nHk0auQwOnz4GG3dvoNGjxxK5cuXF95SMt6nceMbhBIc9s+//7GLLiVcsRIetPHZtFnUp1cPEWe0449dNHH8GEGy8BltdOnSUYS27Pj9TxFPhPgkeQzxRBBzKG7xajIEkzz8EUFcENClJ3CgTHQaGRkhCI1WolMpmKBFeGQuIeQQ0nKnK+5E8fmMgK8hYPb1+7+9a+mrfT9R60r16aPbJppyeiat+YT2Xz5VbCGFDfF76KUtX1OFsGhaPPhFKuPnZ8rxcqdKF4Fj187R2B//S9HB4bTizpf5+Vu608FXZwScRgDP378vnKGp+1dSgH8Aaf3kwzUOAiTRUZEibUzC5StCKjsyIpyup6YJAlSlSmXyL+NHefn5lJebJ4wRlxIuC4sRCM/Va4mUnZVNFSqUJxgd9NrAQM6fvyCMEVrt2xvo4IadqWuNprrVvJoMSZM8pK8RHwSmmpWVSaGhoYUsQyBDSUkgTQECaD3SBMKDfAQgRVr5hXAzYPLz8/MoOjpGqMxxYQQYAecQMPP6RfzM4MWvEaxDH906gVo7kAfIOTScO+ubAxto+u4faWCDjjS53Z3ONUJEMjCepbSdhtBnTuz89ZNirLN6PkbRFCJST+g9f48nXSD/Aj8Kz/Xn56/P3CE8UE9AAM/f+CsXafyWzz2hu3b7+EbXMb5BhsAoQWIkkZFubVI2E5YemPxAVmRiJqX1R1p9wsLCCNYhrQKyA1c4tIN6Wio0EFqAQgYIF9rRsjDZnTWuwAj4GAKetn5l0tH6ZavSVw4mmCzJqUXyVSRhhWw3BB6cKTsvHqPH102nqOAwWjz4BZFHhgsjoERAuX4fWvsZ7U04QQ816Ut967SxqkjJ5++l7BSaf/wXocCYnpMlmqkfW5UmN+1PNcpW4ucv31qMQAkjoPf8Tc7NoNHrPizh3rjncj5BhqBVDpIj5a0tFpxUoWGuTIiq/B6mPGXckNLNTcvqA/c3tIkCYQU9FRpJhvRih9wzzdwqI+C5CHji+oW8NDZzT3cYSv3qtTM1+IMXv0oJ6ck06/YnqEHZag739cG1n9K+hJM0oUVfGtmk+BKmDneATzA1Aur1K5MK3xBTjab1fsSakBzxZtN2rqR1p/dYx1M1shwlZaaJ3ERVwsvSfzuMpXIxZUVMgLLw89fUtwB3zoMRsPX8zQnyo6ErjCVQNjsEPkGGlEQG5AcFbm9asTtZWbAOJdl0c0N7UhUO/o1Qr4JAgp4UN66Hc1AHdVGgOof6XBgBRsA2Ap62fpHMFElNg/wDRHLJ8MDCGzezzfeHvy+lxUe20n3Ne9FYB+Wwd186To/89LmIAVk0+Hm2Cpltck3QH/X6xfoYutIi2PFCpxHUu05rghLhF3vWCHl2lJ61WtKoZrdSreiKlJKVLu4xuMwNqduR7m3QjZ+/JphX7oJvIGDr+Zvul0uDFr/qFUD4BBnCTEm3OEwsCkQT1PE/ykSqsAypJbJxHkz5yBsUEBAoXOGQmBXucSBWcH3TcntTus/BTc+W5cgr7ioeBCPgYgQ8af1KiWls8rDZM3vZfu4vemrDl8IqBOuQ0YIcRfet+pDikxPYKmQUNB+tp16/3xzbTIuPbxdolAuNIhAklKbla9HY+j3ophr1Cz1/jydeoNE/vE/B/oH0ZbeHKCY0kp+/Pnov8bBLHgG95+/VzOuaZEgvdx3cXo9cOyuSfWuVH/7eQW//utB6yFY7H/y+mNae+LNIXem2jQPPdBhKdyg8M5TH1Nf3OjIESw0IC8gO4oGURVp9pPy1kuxYpLOvCzk+6U6nd8vJwG0chysdyI36WvJc6QcNomXLclTytzdfkREwHwLesH5Hr3xfvMX+pOeDuj/6ZkIepObWec+KLi0f8rLYnBopr2z9ltad3EUNylal6b0fFZYwLr6NgCPr96uD62npkW2UmpNJdWMq09B6nah12bq6z9/nNs+mLaf305jGt1K/qq0E0HrP3/0JJ2nbuUN07Oo5qhgcTZVCY6hxhRp0U7UGRdJe+PaM8egZgX8RcGT9Yv+MBNtaliE9EnMq+RIduHyqEEGRVwdR0iM46jlCO0hmLouS9CgJj1Y/1IRLtuF1ZAiKcImJiZpublIEAYNHniDk80EBYYHwQUFBPkVERBbxR1ZPhDQbWmKOiiZZVdeHPzNuMj3LES9GRoARsCDg6et3z6UT9PBPnxESj84faCEYnlAeXTeNdl38m8Y170XjDLjKrTj2G7372/dCNGH2HZMpLizaE4bJfXQzAo6u3+y8XDqffJki8oPsPn8Rg4dYvNiQCPqm55P/xPwWfv5eyUihZzbOosNXz2iOtH3VG0SyV7jfcWEEGIHCCDi6fvXIkBpXkJVedVrTtwc20Jd71xQ6jITkT7a9kw5dPS2EeGwVrXbk+UlZqVQhLEaIs8h23uk+jhb+tYX+vPi3SG/RPK6OZh9wTZ8hQzk5uSIWSKrJwXUNIgYgNiArUlUOb5rwGTeFLbU3aTZEe7bktnmxMQKMgHEE9H6MPWX9yrfXT7YdTIMadjI+8FKuKclNWGAwfT/oeREDpFXwFv/LPatp0WFLlvCpt02iVpXqlXLv+fJmQcDd6xdvg/FW+I0uo6lxeFXxPJfPX7xxfm7TbLqWeV2QHWyS8PdE0gU6cu2csCrJAteZR1sPINzvXBgBX0QAgiWX0hIpLCiEooLCKDIolMrk+2kaE/SevyBD9tTk8Hx4odPdAuLXt30niImy2CMpsq5eO7D+xIXF0O5Lf1Onao1JaRm6v3lvuqdJDwos4y+a8Sk3Oa0fY1hlEOcDAgPhAvyAIqstPqOEh4cJ0zwKYoCQyRYlIiJCHNMr0h0PLnlcGAFGoPgIePL6vZB6je5a+gZFBIXSsjtfopAAzxFIycjNon7fTyG4zLWt0pD+e8v4QpOJuKB9l0/SjN2rKCkzVbjEPddxON1aq0XxJ51b8BoE3L1+JWmvF1uFZvZ8RLi84R/cNeG2idKyUj16t/t9RdbfxbREmrbrB/r5lEWtDkp1z3ccQc3iajuEP6xOEB05mXyRmlSoRXfUa0s9at7kUBtcmREoLQR2nD9Mn/25kpBWQV0qhcdSi3K1qXONJtS1dnNx2Nb+GTFD9vIMSRc2Lfc0adVJSE8q5PamhY1WO8rvcA5ectgiQ1quePJaXmcZQswPiA/ieOCWplTCULrG4XuQIfyQghyB+SJmCN/hPCRazcuzkCctIYXSupH5uoyANyPgyev3k53LacFfW+juxt3pwZZ3eNw0bT69n57fPFv0G+5v1SMrEAge3rQrS9O42vRUuyFUO6aSx42RO+xeBEpi/Q5f9hadvX5FkPbHWg+kRUe2itgjlHZVGtJb3cbZjF+DDPyUrd8Q3oyjPNtxGN1et60hYA5eiacJqz8uUvfxNoNoyA2dDbXBlRiB0kJg5p5VNHf/z9bLNypfQ+TyQnLwxExLahhZ8MLriz6PUfkyEcJbSmv/fC0rle5c+rrucNxpFVITKUmM9Kw/sEC1rlRf1zrkdWQI8tWI/5FqcfiLH2iQGy23N+kmhxxBqCvFEKQbnL9/Gas1qbRuYL4uI+ArCHjq+j13/SqNXPkuIQYCiUcrhsd65JStP7WbPt/1g3WjKAcBd6MbylWn22q3FBtOLoyAFgIlsX5BZpDbSl1gnXm1y0hDE4O8RR//sZx+PP67qI+XF3iJYaukZmfQ3cvfES8H+tdvT+Nv6kNz9q+n7w//Ik77ut9/+AWBIfS5UmkgAIvoy798LS59T+MeNKxRFyobElmoK3+cOUwbTu6h3y8fE8Ima4a9bnP/jBcKg5e8pjscWwRFkhmsRS33OWWjWu2oleKU9eFK+/WBn6lD1Rtpyi/fiEOyvlp8QZ7ndWQI1h3p5obEp9HRUZpy1wBAqSCH+CGQJRlThONScAGWIlvxQ6VxY/M1GQFvRMBT1+9Daz8TgZt33XAzPdZmoMdPDd4U4u07HpaVI8p6/Hh4ACWDQEmtX1gsZ+9bR5vP7BcEpFPVRnRvkx4OD3LugZ9p5u5V4rzPej0kAqz1yns7FtHyo79S4/I1aUafR63V5NoHQXqq/V0O94FPYATcjQB+z0Hk8XfYjV3okdYDNC+pXL8p+ZlUr1J1m/vnkwnnaPS6jzTbklYh5NlTq8ThBGmp0VN3k43aa0fWUxMmSbbUcYE+oSYHK09SUrLABq5tiP/Rk8mGb3NKSopNBRu0B4sR3nZFRUXZVZlz9w3N7TMC3oyAp65fJCxFDAGsQd8NeFrkQuHCCPgaAp66fqXrUFx4DM29Y7KI+VMXiDNMXPOJ+FptATp05TSNXz1VJFdeO/wNX5t2Hq8HIPDspq/olzMHqE3lBvThrRM0e+zM+r2SkUz3b/pMsz1JdrQsMVLYICcvV1NOu2pkeavqm612lBdWkyFJoioolE5tES+PtQxB1hr5gpTxPNK1Dfl8IH4Ad7ns7KxCcT+Y8PT0dEpNTbMqyMEahLa0f6ovTAAAIABJREFUEqZagsdSRI4gJFlFQRtadT1gTXAXGQFTIOAt6xdvqEeufE8ID3xwy3h2ITPF3cWdcDcC3rJ+JU5SWr5j1Rvp3R73F4IPrq9jfviATqckCOvTxBa3F4F31Mr3RED6m13HUJcaTd0NP7fPCBhGYNXxP+jN7fMFyf+u/9NUNjRSyNK7Yv+cFZBPdy1/03Bf7FW0F2Nk7/ziHPc4MgQiAiIDQgM3OMT4SNc2TDAsQ9KKA/lsfJZJVqWYAlTgpIIcYolAdkB09JTjcB7aQvuIPwJBio2NEQnfuDACjIBxBLxp/cKNbPLPXwh3MpjkX/xHPtQ4GlyTEfAsBLxp/SqRh0IiLD9Yy7fXa0vPdhhmPfz+jsW07Oh2qhJRjiDjq5VcGC57yJ/SvWYzeq3LaM+aVO6t1yIAMYGnN/yPsvJy6K1uY6lztcYu3T+fT75Cw1a+7TL8HMk55LKL/tOQR5EhqfgGAiPJjNpCA9KC7yRBgrUIn3EOXN5QQKBApFCk5Sc3N4diYmKEtUh+D1c6S86hbGENkgVtW1Tm2B3G1Tckt+e9CHjT+t196TjB9QBB1VDkgVUIeRq4MALeioA3rV+tOYL0NtzdrmVcF8Snc/XGdDUjRUhxQyZ/Wq+HqX7ZqprTeyblMo1YbtkU/jT8TdPmL4KVKz75ku44vPXe9cVxbYjfQ29uXyC8Fia06EvDG3YVismu3D9fSk20qSbnSbibkgxJS4y0vCgV30BEQGaMyl1b3mRZcgfB1Q3ygOq8QLg5kJA1ICBQEBwIJ4BUyYL6ODcoKJgCAwMKiSx40mRzXxmBkkDAW9cv3GC2nT1IW88cJEjsoiDPDvLtaL0tLgms+RqMgKsR8Nb1awQnxDdAqS4lK91avVxoFL3U+R67yYXvW/UhHbl6VliI8YbbbAW/X3AHhBUM8VFTb51I1aMqmK2b3J9iIoD1+9HvS2nxUYvc/LhmPWlEgy7CGODq/TOSrg5a/Goxe2yO001JhjBpsMjAUgNpa/k5JCRYkBml4hssO3rxPoBYmWcIynJQjdMqShWNMmX8hOUoODiEyY857lPuhQch4InrF3K5F1MT6WLaNbqQmkhZudkEWzCSweHtF94aw4VGWcY0u40QCMqFEfAmBDxx/boSf7xJhyjCkWtnCUkoIc9rJIHyvEObRDJL1H9PFXfkyv450xZkkketeJcS0pNFzAisXzWi4mjW7U8YGpsz1+RzSh4BPKNe3DSHjiWdF/P6TPuh1KZsXbGfdsf+mcmQm+cY5nhYamCRAdnBv4iIcJEMFcQHn+G6BmsPrDqI34F7GyYcx6AgpywydgjEKCYmWjPWR8po47h0oXPzMLl5RsArEfCE9YtEcxtP76Xfzh0muLzhbam9ArWoVpXrU9vKDcSGx1NzCdkbJx/3bQQ8Yf2acYZANAb/85Z81dDXROJis5S3fl1AP/79O0mBiKc2fEnbz/0lpMAhCc7F9QggH9ahK/G0//Ip0ThcL8uHRQuCfUO5ai5/fiDx8Ae/LxHXqhxWll5oM5SqhpV16/6ZyZDr75tCLebnF1BycrIgPHCVg1sc/koChL8oUg0jNDREECGIG2jlC0JdnIM2AwODNHMPpaWlicCysmVjrXFDbh4mN88IeCUCZl6/17MzaP6hzbTo8C+EZG8oIDmI+4kMCqPI4FCKDg6jAD9/cSwqOJyqRJajmOBwUYcLI+DtCJh5/Zode5lzCIpzzuQ90hsfXt7g90r+iw4Op2qR5Q3BAWvB8GVvCVfe+QOfo7iwaGHlxnf1YqvQ7DueNNQOVzKGAOSbP/1zpYgntVWQxBrKg91rNCuWuyJcOt/YPl+4cKOMaNSNhtTsQJSX7/b9M5MhY/eEU7VgxbFIYmcLdzhYeSBuAKIDyw6+A/kB6YHlCG+xkC8IFiEkRsX3erLXkvCocw9JEYWCgnzhmqd0w3NqEHwSI+CjCJh5/W4/e0g8NJB4DgUZ6++o15baVmnoo7PFw2YECiNg5vXrCXOFXC4QVgFZWTT4eQoNsAg1OVrglovfqx3nj9CfF4+JIHh1gaWhU7VGNKnlHTZjFqVVSJ0Q+t4V7xJipOYPfNYwsXJ0HL5UHwTznV8XCk8DFHgPgPA0LFeNsvNyCGkYzl2/Kv5hTpWla42m9FibQYKoOlK+2LOavj/8C4Esw+3xhY7DqXJAdIntn5kMOTJbDtSFdDWIEIqF6ORY/68kQPhSmS8In40kRf1XWrtw7iEkVcV1kZtIT17bgWFwVUbAJxEw6/rFD/YnO1cQ1HVQ6sZUpifb3UnN4mr75DzxoBkBLQTMun49bbYmrflEuEY5Yx26lJZIH/2xTCTIVJfYkAhhxYZqJX7TrmSkiCo3V28iZJO1CmKD+i+aIg4tGvyCcNGS5dM/Vwgr+dMdhlK/eu08DWZT9fenk7vo7V8XENT6qkaWo5c732vTkwAeCj+f2k1rT+6i/QknxViQrPvt7uNEYlR7BS/0QLrhiocyoEEHmtC0N2WlWbwdSmr/jPvw78tnKS09XYSx6MXk2xuPWY4jz5Fe8StQakq7qcfK3AVQiYNIQkZGOmVlZQuXNil3LS+vfHuF+lJOG/E+aqU4dZchtQ2xhPDwCKEcJ/2jAwL8hVw2W4XcNMncrNciYOb1i7dmeHuGN2coUNYZ17yX184FD4wRcBQBM69fR8dihvoQX4BEN5JczhvwDIHEGCnYID+w6iPhwga1t5urNaHmFWtTs7g6VD40qkgT607uond/W0QZuVmCzIDUqMvMPato7v6fNfOgbYzfRy9umUM9a7cUanlcnEMAz5ipfywTJ0NF8D/thjgkSoH75b0di+jYtXPCkji99yNUN7aybmdgYXpi/Qxxn0AM46VOd1PDiCoi96ZZ9s979x6gWbO/E2NATP8Tj00Ue3nk9Pxw6nRKTEyi0JAQmjRxLNWsWb3IWOPjz9C06V9RRmZmofNR0VYbRtt3ZqbdToa0chfAbQ1gQcgArm/KgtggmS9IusXJeCBIXyO+SM9NTosYAbz8/DyKjo7hvEHO3CF8jk8jYNb1G5+cILJuSwlsPPDHt+hb6M2oT08cD54RIBIvA9W5R/j5W/xb47Vt39HaE38KV9xXu4w01OBTG/8nXONuq92SXjZITpBU8/F100X7o5veSg/c1Md6LWyWx/zwgXCxQ7LYWtEVC/VDCj6AaC0b8rKhPtqqVPDXdio4tI2obBUq03EwUbD3511DfNDbvy4UsNzTuLtwWXS2wNIDiyAIzue9HtZ0XYQl6PnNsykxM1Xkinqv631UJju/UO6g0l6/IEKbNm+jCePHCAU7WRDqMmPmbGrYsD717tWDUG/p8lVWoiTrSUIzaEBfat68Ca1Zu4GOHDkm2kPRawN8wUj7zs6PW8kQ3NO0tM+RFwjHlElQ1W+vQHqUViCIHyAmCN/DXGevwJoE0OGKZ8TFzl57fJwR8DUEzLp+5+xfL6xBKC0r1aPH2wyiOjGVfG16eLyMgE0EzLp+vWHasFlFElYE0X/a80G6qWJdm8Naf2o3TfnlG6ocUZa+7vcfhywLSAr78i9fi/YfbtWPhjfqRrAyTVj9MZ1OSSB1rJCyI4OXvEYJaUm0ePALxVI3y1/xMRXs3/xv09Fx5D/yFaLoOG+YTs0xbIzfSy9umSuOvdl1jBBDKG55fP0M2nnhKMWERNAnt/1/e+cBXUW19fH/zE1IL4QQehcp0kQUsKJYUFTsgAUBK/aC7X1Pn+09K2IHK1gpKlgRFBQECwjSRXqHBEglPbkz39pnmMtkcufeuTX3JvusxYomM2fO+c2ZM2fP2fu/x6HDkfcWiSR8tfl3vLVyjrgExSI9c8ooqBXOWrmD6nL9TAbPBx9Ow5DzBtfa8aHdnmkzZmHcLWPELpFuHA064xRh9OjFbEzROn3SW1Mwcvhl4hCrOsgzzE79/t6jkBpDmjR2ZY3cQbTLU1BQiMTEBBHDQ8VO5mtdBIHEFrzt8lRXk0gDG0L+Dgo+jwkQgUh7fmkX6KVls0TiQ1JOuq3vRbii66l8s5gAE3BDINKe3/p2k77YuAQTl80WAfTvXXCvx+5dPutpULzQ82fegJNbd/cZhVFWuX/LLqCdcRJh8KYW9+SST0DxLrR7RbtY/hR1zc9QvnkdSGsK+cxroCyeCeTuA1Iz4bj1VSDWPxEJf9oSrnPI2L181lMiRoiSbl/Q6cSgXZqMYjKOqZBxnBgTh60F+131U3wQueJF4vNLBs/ceQtEW//esEn8PH/I2a6doJWr12H0qBGuvkz9cDqaN8sSf9cL7QRR0X9nNJro91Z1tGieZfk3Y/3+3qiQGkPmRlE8DxlClGiV4nfI3U13i7OTOdd8vrv4H6dTERLbdCzFJpEwAxcmwAQCJ2D1/K7fvx0rD23H5uL9Ymv/+Gad0M9NkKi/zy/5UE9cNkvkzaBCAajkP28MFg68d1wDE6jfBPj9G/z7qyu2PX7atTi7/fFuL6Dv7Ngxmjy1cMqaH/De6nmuQ3o2bS+Sv1LsklX5evMfeP6PzzC82+m4s98wvwA4X7sZKMqFfM3jkNr3BCrL4Hx3PJCfDenUKyCfMdKveiP5pFeXf4WZG37BgFZd8eJZNwW9qZP++hafrP+5Rr0k/HP1cWeKuCR3JRKeXz1WaOzoq8VuDxlHFDtE/7/hn83Izjng1RgyG0hGY2h/9gHLOoiJnfr9vVlhM4b0G0kNpe0uMmT0TNjGzLnkLkfb+7oxY44P0pOnJiYm1oo30iFQHbST5E1swV9ofB4TaGgErJ7fN1d9i+92raiF49SW3fHIqSOEBK2x+Pr8frXpd5HTgYKIybXgrn7DREAwFybABOwT4PevfVa+HPlX9hbc9eMkIZk87ZJHhGKYuYz9biI25e3BIycPx9BOJ/lSfa1jaUfoz/2b0D4ty+0HJ/MJdPw1Xz+HdmlZ+OTih3y+NsUJKbMmQOp0POQR/z56/qE9cL43Hqiugnzzy5Ca1g6S9/liEXJCblkRhn3+hGjNhxc9EDIXbIr1og995c4qdGvimV+kPL/u4oV048buzk2D3hmiG3lUyIB01iW3uYPIgKFgT7IUqVhJYZMRRcoa5JcY7VJ/EfL8czOYgCUBq+f3nb9/wHc7lws52Is6D0DvrA7YcWg/vtr2B7JLC4TK0qOnXF0rz4+d53d30UHxRVPP6XBpl1NwU+8hEZX1nYcME4gGAvz+De1d0t2e3AXY/753Ax746V3xUWjW5Y+6NZZC2zpA37364MLxHlXM3LVDmf5fqFv/gnzZ/ZC6nVzjEOXnT6D+Ngto0gqOm14CHDGh7kpY6r9/wTtYuu8fXNx5AB4ccGVYrunpIpH0/OpuctePGukSTzAaQ0ZhBauYITKGjDs8xpgh8hyzqoMY2anf3xsWtp2hysoqUNJTurEkhhATEyPEEHRZbYololxAtKuTnJwEOr6ysma+IL2TZDQRNEDlJKr+3nk+jwn4QMD8/H68ZRFmb/tDxO68es44HJvW0vX8SnEO/PePGfgzR0s8Ry8VyvlD/tEpjRKRHBuPmArV7fNLfvCk4DN1zY/i3MTYODw7aKwQSuDCBJiAfwT4/esfNztnUa6f4V8+I3avafFM851eSIKbpJXH9DoXN9SR5D/trpO08+D2ffDEaTWV7yqcVVi4cw1+3PEX9hQdErmN0uOSRBxUj7TmGPDDVLRVJTju/xCIMe16VVXAOflO4UInDRgGefAoO7gi+pjZm37DhKVfCNfDGZc8Usuzoa4aHynPr1kxzugm16xZllB70wUTrFTnjMYPyW4bjSOzAWWsg9jbqd/fexQ2Y8iYO4jU4MjgIVc5Mn5IJa6kRNNQ11Xk6HgyeMhNTner0zupJ1clpTj6GxlWXJgAEwgdAePzO2fvSry3/gdxsadPH4V+TTq5fX4/W7sI72+Yj9JqbafXXaHdo9S4RGEkkcsAuSjohQyg8f0vF5m3uTABJuA/AX7/+s/OzplL9qzHwz+/Lw69/YSLRMD9m399i++2LEOThFR8cvGDHmN77FzD32PIHeuSz59AcVU57ml5HM5ObIy1cfFYVJKLhXvWC2luT+XeuHRcftWj7g/J2wfnR48BxfmQmncEOp8AKbMNkJSuHe+IgRSfBMQlAvQzhGIL1A/qIyn8kdoe/dP+u1T8dCqKZTfJVW1l9hZsyN0tjvnvGaNxRhDU4/y9Z+bzIun5Neb6oXbq8UP031b5g8w7SsY8RR07tKsh0+0pB5GnvwXKOizG0FElOBI1SHa5thlvcFJSIpKSkmrkEKKM2QRejynS44c00YXDiImJFa5ynEg10GHA5zMBawLG5/ejrYswa/Nv4uBxxw/FBa36gnZ1rZ7fHQf2YUXeNmwvOQhyfSMJ0aKKEhRUlFhesHtmW1zXY7DIvM6FCTCBwAjw+zcwfnbPnrP1T7y49HOhQGYsz505Fqe0Ps5uNUE7jtzb1GXfQc3ehoVw4j+ZTd3WTYI0tGvUrUlbsXtPqndL923Eb8u+xF8OWZxDf39k4HD3kuCH86DM/B/U7O1e2+544BOoy+dA6nUWkHzEYPJ6lucDaOdrxoZfhMx4oIXcGekD3JntegdaVdDOrw/PLxk/JI4QDNW3oIE1VRQWY4iuSYYPFV3UgAwdcosjA4d2g2hXyFhoW5DksWkg6AaUnouIBBbIvY7yB8XEOELFhutlAkwAEAbM/O1/Yfbm37G9IFswGXbMAIw+5syAnt9GSQkoVypdX/Jol6h1SiYzZwJMIMgE+P0bZKAW1dHuNuVB+3XPevRo2l64xpH8dTiL+s8fUH/9/KhxQrsxaVn4MTUNn6MaO52V6Oh04oyifJxXXILGLY6BPOwuoPHRXG3q9tVQPn0Si9MzMSGruUgC2qlxC7xx3h3CzdldUbetBp2HvP2A/rHLWQ217DBQXgKUUGjDkRITC3n4/2nqdAGUj9f9hMkrv3PVQMZMSqME4d6W3CheeBzQ/5P3gUPSDDt3xSE7RNJaMgzJNTvSSrQ/v9NnzsbA/v1q5SaKJM5hM4bMnbZyg9PV5PS4IpLHjo2NAeUOKigoEEYV5SiiXSTeEYqkocRtiVYC+4pzsfdwLnYU5uBwRSmcqiL+n17s+0vyQD7xeqEXBr3gT2/dw60bKz+/0ToKuN0NiQC/f+vn3Va+exPqKi0PjNSsPaRTr4TU9WgMk7HX6pYVUOZMBg7niXgg+ezRkE4YAlSWw/nu/UI6Wx5yEw73OB2PLf5IJAulZKCUgDRLd4PzEaO6Yy3UFXNBBpu4ZgAGEeWbu2HORNGClwbfXEuox8emRdXh/PwG/3bVmTFEXSH3GsoJFBcXJ3IC6WpyFRWVIOlsiisySmtTjBAttsy7SMHHwjUygfpJgAyeH7avwPL9m3GwtFD881aOzWiNE1t0xhlte4Fc2PTCz683cvx3JhC5BPj5jdx740/L1CWfQ1k0TTMyLroTUvdTvFdTUQblh3ehrlmoHZuSAVRVAuXFkNp2h3zdU+LXFI9zz/y3sO7gDrF7/84F94gdF3+LMn8q1KXfiBgieeSjkNp087mqm+a8LGJ8xvUdimuOO5rU0+eKovQEfn6De+Pq1BiirpB4Au0CUXJUMoLE82iIKwpud7k2JtAwCVBgKSUunbetdk6gzIRUtErJFC85+uJHHyCaJaajQ3rzGsaPO3L8/DbM8cS9rh8E+PmtH/cRBQfgnHQHoDghn3sDpBMv8KljIp/Qgo+AQi3uRupxutgVEsIHR0pJVTlun/cGtuTvE4m1Xzv3Np+uYT5Y+W4S1FXzgUYJcIx5Fshsbbs+UugjpT5SfZt9+aNIiIk81zbbnQngQH5+A4BnOrXOjSFdGY5EEYxqcsHrItfEBBo2gbUHd+A/iz/CgZICZCSkiKSl5ButG0CB0OHnNxB6fC4TqFsC/PzWAf/yYqh5+yFlta8tV+1nc5SvXoG67hdIx/QVrmd+l9y9QHLjGkaQsa4DpYWgHRlS/bypzxBc3/Mcvy8FVYUy+yWQIUZGl3zmNZBOOE/kofRWnvl9hlDqu7zLqbj3pEu9HV5v/87Pb/BubZ0bQ9QVPbsuiSuwOlzwbi7XxARKqyow4qtnRNxPn2Yd8fTp1yM9PjmoYPj5DSpOrowJhJUAP79hwk2qa3PfgbppmXZBchE7Zwyk4wMwKKiesmI4Xx4rdoUct71RQwghFD1bnr0Z9/w4WSSQnXHpv0CeBYEUZfZEqH8vEVWIOKeht0Fq0cmySlLrGzrzMZHX6f2h96Lz9nVQd28AnNWQuvQXu1oNqfDzG5y7HRHGEHWF1OMcDtmlNhec7nEtTKBhE3ht+VdCdjQYbg2eSPLz27DHGfc+ugnw8xvi+1dcAOcHj4Dc2URJy3K5pMkX3g6pt/8xL+ry76HMexdSsw6Qb3wxxB3Rqn/sl4/w085VGNKxH/59ysiArynEHL5/Gyg6pBlFJ14A+eTLtF0qU6Gk3M/+PhMd45IxJSfbdY5+mHTSUMjnjA24TQFXkLsPQtDiwE5InY6HPOjqkBmq/PwGfLcQMcZQ4F3hGpgAEzAS2FaQjVHfvCB+9emwhzh5KQ8PJsAEmEAdEFA+/g/UnevEzod8yb0iPoYEBEhIgIrjjkmageRHUab/F5RTSD7rWkgDw+MyRm5yI758VuzOTBpyJ3o2be9Hy02nVFVA+fljqH/Ocf2Bds2krHZaEtf4JJTnZ2P4hgXIU6pxd34eLjtcpO0m9T0XanEB1MUzxbnyzRMhNT0q9hN443ysIW8/nFMe0iTF9RKfBPmax7XktFwijgAbQxF3S7hBTCA4BO7+cTJWZG/GqJ6DcXMf3wJqg9MCroUJMAEm0LAJqGsXQfn6VSCmERw3TgCaHM07pHz5MtT1iyF1OQnyFQ/5DspZDecL1wgXMcedbwGp4cvT9sXGJZi4bLbIz/PxxQ/63vYjZyzevQ4Ld63Bb3v+RqwcgxZxiWhSXIDMgoPIcjrRtqoKbaqrkOF04qWMJliQmIQsZzU+VuKQMPASSN1Odl1b+fw5qBuXiZ022nGrq6K8fS/Ug7tE20iIQvllhpAUl1odC3n0M3XVLL6uBwJsDPHwYAL1kMBvezfgwZ/eRUZ8CmZe+i/3mcPrYb+5S0yACUQGAZFTZssK4OAuIC5JfNmnf9KRn9r/J2tfyhMDizuJjB67aUVlGZxv3AaUFkE+70ZI/c6veRDF+7x1l0hIKnLuHNPXp66om5dDmfkMpFZdII/+n0/nBuNgUnQTym7HX4BRPQb7XOWEZbMwe+OvPp/3bM9zcWofEluoWSh2SPnw30BCChz3abtu4S7qinlQ5r4NqWkbyDe8CDhiRBOcb96u5W4iKfGOfcLdLL6eFwJsDPEQYQL1kMC1Xz8vkqg+MnA4hh5zUj3sIXeJCTCBSCWgu4XZbR+5Q8kX3Gr38Kg5TvlxCtRl3wpXL/mmCW6V0tQ/v4Pyw/tAahM4bnkVaBRvu3/Kt29AXf2TljC1/0W2zwvWgUZXbMr1Qzl/7BY97qhxfDJuPX4oTm1zHCqc1dhfnIvs4nxkl+Rj/aGdWJ2zDSTrTYVy3t3Wdyj6tTjW4jIqnC+OAipKId/8sjBIwloUp2b0FB6EfO0TkNr1cF2e1P5I9Y+S4MqXPxDWZvHFvBNgY8g7Iz6CCUQNAVLaeWLJx1i0ay2OzWiF94feFzVt54YyASYQ/QRc6mCxcZBOHKotCCtKhOoZxVCo5dpPSuxJv1P3bgKqKiD1ORvy0HHRD0DvQe5eON+6B1AVyGOf96iQ5nzrbuDQHnGMfOl99gLtS4vgfP1WkSTVcc97QFJanbD7K3sLHl/8MfLKD6NFcgbO7XACzmjbQxguVuWhn9/Hr3vWo1N6C7w4+CY0TQxe2/XxJ190B6ReZ4aVibrmZyjfvH7E+H2p5rWrK+GccL2m+nfv+2JXlEvkEGBjKHLuBbeECQREYFPeXry49HPhttAkIRVvnHe7SKTKhQkwASYQDgLq9tVQPn1SXIq+ftNXcK+l6BCc794vDCPz13Sv50bqAVUVcL7/oGbg2IlfIcPpvQeEUSgktwdeAmS2EfFFUkZLt/mIyD2O3OSknmdAvviuOiWRX16MJ5Z8guX7N7na0SypMbo0aS3eQWTsUF677OI8zNn6J/7J3Y3jMtthwuCbROLUYBZ12XdQfnwf0oBhkAePCmbVnuuiXSFyiSw6BPmy+2vEMuknKrNehLrhd/cuk+FrKV/JDQE2hnhYMIEoJZBTko/9xflYfWAb/tj3D9Ye2C56woZQlN5QbjYTiHICruSfnftBvuoR273RXYjIAHDc8rLt8yL1QF3hTfSHAubjvC/41eztUD57BijKrd2t2Lij8VYJKcJoUvdvFcc57n7XrQR1XbChBN8/7ViFBTtXidx2VuWE5p3x3JljQxLLqm5dCWX604EnoPURILkrktsimrSC49ZX3Z6t/vMHlC9eqLMYLx+7BBzOhbrrb59Pi8gTYhqJPFRWhY2hiLxr3CgmUJsAJVCdu205luxZj1U5W0EuceZyQacTcUPv80Bf5bgwASbABMJGQKV4jWuBynJNQrh9T58u7Zx0J5C3D/KopyG16ebTuUE/uCgXammhXzLI+o4Nua05xjwHpDW137zqKqh//wp132YRbK/mZ4ufbktqprYD0coqfsb+ZUNxJBlGew8fwsHSQhwoKUBOaQFaJmdgUNveIgF4yErhAThfHyekyoVkeThKjV2h8ZC6DXR/VTqOXOUqy8Ku/ucXhsO5cL56s1+nRtpJ8hUPsjEUaTeF28MEfCFAQaRfbfod83esrGEApTRKQJvUpuiS0RqdM1phQKtuyAqi77UvbeRjmQATaNgE1JwdUMjdLSEZjvs+8BmGsvBTqL9+AanH6ZCH3e3z+cE4Qc3ZDnXOZKj7tmjVUdxTl/6Qzx0rFMq8FdeOUFwi5GufhNS8g7dT7P29olSIAqjOtf8eAAAgAElEQVQUa1VRCony7mS0sHduAzzK+ewIwFkFxwOf+CRI4S8qfex62hXS63aJXpx5LaSTw5MXyt9+0c4QG0N+0+MTmQATCAYByrvw3pp52Ji7x1UdBahecuxA8XWtVUqTYFyG62ACTIAJBEyAkmUqP7znv1rWoT0QQgKUj+feKWFZxBo7rWZvg/LRo2JnSxTKB5S7T/vvpDTIQ2+D1Lmfe07F+VA+fwHq3o0iQag88t+QmgXJEAr4zjS8CsgoJ+OccvqEeudM3b4GyqdPALID8phnve4mkuS88snj7kUWIu1WsTEUaXeE28MEGg6BVTnb8OZf3wghBL0MbNUNV3Q9Ff1bdm04ILinTIAJRA0BZdYEqBt+Cyg4XHn/QRELI59/M6S+tfPIhBKG87VbRPC71KmvuD65t1Ecjzr3bU3xjoSxSaxgyM01DDURBzJnkhCAEGpwVz4MpGSEsqlctxcCypcToa5fohmwfXzPf2QbMIl/vHOfUEckEQsaH96LCufLNwIlBZCvfgxSh97eT6mrI9gYqivyfF0m0LAJvLPqe3ywdr6AEOeIxYXH9Mfw7qejZTLvAjXskcG9ZwKRTcA5cYyWXPTmiZCatvWrsery76HMe1eL96Ag9JhYv+rx9SR18WdQfpkukr86bnsDiEusUYW6Yi6Uue9ov2sUD6nT8cKFTt24TLitCUOp3/nCEORS9wTUJZ9BWTRdGEJkEIWkVFVAmfoI1AM7fb736tJvoMyfKiTUHeNeAyQ5JE0MuFI2hgJGyBUwASbgAwEKMH1k0RSXS9zY3ufhqm6nIznWfgI+Hy7HhzIBJsAEgkcgbx+EAIKf8UKuhlAuFsrNU5ADqe1xkAYOA5IzICUki7oRZBlmcd2iXDhf04LE5cusg9/Vg7uhzp4A+lmjkBT2RXdaB80HjzLXZJOAum0VlGlPAamZmlCBVSGhjOytmkhF07aaS53JELY6Vd99ko49CfKVD9ls2ZHDVAXOt+8DDu2us4S5thrswRgy77rp7n/iOTLuyDmrof4+Wxin7orHes4YAWngpYAj5uiph/OgfP0q6HqOW14BMo/kszL83u11WEDB1i3ng5hAnRHYkLsb4xe8g8KKErRPa4Z/nzISXZuEOXN2nfWeL8wEmEC0E1BX/ghlzmRIXU6CfIWPC0NT59U9/4CECPQdF49sktMh9ToL8vFnA+nN/MKozH5JKLhJrbtCvv6/XuugnQCQ2pvTCTRrr4kkxDTyeh4fEEYCzio4n79GJDiVr3tSGNauojg1xb6lXws3yBpFkiCddCHkQVd7vKfKj1OgLvsWSG2iLcj9MNLVneugfPwfca7jpgl+j9+QUvVgDNUwRHQbb9UCKN+9WdNI8WIMeapH9mAMkSuqPOSmo+zZGArpUODKmUBICfy8czWe+vVToRI3oFVXPHPGGMQav4KE9OpcORNgAkwgcAJ6fiH5nDFiMRlwKTgAZdk3AO3ClBZpKmrlxUfFDdxcwB9JblKNU6Y8JNyURH6jJq0CbjpXEBkElNkTof69BMadG2G0L/lcxIZRkVoeoyW3TU4HCg5C3bFGjDdy05QvuBVSR3M8jwrl2zdBOYXIABaCCVnt/O6w3kaxgzXqKXHdiCqedoauekQYhLRDI6T023SrtQMkDJ3GzT3vDHmoRzeG1N0bhOiEu6LF8d0EVJS5dozcHcfS2hE1srgxTEAjsDx7MxbvWocvNi4R/392++Px+GnXMh4mwASYQNQRcL5yA1BcAPmGF4MnJ22HQn42lIXTxKJX5PW5cYLtBKS0w6N8+qQIZJdOHKrJZ3OpNwRIJl15d7xm9DRtA/VwnhA60P6/LaSzr4fUsU/N/pYUQBj229doxx13mogHkpIbQ123CMqaha68T5RU2FJd0AeKrrxUtNNx+nBIfc724ewQH+rJGDLt2hjd5PRW2TKGPNRTa2eoskzE7qlrF7k6zsZQiMcAV88EiEBJVTl2FOYguzgfB0oLRPI4SiJXXFmG5EYJrn+N45OFyEF6fJIAV15dKY6hf0WVZeIcSkC35/Ah7C/OqwF3fP/LccmxJzNwJsAEmEDUEXAtOhvFwzH+Y0CSwt4H5YsXQKpuUvOOkG94wev16Yu2smia2GmS2h0HecS/2dXNK7XoO4DUDYUgR0mh1vj0LMinDYfUa5DHzrgEDtwcRcmE5fNvCWqeJ12JUVwuJUMYRDKp4KVmhg56SYGQgfdYfDCGKJGs2VDxxxgy1uPJTY6MLypsDIVuiHDNDYAA5e45VEZGTbkweIqrylFNvq2AMHj2Fh/C9oIcEccTitKlSWuQXPY57fuiXaRtjYeiw1wnE2AC9ZKAMv8DEX8h9RwE+eI766aPlWVwvnO/JrzgoR3qpj+hLPgQyNPyB5GssTz8EcARHtW6uoHDV6UcUhJ9qPQlruzQHijkBrZrPVBeKnaBpL7nCvn04BcV6rrFoOStKDyoVS/JkE44T4tfsinq4LVdleVQ1y+Gumq+EAIR+bxi46xPs6kmJ9zk2vcULnNGdzY7xpDx4lb1CBxkhF58l1B8NAoysDHk9a7zAUygJoHcsiK8seIb/LJ7ndi5sVvapDYVCU6bJ2WgRXJjNEtqjPS4JBRVluJwBe38lILq3l+cLwwrKnGOmKM7R7HxyEhIRWuqIzkDrVMyhWw2FybABJhAdBOgnCk3iC/v8nVPQWrbvc66o+7bDGXKw9o6sv/FwuWIZLAp3oCMIHXTMiBvv9a+xFTNJemEIXXWXr4wE3BHgAwVZem3QmlOFHKfIyW0lp39BkaiJOqqBUI4AlUVWj2Nm4ucWORCaFksjCEyQKRj+oJinqi4FOH0xMlHKvRmDHmrh1wRQe6OJJOuxwYBNXag2Bjye1jwiQ2NAO36fL3pd0xd+yNKj0wEmQmp6NS4hctgSW2UiFjZoc0RCSlok5KJVimZaJHMyfMa2njh/jIBJmCPAMVWKJ8+IRKUOu6YbO+kEB6lq9rpBg9URSRDNRZpwDDIp14RvK/tIewPV91wCahb/4L686cgN1RhcFx0B6ReZ9oHUlYMdfUCKKsWALl7tfNiGkHqfrJwwyPBA6/FgzFUQ8ntSEVkcJGanL7DU6N+N6pyLkPGpMbnsZ4jBpdrp8ic4NhCVY4FFLzebT4gmgjsPZyL/SV5yCnOF3E4Cr3sLEpZdSV2FuZgRfYWVDirxFE9m7bHbSdcJH5yYQJMgAkwAf8J6LlW5LOugzTwEv8rCuKZ6rbVUOZMOupulNlauNiQS5zUvodfMshBbB5XxQR8IqD89LFwCxMG0aCrIZ1yuefzS4ug/Po51L9+BI54wJBrHxlSIlbKFxlwK2NId1kzGCK6ASPaecRtzp0xJHUd6FKYU3eu11zfrOox5iuiygw7T2wM+TSM+GCdQFFFqXDnohgYknE2Fgp3pVgZd4X+ll9egn3FuUIAgIL/CypKXOIAhyvLkBATh5RG8WKXJTUuUbiRNU9qDIckw6mqOEzuZEfEBMhA8bWoqorsknzklOT7eqrr+GMzWmFk90E4p0Nfv+vgE5kAE2ACTOAIgZICOF+9WZOlvvtdLSlqBBVSi5MS0zTZZC5MIIoJqCvmQZn7tuiB1HUA5GF31xb8qK6Euvx7KIs/A4kQiGNpB+jEC/yX/7YZM2QXrcuAIVe3I4lT7Z4b6HG8MxQowRCe//veDZi/YyW2F2RjU95eJMfGIyUuESmNEpAenywMCnLTIpWyjIQU0ZJqxSkMkkOlhcivKEHREcOksKJUM1CqylFA+RjqacmIT0Gr1Ey0TM4QMTwOD8pFcTGxyExIQ9u0LHTjJKb1dERwt5gAE6gLAhTsrf76hfjiTC48XJgAEwgdAYr3Ub5/S5MHb9xcGEXC1a2iFGruPpCLKMnECyOo77mQT7408LxFwTaGjsT9iPxeFnmDQkWQjaFQkQ2w3onLZrtyzARYla3TydBKjUsSOzfxPmbLJuNMGB/JJCCQATJI6He60UYG2OEKbfeHjLN9xXlCUIB2dGRJRlKjeNfxibHxttprPoikq9un+Zdh3K8L8klMgAkwASbgnoBKwgljRYJK+cYXITXrwKSYABMINQGKh/lyItRdf9e+kiMWUp/BWjxccuPgtCTIxlBwGuVfLWwM+cctZGfRrs7DC9/H1nxN1eayLqdgUNte6J7ZVsS1aAaF5s5G8TEUF7Ov+JBwVaMSIzvQNDENzZLSkUbGTaNEkKFALmpJtLNEPxvFs1pZyO4gV8wEmAATaNgE1I3LoHz+nJAZlsc+37BhcO+ZQJgJkAsotq8RSokiL1HzjloCWbOYQKDtYmMoUIJ8vjsCq3K24uGf3xeubFmJafjPadeid1ZHhsUEmAATYAJMIGoIKDOfgbp5OeRzxkI6aWjUtJsbygSYgA8E2BjyARYfaovA7E2/YcLSL8SxXZu0wQtn3Sh2dLgwASbABJhAFBDI2we19DAkckGhfzENNFdYaRGcE8eIGyaSNiamRsHN4yYyASbgMwE2hnxGxidYEFi67x+8/OeX2F2kZRW+5NiTcVe/YWjkiGFmTIAJMAEmEOEEKFO7Mv1poOhQzZZSEHOrYyF16S+CmRtKURfPhPLLDEid+0EkReTCBJhA/STAxlD9vK/h7NX6Qzvx/up5WLpvo7hsq5QmuL3vRTi9bc9wNoOvxQSYABNgAv4SKMiB893xQrEJCSmQMlpAJaPocF6NGkUej6Hj6r+QgLMazpdvAMqLIY98DFLH3v6S5fOYABOIdAKHc6Es+CjSW2mrfVK3geLDlVWRVJL84hIUAuXVlVi0ay2+2bIUFB9EJTE2DmN7nYcR3c8IyjW4EibABJgAEwgPAWXqv6Du3aipNA29reZF87Oh7t8C9Y+voe7X5nv50vsgdT8lPI2rg6u4Eis2aQnHra/VQQv4kkyACTCB4BNgYyhAplvy92FVzjasyN4MconTE5qS/PQ1Pc7CxZ37i6SkXJgAE2ACTCB6CKgbfoMyawKQ2gSO2ycBssOy8crcd6CumKsZRGOehdSyc/R01IeWOiffCeTug0y7YH3O9uFMPpQJMAEmELkEGpwxRPLVJVXlKKksF6putJujFwmAu20yyqFzqKwIOSUF2F6wHwdKC0ViU/qdsVD+njPb9cbgdn0woFXXyL3r3DImwASYABPwSECZ9iTUbashD7kZ0gnneaWlzJ4I9e8lQHoWHLe8UjtDvNcaQnBAVQXUv34QeUkoxod2uPwt6tpFIms84pPhuOc9gONe/UXJ5zEBJhBhBCLKGKLcOtnF+SitrvAbk1Nxivw8OaX52Hf4SPJPQBg9e4oOCgMoWKV1SiY6Nm6BXk07oFdWB5EriAsTaHAESgqh7tsM5OcA7XtAymoXegSH86AezgUO5wPFeUBVBdCsA6QOvUJ/bb5C/SdQeBDO128V/XTc/4EwALyWqgo4370fyNsfMZLTymfPQd20zNV06cShkM8d67UrtQ6oKIXzjduAssO2jUPfL8JnMAEmwATqhkBIjKG/D+0SCUStSkV1FfYWHwIlIN1VdFD8pH/GXZpQ4qBkpXpyUjsubBT3k5mQKpKddkpvgTapTdEhvXkom8h1M4GoIKDMnwp16Tc125rRAg5SmWrSyvc+FORAzd0LFOUCJYWAqkAtLwYO7gGUaqjF+cJNx6qQqpd8+QO+X5fPYAIGAuqSz6Asmg6py0mQr3jINhv171+hzH5JyE077nzLp90hNXubSJ4YrKKu/gnKt28AaVmQT7oQyqJPgcpyyNc8Dqm9b0I+VA/VJ7XqDHn0MwDIj4ILE2ACTKB+EAiqMfT8H59h3rYVHg0hT9jiHLFol5aFxNh4v+nGyg5kJaajeXJjZCWlo1lSYzgkWUhZt0xuwrl9/CbLJzKBmgSUL16A+s8f4pekpoXWXaBuXQXk7dMWg9c9BWS29opN3fA71HW/CFceUqnyWGLjIGW1FcpeaJQIxCUAcYmAswrq6p+ByjLIp4+AdNqVXq/LBzABKwJiV6jwIOQrHvSoQFTrfFWFc/Jd4hmQL74TUs9BXiELo+WH98XYRUKytvMSBBEG5Z37QJnq5THPQWp5DNQV86DMfRvIbAPHLRNtGzT0XCofPSpipoT7X0YLr33iA5gAE2AC0UQgKMYQxeCMX/AO1h7cIfp+bEZroaLmrSTFxqNn0/bomdUe5HLWJIGTt3ljxn9nAnVOoKIUyrSnhcoWGT3y5eMhtT3O1SyKK6D4AmEQXf8/y8WTmrNdC1DP23+0S3GJmmGVmikC1yHJkBrFA03bQmraRvu9RVF3b4Dy4b/FXx23vQE05t3bOh8r4WwAxcf88ztQVQmp5xmAjXeQu+apu9ZD+egxYWQ77pvqUTjB7flLv4Yy/wNIHftAHvmoRwLqmp+hfPO6dgyN7SO5jOTrnoLUtrvf9PRngZ4leezzrnpcRt6VD0E69iTv9VdXacZd4QFIp10F+fTh3s/hI5gAE2ACUUYgKMbQU79+KnaEyHXsidOuQ0d2IYuyYcDNZQI2CRzaIwwY9eAukVNFHvF/QHLjWicrnzwOdcdascBzjH0OSEqvcYz6x1dQFnyo/a5RPKTjz4XUa1DA8UbKd5OgrpoP6aShIm6jQZaCA+L+4NBuIDkDUptuIqi/vhcyhMkIoCJ1Oh7yCM0w9rUonz4Jdftq/8dQSQGcL98ISBIc902xjjcqLoBz0u2AqgrXM4q1UxZ+CvXXL7Tn5tZX/TbodPdV+cxrIZ18qQuBumYhlG9eEx8W5Jtf9oxGVaHM+C/UrSvFBw0HHc+iCb4OJz6eCTCBKCAQsDG0ePc6PLJwCponNcZHFz/AMtJRcNO5iUzAZwK5+6Cs+B7qn3O0xWb7npCvfAholOC+qupKKDP+pxlEjZtDJhUrElbI3Qtl5XzxU9TT73zh1kbuQUEph/bA+dbdYhHpuOd9YWjVSSnKhTJnMtTdf4vFsETxU01bQ+pzjrbDFYqSnw3lq5eh7t1cq/b67jroMiIoMWpKhuYedvZoSP0v8om0uvUvKNP/K85xjHsNyGjp0/n6wbphJg+7G1KP093Wocx6EeQiWnPHRYXzrXuFISsNGAZ58Cj/rj/1Eah7N8HdDpPy9j1QD+6GfOHtkHqfZVm/HidEz7h8/X8D/lDhV0f4JCbABJhAGAgEZAwpqorLZz2Fg6WFYkdocPs+YWgyX4IJMIGQE6Ddhfz9UHeuB7av0dTiqMTGQT5jpL1FprMKyoxnxFd2c5E69YV89vW2Yop87asy9WFhEFCSzECkhH29ruv4/Gw4P/g/oKTAbRXS8edAHnS1cCMMViEjVfnpQ6C6SgTtizw3LY8BDuyEum2VuAwZBmQg1MfifG4kUF0JedTTwr2N4mWEQXzn2/YNbVWBc9KdQH42pO6nQr70Xr9R6Tuf4l5foKnS1SgFOZo6W6METWghPsn1Z5ebHsXo3Pa6EEDwqShOCB6KE46HptUScVA3/Qnls2c1N9Zxr9e4trgOfbCY/RLUnB1ATCzkq/+j7S5yYQJMgAnUUwIBGUM/71yDR3/5QAgTzLz0X0L9Sd25Fig4ADhitUmWgpvpa13zDtp/c2ECTCBiCKjZ24GDu6CS6MHB3VDJtcqNWpvUrD2krgO1L8kpGT61X92zUZP3pUVmi2OA9j1FQHeoiq6iRdeg4HGPpfAA1OICSBRfFAzjpLpS25kqOACp20DIg64Rl6f4KHXnOhHELgp9bT/tSvH1P6BSXABl9gRNfAISpD5naQaPYa4lY1SZ+axmLHjYqQioHXV4srrlL+HOJfL7UHJUAMqXL0NdvxjyWddBGniJrdaRexrtMJHbpxAKMBgotiowHETPlfLeeKGoKNzdTEVd8jmURdPE80Q7NOaifP481I1LhXgDiTj4UujDhTLlYctrCz5fvSJES+i9LA2+XpOmz9svXOJcHy8yWkC+5F4tho8LE2ACTKAeEwjIGBo39zUhmnD/SZfhkuLDUH7+BKgotcQlvlbSQoiSv7XuUo+xcteYQOQSUPdvhbp8DmgRidKaiYNFq1MzhYQuuQjRMyue1WAYCmFE4nzhWk1Z7tL7ailzkfuQumKuJvJgLKlNhPufdNKFIh7Kn+JS7KKYjzsmCQGIGqU4H8qSz8X1qVCciJAC90OhS127EMq897Q5N70Z5IvusAy6VzcvhzLzGSA5HY7bJ4sv/vWl6PExdN/kc8aIbrl2V1KbaLtDXorreADyyMcgdezt7RSvf3e+fIPYHXTc/Z7gbizK2/eKuC75uidriI+4jqE8R2/eLnZ35Ov/59P7UtUFHCwMLf0aNB5oXNQqpNh4whBNLMFPEQqvcPgAJsAEmEAEEfDbGNpasB/Xf/MikmPjMatxB8Qt/157ubc7Dmh1rOauQTK55aVAaSHo67CxSMeeqPlD++mTHUEMuSlMIDoIlBRCLBzX/XK0vZltIDVtDaQ3h0QLcvpSHMRcJ3UFRl3+PZR572pufeSO16Q1UJIPdem3R13+qHFJ6ZDSm0EtK6qhaie17gppyI0+G0XOyXeKnTVv8RikGqbMfUdbjFIbyZDpdrJtXMr3b0H96wdtzqVF75CbvOa0ETFcW1bAHFRv+6IReqArPueSeyAdd5qrlWKH7tAeyJfd75WtcFkryBFiA8QnGEX5+jWQwWrejRMqiu+Or7GT5e56yk8fQf39S+24G16wl/iVdn2O7CrJF9+lqep5KLSLqm5brcl6p2RAymyt7f6yF0cwhgDXwQSYQJQQ8NsYemfVXHyw9kdcnNQE929YofkW01dYD3Kd9EUa+7ZA+fNbzRUnppH2ZYx2jLgwASbgnkBpEUiCV924TEtImpgCuc/ZPrtY0QKMFmIilwnl4jnuVC1fTz0tQvVuw2+1e0e7KL3OhNT7zJpS3dVVYsdM+XWWK98RMaKcL3ZkiNVVC6B896YQjBDS3jaKMNrmTwWc1ZAvGy9c67wVXe2MjhM5aU44z9sp4u8UA6K8e79w/xLuZAG4gdm6YJgOcj5/tXDzMgseqCt/FCIWFO8iYoksivLLDKiLZ2rqiDe+GLRW6wlYpV5nCmNXL8oP7wkhEvnMayCdfJn19aoqIKSwS4tAxjm9KynXj8dC8UITrhfGjbsdqaB1jitiAkyACdQjAn4bQ9d+/Tx2FObg+YM56F9W5rNrAcnqUpCpCOKkjNacE6QeDSvuSlAIUN4UkqD+ZYbb6uirL339tVNcylVN20Ie9ZTtr8x26o7kY9S/5kHdvkZrYkYLSMec4D0YvLwYyuLPoC779mjXSBGuz2DIFH/izmWwskwLiC8t0nZ5ep1pGwuJVCgfP6YF/FNOGA+Jal07QknpkK962OcPSXqiXOnUKyGfMcJ2GyP2wKJDcL52i5YTaPxHNZvprILzlRuBsmJLdzRXQlEyLG+eCKlp2+B1leLHXrmJzFA47p2iGTI0Tuh31ZWa2qEXFUXyqFCmPQlUlmuiDkNvtVZwpCvp7pDpzeC4/c3g9YVrYgJMgAkAKCwswsRXJiM/vwAJ8fEYd+sYtGsXIoXUMBL3yxjKKcnH5bOeRpyq4rs9uxBHXyf7nutzs4WbCPnOkxvAdU9rSRYbaqGv0vu3ANnbREA3qsqBijLtZ2W5eHl6LBTnQXEO7Xv47NrTUJFHcr9F0sQvJwJFuVoenh5nQDq2H6RmHbUFFQWM5+2HfP4tXp89dclnUBZNFwsvx40TPCYujWQmYW8biRNQbNXqBQA9k0cKKeFJXQcALTpCSm0K9eBOUH4jkTyWFqG0KyRJPjXXFbzfpCUco591u2ujLvsOyo/vi3opkaZfge1CevweILaR1k43OaK8NZxcv0iRDJltIFMOmzqMKyFRCuXj/4iYGoqtMRc9hkvEZt30Us0/G1T/QiUsoUt+666JuuubdOJQyOfay4OlkjfFp09osWFJaZqbI+1qovYYU3RJ7dOHC8luLkyACTCBYBEoL6/AW29PRZcunTHkvLOwevU6zP5qDu69+1akpQVPHTVY7fWlHr+Modkbf8WEZbNwVmkJHs/spAUA+1mU2ROh/r1EGERUT32IV7BEcThPc1MqPazFUdEC69BuqOQyWJDjJ8Hap4ngV/J7j7PIARO0K9WPikSixp3roZKYQHmJtuggH3rKUROXJBamErmTkYpa42YixgRpTUPUeRVCaeqXmYCqCCEDcj+tJa+r59OhL+K3vlYrQNvVOPpyTq42kLSv4yyR69d9oy/upE4mjABS3nJXKPbnuqf8M1Io1uNIQLvU6ljI1zxew8hwueCRIUQKX+Ti6GfR88dQ/hsyAnwpenC+fg4ZZGSY1VVxKQcedxrkS+5x2wxlykMgg0Ko+118t3DpVrO3aQp0pCRIua7OuzE0XSgtgnOiJuogdvwO7REGjXhmfXFTpLxVFO93xO2TuEv0IcSg9EZ/I9dQd3Ldoekc18oEmEBDIrBz525MmzEL424ZI4wf3TgadMYp6N27R1Sj8MsYenLhFPywex3G5+fjktHPB/yluYZvf1oWpHTDQlOFWJyq+iKVRBmoUIBnTKMj/2Ih6f8dF6+pYVEweKsulupKYblrhQehLP0a2LEWan6O190dIT/etB2kjOaaKwT9I4OGFuUxcZ6bTEbV9tUirkSUlAwtBiFEqn30RRaFB7VcKk1aQWrVRbzko6UIued1v0Dd+EeNr/622x+XCKnHaZB6D/Z78evuWuQuJXL70KKX4npOu9KySS6Xp4GXQj7LfdC38vPHUH+bDannIMgX32m7e3ygBYHqSqj//AGKBxFy5PRBQ5IgteshZJz9UYUzXkkXOaBdXhH8ntxYyJLT9cSYMIkE+HWfaIFOLn2ktjfmOdsy58KAeO8BsYinXFMKBfcXHfIe++JXI+2dRDuetPMpnXK5lrvJXSnKhZPcEPOzNZGAxi2E2hwVitmh2J1QFrHL+83rmrR80zaQr3zYb7dw4VL5/VuupMXiPZiUBvavXucAAByUSURBVCkh2ZVsN1BjOZQsuG4mwASilwDtBK1cvQ6jRx11sZ764XQ0b5YldoqiufhlDF017RHsq67Ee+nt0eWi4CywLIOdA6UbEysWKkLlrnEL7WscGVa6+5kbFzSVlPBooUN5k8qKgQraLSjTdgvik4H4REhUT0Kq2NGiBYtkcItRyWDbsU5kQTcXku4VRkNiGiRyUSGjrUnLoPmqU2ZxlZSmaLeDFk+UZ+PEC7wqTdnCTEbp6p+gUKzX4bzafaMvzfSF1ZcvnrYuHMSDyEAllaYji0tRMxlzHftASsvU7i8tMKgPdM+FImIJ1LLDWv6s/GyRjNQx5jlN+pYWVMecoOUKCdAY1I0boS428lGvuzi6ixAZ/yJxo7lQMPXLY7WYCR/leYNInKvyhYCzGsr0p6HuWFvzLBKbufLhoEg+U8Xq0m/EToPUtrvYzbJT9PGpx0S5jCNKHHr3Ox5jWezU788xyjevQV2zUCQ2pQSnloVcHj9/DiSrLgqJaFx4m3g3hKvQ3EzGUDCKSIhKeavEv/XabjaNkdOvgjTw0mBcgutgAkyACdQgMHfeT8jOOcDGEFEpr67EFZ8+jAJJwpILH/D7C5fbMUaqWbTbQAaKXsgtulGCZnyQyxIFnJKxQjE0rp+VEAYM/Y4MFkoet3+LdR6VMA1wsdNDi+xOx0Nq2s5rsGwwm0WxBRRjIEpiqgj8FnFdtNvkYyHDSnwJX/3TURch2sGjXDRkDB7Oh7pjjWYgJadrqoJtj/PxKmE4PHcvnJSMkBYOtHNGTEj90B+Xt7x9UFb/DFKsAhlKcYla/I6f7kvqn99B+YHiQSQtML5zP1tAnK/dLOKK3H3hp50vSq4ovkbf/LKt+vigyCCg7vlH2+U9nAfpmL7inzDUg1XIUH5jnDZ2rnrE+3grOADnm7cBKZS356jhLQy3rSvFrgztzvhbSPJbyDzTByTqMyX57Xd+Dalsd3UrnzwuDEf56v9A6tDL++Upros+XNUzwR5yv/Y3N5Z3aHwEE2ACTAAiRoh3hkwjYd/ef9CyVdeIHx/i5brrb82lpfCQtpgntzP9X2x8rQBgyRGjLfJTM8Ui12WIkcsaLXz1nQKKMSk4oMWa0DKWAokproTc9MiXuw4Di6k95F6jzP9Acw+hQsn0ug6E1PkEUBC4YGAutPuTvR04sAPq7n80I4d2x44U+pJMGd1pN6RGKTus5bfY9bf4Nblt0bUiZtFBrkFTHhL3S0jdUl6WYNyf0iIocya53BOl/hdreW18KeUlmttSebHIvSUNGGb7bMpiTzFGdI7I22UoykePCXcg6ivFkXFhAkYCurFMO9OOW171KPqgLv4Myi/Ta40zoXb2wb80VVAykshd2W6hj18kf71yPlB4wO1Z9CzRM2VVRDxc4cFastp2m8DHMQEmwASYgD0CZAwtXPQrbrl5NOLj4zhmyB42PipSCKir5oPymQjXCmNJTNVc9eISoRbnC1lgsWtiLgkpIPc+SsZHu1yeivrbLCg/f2K/67RTRX78zTuKhIek+hT0Ul4iFKfE11MKor5sfNAvobsdiYozWwvJa7tqX3reEYq7kkfXVsTy2FhSxCJ3PVJkpNwxeqEM9rRQJLnme97za0cw6JC4wogjoLxzn9iNka94EFKX/pbtU6b+C+rejZpARNvuNY5z7Q6dOxakkuatkHsdyZaraxcdPZSemV6DgPa9ROJPcn1T5r4t/k5iEsK92FxUBc7/UUydBMcjM7zn4PHWMP47E2ACTIAJWBIwCyaYjaNoRudXzFA0d7hBt72sGOqGX6GuW+yKKarFg2KsmrQSsrnCMCEjqOUxPmEjo4uML+zb7DZuylNlUofekE4aWnvnyacWHD2Y/PSFwtKh3WJBJQ//P6EmFYpCSmMiuJkMS1qinXYV5NOHe76UrgoHwHHLKx5zzFhVRF/m6Qu9MWmnMvsl4dpICTkpMScXJuCOABkkytevio8c8oh/u4dUUQrni6MARwwcD35Sy+igOBySdBaGN0m3UxykuVSUCYlyZcU8LR7zSKG5RTptuOYGaCrkOkeCEhTT57j11dp16h8CktO1BKNcmAATYAJMIKQESFFu0uQpKCsvR+PG6fVCVlus11RVJb02Lg2RQFEu1LIi4TookRhEYgpAEtLhLLRIIiU8UuhaNV8Tt6BCLn1ZbTWRCiFWQcIVSZAk2bJ1qqpo55NbX3kxVJKxJdEDGuid+4nYiJCXqgooi2dCJaUtKk1aCmPE7ZdtklN+7wEh8xuIqhXFTFDsBO2wOa576qh7ZHySJuEboLBDyJnxBeqOQHUVnBOuA6qr4bhjktv4OV2yWerYWyTXdleUee9qH0Aoz9LY57R5hFxut60WqRPIsBExnkcK7UKRsIs3AQOXq+dFd0KinSNDIfVM5dMnhZKlzzuqdUecr8wEmAATYAIRRoCNoQi7IQ26OZR4dvOfUEmYgKRvrfK5+ABJiFdQILY5xsmHOvw6tPAAlM+ec7kmklCDSLJoEGtwJdqkL9vk4uZLvIWpUcr3b0P9a16N38qX3iuy1nNhAp4IKF+/BkqkKp16hZDMNhdlzmQR2yPiAD0olSlTHoa6b7P2ISOjpZZTzVjSmkLufzGknqfbFoNQt62CMu0pSC07Qx7zbE1jiOKN5kwWEuTklsqFCTABJsAEmIA/BNgY8ocanxMWAur+rZpCHe32HMkzJXZ/LIqQNydZbLGLlKztLKVlhaWtVhdxfTE/coBwOWzdFdi78WheEDdxGP40WiQw3rIcSM6AfMYISN1P8acaPqeBEXDtLCY3huPud2v1XsSk5WeL5Kre4uCUBR9qRrlBEVTqOkCLN/Tzg4TztVu0fEam65P6IqkwirF+qnU+rgZ2O7m7TIAJMAEm4CMBNoZ8BMaHMwGfCZAMN+U20hPi6hU0ShB5mczuPz7XzycwgQAJuAye4f+qabSUFGq5quIS4Rj/ke2rqHs3QyL3TFLlDLAoCz8F7aKSQSXyeR0pLlGHy+6H1O3kAK/CpzMBJsAEmEBDJcDGUEO989zv8BMgKWHa7SK5d1LQ69hHSBJzYQJ1TUD9fTaUnz4G7eLIlz/gag7t8pALpnTcaZAvuadumqmLjBgNMlWF89nhgOKE4/Y3RawSFybABJgAE2AC/hBgY8gfanwOE2ACTKA+EaA8XK/cCKgq5JsmQGraVvROSNLvXCdUGN0pvoULgS40oieIpZhCElegGDzHHZPD1Qy+DhNgAkyACdRDAmwM1cObyl1iAkyACfhKQI/BkZq2gTz2BaHGqLw3XlOIu/0Nkc+nroq67DsoP77v2rlS5r4DdcVcSCddCPmcMXXVLL4uE2ACTIAJ1AMCbAzVg5vIXWACTIAJBEygvBjOSXeK5MtSq85Qi3KFgImIa+t3fsDVB1QB5ToiIYfSIsiDrgbFEVGRb3opNImaA2osn8wEmAATYALRRICNoWi6W9xWJsAEmEAICagHdmqJTosOiauQa5x85cO1Eq2GsAmWVaurf4LyLe1QacUsqFAXbeJrMgEmwASYQPQTYGMo+u8h94AJMAEmEFQC6rpfhES91KlvUOsNtDISdFC3/AWpbXdIA4YFWh2fzwSYABNgAkwAbAzxIGACTIAJMAEmwASYABNgAkygQRJgY6hB3nbuNBNgAkyACTABJsAEmAATYAJsDPEYYAJMgAkwASbABJgAE2ACTKBBEmBjqEHedu40E2ACTIAJMAEmwASYABNgAmwM8RhgAkyACTABJsAEmAATYAJMoEESYGOoQd527jQTYAJMgAkwASbABJgAE2ACbAzxGGACTIAJMAEmwASYABNgAkygQRJgY6hB3nbuNBNgAkyACTABJsAEmAATYAJsDPEYYAJMgAkwASbABJgAE2ACTKBBEmBjqEHedu40E2ACTIAJMAEmwASYABNgAmwM8RhgAkyACTABJsAEmAATYAJMoEESYGOoQd527jQTYAJMgAkwASbABJgAEwiMQGFhESa+Mhn5+QVo3Dgd9959K9LSUkWlxr8lxMdj3K1j0K5dm1oX9HScv3/zpVdsDPlCi49lAkyACTABJsAEmAATYAJMAOXlFZg+czYuHXaBMICmfjhdUBk9aoT421tvT0WXLp0x5LyzsHr1Osz+ak4NY4mO9XRcXFycZR2e/qYbY3ZvERtDdknxcUyACTABJsAEmAATYAJMgAm4JUAGz8JFv+KWm0cjJ+cAps2YhXG3jBGGkm70DDrjFPTu3cN1/s6duy2PS09P8+tvxvrt3Co2huxQ4mOYABNgAkyACTABJsAEmAATsCRAO0PNm2W5doJWrl4ndon0Yvy7/jsyoKyOa9E8y6+/0U6UL4WNIV9o8bFMgAkwASbABJgAE2ACTIAJCAK0szNp8hSUlZfj/CFnC0OIytx5PyE754BXY8jTcVSPVR2e/sbGEA9OJsAEmAATYAJMgAkwASbABIJGwChkQJWOHX11DXc33QDauHGzcJOjn/VqZ2ju3AX4ft6CoAHlipgAE2ACTIAJMAEmwASYABOIHAKvTPxfQI0hg2nSW1MwcvhlKCgodMUPxcfHWcYMGeOMzMdRY/QYJF/+FrKYobvv/RcChRQQ4QZ2MvMO7w1n3uHlTVdj5uFlzrzDy5vHOPMOP4HwXpHnlPDyDvWc4s/9JBe535cux4irLhUwyOVN3xmi/yc1OV0wwWz06PTMwgrG4zzVYbd+O3fJdsyQP5DsNICPcU+AeYd3ZDDv8PIO9aQe/t5E/hV5jIf/HjHz8DJn3sw7vATCf7VQjnF/6yYD6Pu58wUMc54hYzyR8W9kAH3w4TQMOW+wyDtkdRzV6e/ffLk7bAz5QiuMx/o7KMPYxHp1KeYd/tvJzMPLnHmHlzcb/Mw7/ATCe0WeU8LLO9RzSjjvJ7nTUc4h2lEi97e6LmwM1fUdsLh+OAdlhCIIa7OYd1hxi4sx8/AyZ97h5c1jnHmHn0B4r8hzSnh5h3pOCef9JFe4/dkHXMpz4SdZ84q2jaG6bihfnwkwASbABJgAE2ACTIAJMAEmEEwCbAwFkybXxQSYABNgAkyACTABJsAEmEDUEGBjKGpuFTeUCTABJsAEmAATYAJMgAkwgWASkMrKylU9eMmoCGHMImt1QU8KD3QO+QS+P/VTcbpZYcJdnfrx5kROxnrovIT4eIy7dYxQoAhXMbbBfH1jIirz34yMqK3GvhnPs8OHzp/64XSsXLlGdFu/R+Zr6Ew6dmgnEl9ZBacZ7/fxx/dyZQl2V5+75FqhZK9LLW7bvlNcxtg+Kw70e1/Os9Mnd4zMicd0Dt7uoacxRHXQtRYuXBL2sa233zi2zGPHaqyYn3NP49/beKS6/H2WrMaiu+fFzjgJ5djW67Y7N9TFnOIvI09jyDjOduzYhXvvvhVpaanhQC2u4cvcYHz/+XKev3OKDsHXd6a3ecPqnRou6J7Gg6f1g6e50nheMOcUO+sKq7Hg7zs42PchUuYUfR5v376ta13h7j1jZ51p971kp65g8/ZlbjC3L9j98rR+8GVtEex3cLCZh6o+acoH09TRo0YIw0UPZqIHiowYmtitDA4d2KXDLhAZaI3a4rT4ttITd9cRfUCVlZdri/zzBtfIautLXaEAZdZRp/aQCga9zOPi4oSOepcunUUgmPFv1BajWoaRa7NmWZg+czaIHy0I6MGgQvfCqhgZV1RUYOIrk8X55uRSZs12d/V56gO1c9qMWRh3y5iwLlaM7SQ2A/v3E+NP74/O2BMHb+e1aJ4leBn7b7Ug88TIzJTuX/NmWZbBgJ7GENVF97JxehroGaBkZeE09PUFlc6G/t84Hr2NFWOOAavxT3UanxNP84DVs2Qc73bmKE/jxNg/8/gKxRxirtOspGOeGyJhTvGVEfG2GkPGxf6sL79DQkJ82OcXb3ODnhvDPLd6Oy9Yc4p5TBPP7JwDlu8E/R3sbt7w9k4Nxxj3NB48rR9ycg7UyFsSrjnFzjrD01gwMrXzDg72PYikOYU+6nXo0BZx8fE1xq/dNYzOxtMY8nXNGmzeVJ+3ucFqTglmvzzNA57+Fo53cCiYh6pOlzHk64NsnjiMWWdpoW/UD7fbeKsJxM4kZfcawTiO+jr1g2kYff1IkWHXaDh4mgTNuurGtnjro7t6rV6WdowZ8+LdeH16GdW1MWS+T9RXKpS8y5jES1/IWy0a9PPIUDUW43i1Mjw8MTLuttmpy91iWB9DujHmTz3BGM/u6qDxsHL1OvEis8uB6jE+G2Yj09vizjxujWOevjDqWa3pfnlj5e15MffJmzEbKs56vca5gX4XCXNKoIyMY8g4NugZ/n7egrAbQ5E+p1CWdeM85ulZsjuX1cWi3OpZMY4HT+sH83wcqjmF2mnObO/rusXq/WLnHVwf5xRjn8zzvbc52Q4P85xinD/N6wI79QX7GH/XKcHol6d3orf3pc4hmO/gYLMNdX3S93MXqOaFop0H2TwJGAd6enoa5s5bINr+94ZN4qedLUxPxpDubkd12XFFCCU44kP9u37USJFpV1806te0Wlh5mtS9LcbcnWtlQHmry51RZrznZOBNmjxF7FLYvXeh5E11U5+O790DtCg2GxGeDEn9PPPumR3j0/xitHouvC3y3bExjiHdsLI7YYWaNdVvnNTtcqDz3PWLfm9nUebuhWAcy/pXRfoIQWMgLT3N41dzT+OEDH5993vDP5vxx9LlYXfbMi9o9faSC1kkzCmBMjK/I/Rnkd4PkfCxJdLmlN//WF7LGDJ+ALB67j3NG3aeu3DMJ8Y5hdYbntYP5rk6VHMK7eiZjSFfF9RW7xdv7+BwMDeuGcI1p3gyhnxZw1jxiWTjM5B1SjD6FQxjKJjv4HCM8WBeQyooKFT1L7i6D6O32Af9phvdgoyTLv1dX2jQxGbHpcXugsluXcGEZKzL/HJxtxC2mgjNvzf693ozFt0txN0t6O0sqN0dY7XQN7szhIqrp3q97VpZGTbm3xv9e735mttl5M9iw+ocO/cuHPyNY4GuZ16QWY0Vd/2ie6B/yPD2EcPbs2S8f97mKDvPizEOylvbQs3dbPSZdzrrak7xl5GZv7dnONR8zfV7a09dzCm0YJ02fZYrZpDaYPz/aDaGzOPBPJ6t5sRQzindunYWH/1GjrhMuE7r72P9/72NSasxEinzeF3MKZ6MITtzsifm7s73Zc3q7X4G+nd/55Rg9SsYxlAw38GB8gz3+W7V5MwLYOOiXQ8ypK+pVPRdJbMxZPziYjSeBg7oJ+Ij8vMLxPnGRYjdhWVdfXVxF1vgzZLWb6i3mCB3vrRGRnZ3RKwGsy66QEIElPHXl6/9/ux8BGsgG/3FyWi3+3XJfJ65PWaj2hjM6Asjdy9E4wLSbHR5ik+JhJeomYu3XUT9Q4qduBvjM+BuTqEdSasdEZo3jEaZsZ2002CeU7w9L+TrrX/MsdP2YI1nd/WY54ZImVM8MTI/L8ZYR/MYMo9rO54HoeQdrjnFPA9cf/1IzJgxC0POG+yKCTSzMJ7TvduxR96xg8VPfbfenYCP1Q6S3XdqKHm7+4BpZ2fIznMZyJyix/jqH2torqZd+gH9+wkPBKt1CrHy9H6py/el1XojXHOKcVfPzMHbu5vmG+M6xdOcYh6vdf3R1t85xdvHfXO/PK0tfDWGgvkODneMcyjmK0tpbW8PtLuBrk/I1FDdjUx3AbJjwNiduO3UFWxYVhOz1e4D+cXrE4M3Q4ja6m0h7O7vdnxy3XGw+tpmNmD1c72NhWCz1utz98Kxw8GbIWR8YViJHthl5MtY9PZy9zYGQsVZr9fdxGyHg7d+Gev35B7l6VmiOqw+sJjdfK2eJ30ck+iIefHozW0yVOzdzQ2RMKf4y8jdGDLuDho52lHvCjb3aJhTjM+L+T3qjkcku8lZLfY8rR/cieZYjQNvhrWdZ0mv226Mlqf3i901TLDHtbG+upxTjO3wdo+1daJnkRA6xpvBEK3rlGD3y1djyN0YDOY7OJRjPBR1u4whoyqGHSvbDN44qM2LI7s33Woi+err70XgPH2FtltXMGF54mFus3EwURusFLSoH0YVLuPOkCcpbN19xt3A92VB566dugG36Jff0L5dG/H10s5YCCZr48SmK7GYeRjHmrtx6O48uk9G9T4748gTI32Sthv7YIdjXRpDnl7wnjh46hedpytUEi9vHwU8PUvG+BW749JqnJDAi/m59Na2YI9xTwZkJMwp/jCy+xHC2wI22KyjaU7R2+rLojpSjSFP48HT+iFcc4r5vWLnw5a397Qv7+Bgj/NImVM8GSee3t1Wi3NdudcsyOPrmjXYvHVjzp91iqdnw99+BcMYCvY7OBTMQ1WnS01On4B01yxvMSzUIOMXP7M7kLk+Tz75xlgAY0f1c4x11cXXROPWpN4+Y8yCcbvR+Ht3X0SN7TfW6y0Ggq5r5uTOxVCXJbYzYIyuLp7yaoQ7nsI8dvS+6G204uDtPON9ojrt9MuKkZ3Fvfkr2fdz59e4Lfo9p18aXTLo/8M5zq2eP2NuJysO3p4N43ne4rR0A1N3BzI/E+ZreZujPD0v5rFgp212nim7x3ibGyJhTvGFkZ0xpLOpC2PI29wQCXOKL+9MYumuT/q8oRuzep42nb2dOc/uGPZ0nJ3xYLV+CNecYm6jt/nE7hjy5R0cDNZ6HZEyp7i7f/q7xNOcbGbhbQz5s2YNJm+740F/BvVnL9j98jQPmF3I7awtrN49uvFnXMd4e2aCyTvUdVm6yYX6wlw/E2ACTIAJMAEmwASYABNgAkygLgmwMVSX9PnaTIAJMAEmwASYABNgAkyACdQZATaG6gw9XzhaCaiqCkmSorX53G4m0KAJ8PPboG8/dz7KCfDzG+U3MEKbz8ZQhN4YblbkEaiqqkJxcQkqKyuFMZSQkICkpETIshx5jeUWMQEmUIMAP788IJhA9BLg5zd67100tJyNoWi4S9zGOidQXl6OoqLDoK9SxtKoUSzS0tLYIKrzO8QNYALWBPj55dHBBKKXAD+/0XvvoqXlbAxFy53idtYZgerqalBCUCopKcmIiYlFZWUFiouLoSgq4uPjkZqawq5zdXaH+MJMwJoAP788OphA9BLg5zd67100tZyNoWi6W9zWOiFQWlqK0tIykExlTEyMqw3kLldYWCgMopSUFCQmJtRJ+/iiTIAJWBPg55dHBxOIXgL8/EbvvYumlrMxFE13i9saNgKKoohrUWxQSUnJEYMnudbuT1lZmXCfk2VJuMs1atQobG3kCzEBJuCeAD+/PDKYQPQS4Oc3eu9dtLacjaFovXPc7pAQoC15Mm4oWJOKw+EQP+Pi4oSLnLlQDBEdTz7NHD8UklvClTIB2wT4+bWNig9kAhFHgJ/fiLslDaZBbAw1mFvNHfVGQPdNdjqdtQ4lYygtLdVtXBAdTzFFdD4pzJHRxNLb3mjz35lAcAnw8xtcnlwbEwgnAX5+w0mbr2UmwMYQjwkmAAiVOBJEqKioFMYMubvRVj1JadOuD5X09HTExbl3gzPGD6WmpiIhIZ65MgEmECYC/PyGCTRfhgmEgAA/vyGAylX6RICNIZ9w8cH1jQBNwhT3Q8YPubslJSXVMHiMbnAknkAiCrrrnJkFGU4UX0R/N4st1Ddu3B8mEAkE+PmNhLvAbWAC/hHg59c/bnxW8AmwMRR8plxjlBCgnR8ygCoqKsRODqnCkUS2OYkqHUeqcZWVVR5ltGliLywsEi5ytLvEyVijZCBwM6OSAD+/UXnbuNFMQBDg55cHQiQR+H/Qfy/WzPIxX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4" descr="data:image/png;base64,iVBORw0KGgoAAAANSUhEUgAAA0MAAAEsCAYAAAAB/WhJAAAAAXNSR0IArs4c6QAAIABJREFUeF7sXQe4VNXV3fN6L/T+KAJKEREUAQtiAxVrLFjR2BONRo2aGDVqYqLGXrAEW6y/HUWworGgUqRL77283t+b+b91xjPed9+d+qbcmVnn+/geM3PuKeucM/eu2Xuv7XC5XC5hIQJEgAgQASJABIgAESACRIAIJBkCDpKhJFtxTpcIEAEiQASIABEgAkSACBABhQDJEDcCESACRIAIEAEiQASIABEgAkmJAMlQUi47J00EiAARIAJEgAgQASJABIgAyRD3ABEgAkSACBABIkAEiAARIAJJiQDJUFIuOydNBIgAESACRIAIEAEiQASIAMkQ9wARIAJEgAgQASJABIgAESACSYkAyVBSLjsnTQSIABEgAkSACBABIkAEiADJEPcAESACRIAIEAEiQASIABEgAkmJAMlQUi47J00EiAARIAJEgAgQASJABIgAyRD3ABEgAkSACBABIkAEiAARIAJJiQDJUFIuOydNBIgAESACRIAIEAEiQASIAMkQ9wARIAJEgAgQASJABIgAESACSYkAyVBSLjsnTQSIABEgAkSACBABIkAEiADJEPcAESACRCBABF588UUpKyuT3/zmN9KtWzd1lcvlkqqqKmlqalJ/t2zZIjt27JDNmzfL6tWrZdeuXXLNNdfIwQcfrD5/++23pbGxUc4++2z55z//KT/88INceeWVcsopp6i2PvroI3n22WelY8eOcvXVV8uQIUMCHF1iVANmt912m+zZs0eOP/54ueKKKyQzMzOkyWEN/v3vf8vOnTtl/Pjx8tvf/tZvO3PnzpW//OUvUlhYqNanb9++La6pq6uTv//97y3WzW+jv1QwXltQUKDa79evX6CXsx4RIAJEgAhEAAGSoQiAyiaJABFIPATKy8vlz3/+s6xdu1auu+46OfbYY+Xdd9+VJ5980u9kQYTwgL1o0SK56667JCMjQz3wv/nmm56H6sMOO0yRoNmzZ4vT6bRs84QTTlDECqWhoUG+++47eeutt2TNmjWKjHXp0kVOP/10mTBhgurDW8F1//jHP1QbemxZWVme6rW1tardGTNmKFKSm5srkyZNUgQuOzvbU6+0tFRuvPFG2bRpk2VXIA0jR470i4+usHjxYrnnnntUn/5KIG1XV1fL7bffLmh36NCh8re//U3NxVeJJBmaPn26PPHEE571BdEDCXY4HJZDCnR/eZuPJtn+sOTnRIAIEIFkRoBkKJlXn3MnAkQgYAQ+/vhjefDBB5WlBg/YeXl5LchQSkqKtGvXTlmOQExGjBghEydOlN69eysrD8gGyAesAd98842MGTNGampq5KeffpLRo0d7rEi+BqTJUH19vdx7773y9ddfW1ZHezfffLPq01z27t0rf/3rX1V/KGYyBIIDQrJw4cJW1x5yyCFy0003SU5OjvosXGQIuLz33nvy/PPPK+wCKZoMGa0tgVxnVceIgRUZ0u/5at+bJUlfY7R4wdq0fv16SU9PVyR51KhRJEOhLh6vIwJEgAhYIAAPDHzHBlJIhgJBiXWIABFIagRAWmBVgGXnlltuUS5UsOrk5+fLZ5995iEUsKhoS4m3X+VBMj744AM5+eSTBW53eI26cJd6+umn1YPxhg0b5Oijj1btfvnll/LAAw8o/PWDsz8CAKsQLD+whhgL3PBAOF577TXP20YigM/xGep4K7CKwfIUDjKE/ubNm6csYuvWrVNtDhs2TFnNQDZ1AfkDVnAxhNUMRPL6669XdfxhEcjGBQbnnHOOIrmwABoLCCj6A/a+ii8yBOIDiyDc9kAoMfZnnnlGQLDbt28vd955p+yzzz6tmteWoZ49e8p9990nxcXFysoFsgqXSysiZSSotAwFsvqsQwSIQDQQgAv5ggUL5MQTTwxLd7gfzJo1y2tbHTp0UN+tqampfvsjGfILESsQASKQ7Ah89dVX6gEULl833HCDPPzww8q6U1RUpCxBmlD4I0N40Ab5+eKLLxQJwEM+ivGhVbtSgWjhIXjZsmWqDlyqTjrpJOVSBQLwn//8Rw466CDZf//9lQUID8dPPfWUesA2t6nXb/ny5XLrrbcqEoE4HJAuIxnSroCwYuDhHm6BaB9WGxA1EBFjfeODdyBua8Z9BCKEucLNEO326NFDKisrFRk59dRT5ZJLLlE3saVLl8pjjz2myFJaWpqcddZZyl1PuwEayZDRjTCQPfvII4/Ihx9+qObkiwxp10S0GWzM0MqVKxURQtwSCC9uzrhJw0IHwgpy06lTJ2WtGzBgQIthG8kQ6mLPPffcc559Y54j1uxPf/qTTJ06VbkukgwFsgtYhwgQgWggADKE+xZ+7ApHefXVV6Vr164ybty4Vs3BFRxECT8gIfYWnhu+CslQOFaEbRABIpCwCODhHA+qeBjHXxAgWIfg6gTLy8svv+whCM3NzZ4YFfODqNmCoR/m4SKm68JFbNWqVYpsaUsJCMDFF1+sLEn4v69idOcCaTvmmGM81WHdAmGZP3++IlaoC/EGI7n5+eeflXsdSB1ihH73u98p8mWMvQFpgZUCLoFtIUMYGOb70ksvqbbgUohfDTFGuDdgvtu3b5fvv/9ekaU+ffrI73//exk8eHCLGBsrMoTxT5s2TbkoQoQBc0BfeA94n3nmmYqAGMkQrCwgleGKGQLZmzlzprIAAT+MBQ8B3bt396zJ7t27FTlasWKFimXCTRs3dh1DpMkQ4rRAjkGofBXEjMEy+dBDD5EMJew3EidGBOITgWiTIXyv4jsdIkb4biUZis99w1ETASJgAwQgmACCYHSfApEBMdq6dauybGhCgeH6UhrDr1XvvPOOehgfOHCgivsBIQERQD8gQkbxBFhl/vCHPyirSSAFD9+Ia4Lr1b/+9S9lWdJFW5wg1ACSc//997ciQxgL5oViJFN4sAdBg9Kd0R3MSIYuuOACZWUBOQEJwxwxjmAKrGzAEyISuuCXvQsvvFCOOuoon6IQqA+iA+sJLGQYG6xfcG8cPny4spgBG+ALUnn44YfL+eef71EF1P2ZyRAsOP5c5IxzxPqDlAAvuFWiYK3RRufOnVvBgTmDXKJfFOOaGy1Dp512mnIVhLUMZA+YwF0RN3z0BUL5xz/+Ud38/blqBrMmrEsEiAARCAcC0SZD+M5HjC88IuCFAQu9t0LLUDhWmG0QASKQsAjAdQvuYnB30gVKciApiP0JRE3OGPOh2zC7W+EhF0pjePg/4ogjBC5fsCJ4UxozA24M0Icb2ZQpUzzXIlYF1ixYrvCwDtcCTdqMliGjepnZ7U1bUbyRIRBEkBFdjC5h3jYHMAAJhLUKsVcgl7rAcgPLGyxDsGqBDIBwWcls40anXci09QTXwwKGeB9gCEIH17EXXnhB5syZoyxFIEWQ3AYpQn0UMxlCe4glCrTATU0r/AV6jbleSUmJInGYO/aX3j9w9QBhhTVy27Ztnsvg9njeeeepuYDskQyFijyvIwJEIFIIRIoM4Ucn7U6OseMehR8Dtcs43sN3Mn4kIxmK1OqyXSJABJICAcTk4AEVrluIH4K1JlDpYysyZAbNKlgedfDQiy9xPOxaBdmjjlGS2qz4hod+WA5wY9BSziAP4SZDVpvgjDPOULl9rAgdiBOsUxCI0AVEB0QQD/U//vijilXypS4H90K4ld1xxx3q1z8UkBq4FY4dO9arJQkEB+55n3/+uWofa4mbJ2J5YL1DeyB3uKkipxTkr62KJk7m9QUxhXscrDyw5gRSMG+4AH766aeKaGOt9Z4AecUYgYkumCdwwhyM7nPIfwWrGKxHjBkKBHnWIQJEIBoIRIoMWd0Xzd4Ul19+OclQNBaZfRABIpC4CMCqgAdTiAhcddVVKp4GRT+sGq0r2oISbDC/bgu//oO0wAUKbm+wZCDmpH///srMD8uRLhiXVpsDwYHAA6wCiGvSRecU2nfffT2S4EarlHHsn3zyiSIoKBBagEsditFNDv2DOMB6gfdhtYHUNggP/o/xwJqB8UBeHG53xtxExl0CAgOiBjc2PNhDghwWIijaVVRU+N1Q+mEfFhRYSxBXo93N/F4sogQpYPkDcdLWGFjRdIHlCOIJxx13XFBkSFf2F38ESx2UAkGArPaLkSBDgQkxT3CHA+6wTsL6Buxh8YKVEqp1IM0Q6KCAQiA7gHWIABEINwL47sF3F+5jRmlrb2QIMaJQFL300kv9xsUax+pLQME8J5KhcK8y2yMCRCCpEDASDjy84oEdfxGbASvMG2+80UKEAHKfsORYJTPVRMkMIB6Ee/Xq5XG5w0O4VohDXavYIVg00BfUxVDQBm4mRjcyEBKokMEtzF8BsQAhgEsgXK2MVh2jgAKEABDrBKuJVQEhgigAxBD81cX1mAdcHGAFMrqvwS0OCm9GIrVkyRJFxGAJgQsdxgpyoEugljpd32g5gbse3OFAJOESqd0BUdccM+YNS7OFyB8ZQhwarI1QzEMMEOZrLEYyhPxUmCvWG3vOXGA9Au4gRxgvyZC/Hc/PiQARiBQC//d//6dEgECICgoKVDdWZAgiMiBCECRCnGkwRZMheG1AJMFbueiii4RkKBhkWZcIEAEiYELAG6GA1QPBmbDcGIkPfqF/9NFH1cM6HnShEqZLoGRI1wfxQlA8LCdGVzOMCfLJM2bMUO3DrQqCAGZ3tGBy8IAYQKobSVVxY4H4AdTPIPdslNZG/iOMCTFOsGjAkgVSiIdwjAtj0vLPGBNiaLwlvoOvN1zSQLaMBW3iBgZCBGIIl69XXnlFkT+QJysLmNXG9WYBs6oL0guSiyS4EDuIFBkyypfrcWC+sMTBQuWNDOk8Q/gchHPPnj3KEgQFQJBJ7APEhcH9kDFD/BojAkQg1ghAUAc/CIGIQFTGTIbWrFmjiNCRRx6pLN3BFk2GrJKLG9vC/YlkKFh0WZ8IEAEiYEIAX7p4yMevV/BPhnsSxA0Q+A9SYiRDsIjAYoHYDTzAgjDARQ3kyEhWkGcIVhs8vKL+jh07lGUIsSCo//XXXysLDb7I4aplVGbThMvXQvnK++ONJIAMgLDBPc+qaBU9zBfFlyUGD/hI0OrrJgcC8v7776t8EHBFAxnADVLLa4MQIY4H7omIg0GbvoQUzGMOhgzpa62sOVrxDWPQeYJQ31vMkK+2jC6HqAeyB/W9yZMnKxKJ9Qa+IJdGyxCIKVwYMQb80gqFOrgsYi9iz4A4gxDB7Y9kiF9hRIAI2AEBxDQiXhVkBPcPnWcI904QIYji4DsvlEI3uVBQ4zVEgAgQgTAhoGNl8CVvJkNIZArrCh7EIbSAB30oncHNCQ+uuBZECK5mxgSjWpkOrlaoi9gbxIjAEoKHXCieIWcO3OACcQcLhQwBHqMqnRkunQxV5zvyNQ647cFFQudTChR6EEBYgSBwYCze8gz5ajdcZAhEFWsKMQsjBqGQIW/jxa+m2iqn47WMZAhY6j3jrQ08VMDCh+vpJhfojmM9IkAEIokA4lYRB3r66aertAmIRcX9Dom199tvv5C7pmUoZOh4IREgAkQgOARAXhDMj5iShQsXqlgY+ELj1/jRo0d7YobgqgZ3MggdwF8acSf4skdwPxToEOsCcz5+DcMNAQ/9hx56qFx//fUqLgYCACAAOu4EsSuIJXnsscc8CVhhmYKFQEsu+5pJqGQIbeKhH0QM/cD1DVaus846S+AiZ0z8inq4IaEerCf4DIQPVg48mPuTBdfYwi0PFqFvv/1WKeMZ3eaAB4ggsA6WWIWLDAETLUQB90C4Pw4bNkzJXEMgwptaoLYSAhfE8WiZb/O6AQe4AMICBgsP9gosj2aFQQhEABvsR5AnkDQIPoDAIo4KBBQ5q2gZCu6MszYRIALhQwD3ShTcr3SB+zFiafFjHmIfcW/EfUUXXAN3amNuPH8jYsyQP4T4OREgAkQgTAhoSw/ck3SBuxbiYfDgCuKjH9Lh8gYSAiEAJDnVBXE3cHWD2xzaw/UgFwceeKAiN4iJ0QWuYnhwNraJB3G4k+FXf2/y2mGabtSagcULVjUjTrpzWMKgLgdFPZArX6TKmPg11MEbyYwmOMZ8SmgX4wWRBQkC0YNLoR6/N6EI5E1CHA/IcKAFc8ZeAekKxALoq11KaweKOusRASIQLgTwww6+w80qnPixC/GN+LHMGEuLfu+++24lIhMKGUJ6BX+FMUP+EOLnRIAIEAEfCOCXeLi74eEUv+wjFwyCQfEwDLclxPagII4D8seIaYHlCK5KsKqgaGU2WD8QF4KbAdrBL/wQGEAgPH4xw3t4gIWyXDIUuHLBsgLiN2jQIDnggAOU2wSsbv6sShqfcJEhiCYghmvjxo2qaawB1tcoZW6Uwjauz8knn6x84rFHjAUWH/jGw7pnTChrtbY6xxLyMmlpdJKhZDgFnCMRSCwEvJEhX7MkGUqsPcDZEAEikEQIwEUJynF4GEbQu3YhgxUBLnNQmoPVANYfCAGw2BcB5LoA+fnqq6+UWMWUKVOUsIGZlBnFK7CmsBCee+65kpeXF/bJeUvE66sjIzmkZSjsS8IGiQAR8IMAyRC3CBEgAkSACBABIkAEiAARIAJJiQB+CIT6ajAF3haIIwrGTQ6kCwJFgRS4qiM+11txuGDHZyECRIAIEAEiQASIABEgAkSACCQZAiRDSbbgnC4RIAJEgAgQASJABIgAESACbgRIhrgTiAARIAJEgAgQASJABIgAEUhKBEiGknLZOWkiQASIABEgAkSACBABIkAESIa4B4gAESACRIAIEAEiQASIABFISgRIhpJy2TlpIkAEiAARIAJEgAgQASJABEiGuAeIABEgAkSACBABIkAEiAARSEoESIaSctk5aSJABIgAESACRIAIEAEiQARIhrgHiAARIAJEgAgQASJABIgAEUhKBEiGknLZOWkiQASIABEgAkSACBABIkAESIa4B4gAESACRIAIEAEiQASIABFISgRIhpJy2TlpIkAEiAARIAJEgAgQASJABEiGuAeIgE0R2Lp1q9TU1Kh/DodDcnNzJSsrS7p16xa2ES9fvlyamppkn332kezsbMt2KyoqZMOGDVJSUiIFBQWyc+dOKS0tlYEDB3odx+bNm6W+vl769evnqbNmzRr1f+N7eL1ixQopLi6WTp06eeqizy1btkjv3r29jguVUW/t2rWSn5/fqt2wgWRoKBprAux2794tffv2VXhbFa7Jr6g4v3pdZPtacW1bI5KSIo7uA0U69JCUw88K2xZ49NFHZceOHXLrrbeqM2hVysrK5P7775cbbrhBioqKZN26dfLFF1/IxRdf7HccqPv666/Ltdde67X9adOmyZFHHil9+vTxtIc+X3rpJbn00ku9XofKqIe2TzvtNDnppJP8jqetFaYtnCXrynfI0l0bVFODO5ZIn8LOcvGw49ratOf6+fPnyyOPPCIPPfSQwptrEjZo2RARSDoESIaSbsk5Ybsj0NjYqB6kKisrLYeKhzEQCm8PZYHMT5OI5ubmVtVBvHr06OEhJ6iLB0H8xUMHiIc/MoRGjeTHihzpjkMlQ3oOIFL4P/5i3JEokVqT2tpaWb16tTQ0NPgddkZGhoe0ck1EpKpUnO8+KK4NS62xa99NUs+4WaR9d7/YequgScSSJUtaVenatat6GNfkBHVnzpypCNFtt90mQ4cOtSRDZtJUV1cnd999t7pWF3PbeD9UMqTnAML00UcfKUJ04IEHhoyJrws3lO+UW2ZPk40Vuyyr9SroKPeMu1hKCn/94SOQgVhh5O26CRMmeEgr1yQQdFmHCBABkiHuASJgIwRgpVm4cKEaUfv27aVDhw4e0oMHAlhLqqqq1OfDhw+XlJSUoEcPkgKiZbY86AfznJwcj5UFVqBdu3apurhm+/bt0q5dO6murra0DAXycJ+amtqib02GQLK8EQOQMKNFCeQKY9OkzWrsQQPj5YJIrgnGvX79eunevbtXKxCGZV6HZF8Tqa2S5gcuVCvmGHqEOIYfIw6QHodDXHu2iOvz/4pr03L1eeqNL4tkWFtzfO2R999/X95+++1Wlgf9YH7wwQd7rCxGy862bdvUNRdeeKH89NNPlpYho9UIVidYXWGx0W1bERZNhkCUzORJzwMkzGj5gfXk9ttv95A2q7GH65zUNjXIMa/eoprbv1MfufLAE6RXgZv0bKzYKU/O/1AW7VynXn8y+R7JTssIuGuM+5lnnpHzzz/fqxUIjZnXQVvbknVNAgaYFYlAkiNAMpTkG4DTtxcCIAPl5eXKygECYlVABGCp6dixo/Tq1SuoCcAtDgXuZ8aHcDO50I3CArFp0yb1kNa5c2dFPny5yeHhHm5rGJvR7c3Ynna5Q5vo1+VyqY9Bwvbbbz/1f29ucpr0oI6Va18gbn9BASaiCFok18Q4HowfFiAQP5BWuEia58k1EXG+cY+4Vs0Vx35jJOW06y2X1PnZi+Ka8544DjxOUiZeFtSyg6CgwJpifAg3kwvdKCwQU6dOlTfffFOefvppZXnx5yanrRbffvut4J+5aOsQ3r/mmmsED/QoIFlXX321+r83NzlNelDHyrUvELe/oAATkfu/f0veXfmtTB40Tn43YpLl5Y/Pmy6vLpstpwwYIzeMOj3YLjz1jQQSpPWHH35oNU+uScjw8kIikHQIkAwl3ZJzwm1FAA/vcCULd4Gr1OLFi1WMzKBBg3w2j4dmPCgPGTJEMjMzQxqK0VXOSESsGjNaJvbs2aOsRJq4GOsHQ4Z0PIy2DKFNPMB4K7AcYc6ImbIiWvo6jBWxPf7qBQJatNYExAdz14TTOBcQxvT09FakKFnXRMp3SvNjV4qjU4mkXPqAz2V0TvuTiiVKvepxkeIuqm6w59foKmckIlYdGy0Ty5Ytk2+++cZDXPztN7P1w+wWp1/jO+LOO+/02tzf/vY3eeONN+SOO+5oEV9kvgBjRR1/9fyNG59vqdwjZ737DxnYvof85/jrfF7y2xkPyoo9m+X1U/4s3fPbB9K8pw6ID+auCaf+AHMBYRw2bFgrUpSsaxIUsHFUOdjzG0dT41BjiADJUAzBZ9fxhQDiRqqqqlV8B8gQSEtubk7QrmoIjrcqIBJ4wIV7HCw3vgpu8Hv37lUWGBAZqwIXO29Fkym4n6ENWHNAqqwIjrkNX/E/objJGcdiFlewEl3wFe/kj9R5wyNWa4L1Bp6FhYU+BSD8iSok4pq4FnxiuVyunRvFNXeGOPY/UlIm/d43GXr3IXEt/Z+yDjk79lKiHk1NzfCmk/T0DMnMzJCUA4/12gYsEC+88IKKATr88MOVCMGIESMCIjiwImFdrAQLdNzQuHHj5Oabb/Y5B/3gbxyLuU2QBBTj+77infyROm8Den/VHMuPVu7doqxCx/Q5UG4/9Fyf8/nb1y/LJ+vmK+vQgHbW8Vwn9T+kRRua7MBS50sAwp+oQiKuSXzdRUMfbbjuv6GPgFcmMgIkQ4m8upxb2BDAr7YVFZUely7dcEZGunqQDSZ2B1YL7fJiNUC4x/hTjAulDSOJ0BYITUTM44CrVpcuXVSMkpXIgrm+Fl2A9SZQNzktAqCv9WcZ0mP25kIXiMqdtw0RCp7mttrShrd10H1okueLCCbamkAlzvW/N7yeYcdhZ/pVjPPXRv1BJ0nW0ee3OL9GEmEmIubBIFgfLms33XSTWIksmOsbXd/MSnPeLEMQK7nssstEX+vPMqTH7M2Fzp/7nq8vTajETVv0sdcqF+9/rF/FuLa0oQmhtwFokueLCCbamoTtJmfjhsJ5/7XxNDm0GCJAMhRD8Nl1fCCAAPqysnI12Pz8PElLS5eGhnolZOB0upTAQUFBfsCuc3hoxq9c5gKLEx52g7EMgXxYucnBrcoXodJuWWZLSiAuZsa4Fn8riF/GvbnU6WuNanKYP8auZb69WYasZLcD6csXGYr1muixBSorbpxLIq6JksyuKm29ZOW7xLX2p6AsQ43d9xNnQQe1t/DDhbO5WRqbmqQ5u1CcY073en61W5bZkhKIi5kxrsU8CW3JOfbYY72KIZgV5Yxuc3jYx/eOVpT0Zhmykt2GdSQY9z3j2EFkdtdWtFqT7dWl8sPWFTKx30HylzFn+/xa+Pu3r8lHa36Ug7sNlC65xa3qdsgu8EuocFGgsuLGDhJxTfx9B8f75+G+/8Y7Hhx/ZBAgGYoMrmw1gRBw5/qplaKiQklLS/PMDOQFgfUgRCAlOTnWeXoChQK/fi1dujSomCHEFnnLD2TVr9ktSwsqgIB5i00xP3TD1cjpdFrGsWhCAjw0CcJ7+HUbQgBakQ5ugOaYIcQBQVwBmOrP/ZEhjM2oQAfrEYo/AmanNTGPJVgyhDVMpjWRPVukeeo1QcUMVZx5h+T32S/g82t2y9KCCieeeKLX2BTzQ/fcuXOVK6s5jgXnHGpzZ511VouYnkBjhiDlDTKDuCDEB8HV1R8ZwtiMCnSwHqGESorMexZqcee89y/pV9RVXph0g8/jdeH0+2VN2TZ55eSbPGpzgZ5HY71gyRDWMJnWJBRM7XhNtO6/dpw7xxQ9BEiGooc1e4ojBPCwjwIXLshIuwlPXivrD2Jk4D6XkuJQ7nJwL2tL0e5SgajJgUz079+/Ld2J7s+Yw8aqQau4Hk2sdHC/kejggd5MSHTAP37x3rhxo5INhzqdOc8QrsWDIciRPzJkRQRxDaxl4co5FO01CZQMJfOaaGGEQNTknL2GSO3JN7Tp/Gr3LGMOG6tzYhXXYw7ux962stj4k482CyqADOAffjjwR4ascpLhGpyRcOUc0sIIR5YMk7sOv8Dye+mvX70oX2xYGJDQgr8vtkDJUDKviT8M7fp5rO6/dsWD44o8AiRDkceYPcQRAjDJg9xolynkxEHBwzXIkLlA2Qb18SATSvyQuT1YRWDpQIG1BuIGubm56jVIGawsOs9QsFYhtGGOTTGrlxnHYxVjZLWUVsH93mJbjP1pMgW3JXPOI+3Gh/4efSpOAAAgAElEQVTMY/Qn0uCP2AW7HSO5Jv7mYhyrOY7L19ol+pq41iwQ52t3u3+wQJ6hERPE0X2Aeu3aukpcn77gyTNU8ZvbJK1bv6DOrzk2xaxeZlwXqxgjqz3mLbjfeL0V2dJkCt8HsCjBEqSLduPDa/MY/SUq9Ufsgj0nc7b8LDd8/oy67Li+I+TUAWNlSMcS9XrJrg3yzspvZNbaeer1/eMvlUO67xtwF/7mYmzIHMfla+0SfU0CBtgmFWN9/7UJDBxGDBAgGYoB6OzSngho32QrwQCQocLCAsu4INRHTBGuh6XCyoIUzIzhWoMHIF20tQluebr07NnTp7x0MP2xrn8EuCb+MYp2DdeSr8T53sO/dlvQXsSRKpDe1qX6kDOkdsh49WNGtM5vtHGwU38fr5svd379smdInXLcxG1nza+S+bcdeq4c2+dAOw2bY7EBAna5/9oACg4hBgiQDMUAdHZpPwRg4YHFpb6+QZEZEBCY6iGljV8lUfCLLKR4rYoxfgjua9nZwWe8N7aL9pDsFGPCTQIF8Up5eXlKVcqbnLb9kE2cEXFNbLiW5bvE+clz4tq4TKS20j3AnAJlJXIddqZU5XSMyfm1IVJRGxLEFB6d+578tGOtlNdXq34LM3PlgM595eqRJ1uKJkRtcOzIlgjY7f5rS5A4qIgiQDIUUXjZuN0RwJcwXJVAfuDuBpc0I+ExusGBjEBEQbvOmecG4gRXNnxuFltoCw4gY4hdCjW5alv65rXWCHBN7LEzjOe3asNKycnNk4wuvTyDs8P5tQdSsRnFhl+sdCWFnWIzAPZqawTi4f5rawA5uLAhQDIUNijZULwhAMsPCBCUuGDJgUgCJLLNOYNQD3EjDQ2NPmW08cVeXl6hiAusS8HkHoo37DheIhBrBHh+Y70C7J8IhI4Az2/o2PHK8CNAMhR+TNliHCFQV1eviA4KLD/FxUWWJCZQNzgQIhQQIhYiQAQiiwDPb2TxZetEIJII8PxGEl22HQwCJEPBoMW6CYmAdm/D5ECGvMljI9cQ5KIho434IUhKsxABIhBbBHh+Y4s/eycCbUGA57ct6PHacCHgeOjhqa4pF05WSju6bNiwSb77fq6cfeapLfqZOetz6dqlkwwbNsRn/6g35/u5ct0frmjRbrgGzXaIQDgRCMYNLpwy2uGcA9siAsmKAM9vsq48550ICPD8Rn8Vn3/xNRk+bIjXZ/lk5ACOsrJyl5EIYVnaAgSI0IoVq+SQQ0bKnDlz5fLLpkhWVmb0V5s9EgEDAo2NTeJyuROpwh3OHM+Dz5HvA1/MUGzLzc2xxM8o/wmxhbw8dw4gFiJABCKHAM9v5LBly0Qg0gjw/EYaYe/t45kcZcJx49XfhQuXyLTnX2lxwfDh+8uUC872vJeMHMBxzbW3qCCHiROO9oBlBMIKONSHO5HR8gPfz6eefl4Kiwo9oOLad96bQQtR7M5B0vcMqWy4tplzB+XkZCvlOCMpqq2tEyQLhRtcYWGhV3c5tFlTU6PEFrwpyyU98ASACIQBAZ7fMIDIJohAjBDg+Y0R8KZuX3vjHRk9aqR699XX35YrL79IeW3hGX32l9+0MlokIwdQMUNG5gjz2YIFixRo2VlZcuUVF0lJSU/12pubnCZMF085p5XZDaA+OfU5mXz2aX7d6+yxbTiKREAAQgaQua6urlFiBogDSktLFQgh4FcqFMT84AtBExpcA+IEUoTPII9NRbhE2A2cQ7whwPMbbyvG8RKBXxHg+bXXboCxYseOnfLuezNk27YdUvtL7kTjKLV1KFk5QCsyBHA0K5x43FHy4MNTpbT01+zRRvD69ilxSwinprYwsVltAwCMYjTF2Wu7cDSJhIAOygQJMltwIJENCxCsRfgchEiTHrjJlZWVS2Njo5Lbzs/PpzJcIm0MziUuEOD5jYtl4iCJgCUCPL/23xgwYmzbvlN5hJnd4pKRA3h1k4M1Jys7q5WLG/KoPP/Cq2IWXYDV6KOZn7baAWbrkv23CEcY7wiAyCD+JzXVnSTVyrpjlMo2xwgFKqMd7zhx/ETAjgjw/NpxVTgmIhAYAjy/geEUzVp4PkeicJCctes2eO0aBg7E+cOKlGwcoIVlaNwRY1XcD8CCyezUk4/3axnSAgneXOi0r6J2tYvmBmBfyYlAVVWVco8rKChQ1h1vpba2ViVdTU8HaWqZXwjXox240IFQQXSBhQgQgcgjwPMbeYzZAxGIFAI8v5FCNvR2rZ7DrSxDp5x0fNJyAMs8Q0aTGXwN6+vrPRLZvixDZtltXPvCi6/KhOOO8sQdhb6cvJII+EcAvspa/rq4uFgyMrznAnJLelaoOCKQoczMDE8H2uc5MzNLkSUWIkAEIo8Az2/kMWYPRCBSCPD8RgrZ0Ns1PrOvX7+xlZKcbtmoKJeMHECRIcTzdOncyVJNTqvEDRzYX30eCBkyKtDB7AaXutdef5ukKPT9zCu9IACpawgkGEUQNBmCIpw/WXft2+zPisQFIAJEIPwI8PyGH1O2SASihQDPb7SQDr0fPI8vWLikVbx+IDFDyDWaLBzA8dwLr7qQfAmBVMgPpP0FzUlXV6xYraw7sBJ5ixnylpAVBAoS2wDW38Np6EvOK5MJAXwJg/TAPxnWHxAfHRukzfSBCCBoOW2SoWTaPZxrrBHg+Y31CrB/IhA6Ajy/oWMX7St9qUBrAQXzmKzyDCU6B3A89PBUlzExqpbVM+YdAlAgNFpZTgdZGYmNt3xEGmQr2e1obwr2lxgIgJBDDc7pdCk1OJCetLR0JZ2NArc3KCC68wUV+XSVg5R2TU2t+HOpSwzkOAsiEHsEeH5jvwYcAREIFQGe31CRs8d1RrEzq+fyZOUAljFD9lgyjoIItEYAstjl5W6pd1hzMjMzW1Uy+i3DaoR6VslRtWociJRRXpu4EwEiEBkEeH4jgytbJQLRQIDnNxoos49YIEAyFAvU2WdICIDkwEKpBT2ysrwrxcGMj3xByCWEBKrIh4W/urh/3aoUEZdysYOFiYUIEIHIIcDzGzls2TIRiDQCPL+RRpjtxxIBkqFYos++g0IABAfub1ru2ip/kLFBt+UH7nRO9TauwzUgSHgP/0dCVivrUlADY2UiQAT8IsDz6xciViACtkWA59e2S8OBhQEBkqEwgMgmooNAfX2DSqYKixBIDFTk/BUQn8rKKmVNMhYQIFiLrNzn/LXJz4kAEQgeAZ7f4DHjFUTALgjw/NplJTiOSCBAMhQJVNlmRBCAxGN5eXlQZEgPBCb+pqZm9RJCC4EQqYhMgo0SgSRFgOc3SRee004IBHh+E2IZOQkvCJAMcWvEDQKQ0XarxKVIcXERrTpxs3IcKBEQJYPP88udQATiEwGe3/hcN446MARIhgLDibVsgADifBADhFigvLw8yc3N8TqqxsYmqa2tVa5wtALZYPE4hKRHgOc36bcAAYhjBHh+43jxOHS/CJAM+YWIFeyEgE6S6s4hZK0Cp6W1GxrqpaioWNLT0+w0BY6FCCQtAjy/Sbv0nHgCIMDzmwCLyClYIkAyxI0REQRASPDPn+JbsJ0bcwiBEOXl5QuS/2rrj1swoVIQ7Jmbmyt5ebnBdsH6RCDpEeD5TfotQADiGAGe3zhePA49JgiQDMUE9sTuFBKcyOEDguIvmSm+tFGCcWUzmutxLUgRVOGcTpeSzUaBCx3IUDDtJvaqcHZEIDAEeH4Dw4m1iIAdEeD5teOqcEx2R4BkyO4rFIfjMyY89WadgeUGFhxNXnJyshV5CdSSBBJVU1Mj1dU1ygKlC0hRfj5yBzGJahxuHQ7ZBgjw/NpgETgEIhAiAjy/IQLHy5IaAZKhpF7+yE1e+xbDMlNU1DK2p7q6Wqqqqlt1npGRruKAAiVEaEBLZrtcTmUdYt6gyK0pW04eBHh+k2etOdPEQ4DnN/HWNB5m9PyLr8mCBYs8Q+3bp0Quv2yKCmWA+NWDD09ViqLZWVly5RUXSUlJz1bT8lUv1M8CwY5kKBCUWCckBJDsFNYbEJSioiKV3wdKcGVl5ZKWlqbiefBZXV2dx8ITTELVkAbFi4gAEQgIAZ7fgGBiJSJgSwR4fm25LAk9KJChLp07yYTjxreYJ3JUPfX08zJwYH/12cKFS+Sd92bIdX+4QoVS6OKrXmZmptc2fH1mbN8X+CRDCb01Yzs5d2xPuTQ0NHoSpVZVVQnM+GYLEEgS6iLup6AgX7Kzs1sN3m0FalIEKhjrUWxRYO9EID4R4PmNz3XjqIkAEOD55T6INgLeyNCGDZvk1dfflisvv0iRH016xh0xVoYNG+IZpq968DDy1oavz4ztkwxFe0ewPw8CIELl5WWK5MAS1NTULGDxMJuaS01NrYojcstmFwnc5oxF/9IFqWxYmkiIuNGIQGQR4PmNLL5snQhEEgGe30iiy7bNCBjd5IqLizyWH1iCFixcIlMuONtziRVx8lWva5dOXtvw9ZnZSuVt1WgZ4n6OOAJIfgp1ORR3DFFrooPPjLLZ5vgh42dwscMvAYwPivjSsQMioJIX8/xyIxCB+ESA5zc+1y3eRz1z1ueyYsUqFTM0+8tvZPuOnX7JEK7xVg94hPIZyVC876QEGr+RyGBaIEPe1N5gOSorK1Mqczk5OZKfn+dBAu/BvJqRkcFEqgm0PzgVeyPA82vv9eHoiIAvBHh+uT9igQDEDp586jmZfNZpKk6clqFYrAL7jBkCICyQu0YMEOKC4NKGgvdxIBDz408kQYss4Eu8oKBAsrOzYjYfdkwEkgkBnt9kWm3ONdEQ4PlNtBWN3/mYyRCsQ1pZzlvMENzkvNUDEqF8xpih+N1DcTtyqMIhrgeBm4j7QWxQXl6eJ7anpUiCb5ID6W1IcLuV6AqV+hwLESACkUOA5zdy2LJlIhBpBHh+I40w2/eFAMgPyMrJJ01U1YxucngNNTktmGAmPbpdM0ky1vPVRqDt+xo/Y4a4v8OCgM5rAFEDECAIJCA+yFwCJTluJZwKjwS3VVthGTgbIQJEQHh+uQmIQPwiwPMbv2uXSCMHeZn2/CtqSsYcQ3gNpbgnpz4ntXV1YhRXwPszZ30mF14wWT03eqvnqw1/nwWCMclQICixjk8EdMZruLXBNc6sAme8GHVAcurr3bE/kFn0pgqHuiRB3HxEILII8PxGFl+2TgQiiQDPbyTRZduRRgAEatv2na1yE0W6X3P7JEPRRjwB+4M7Gyw+kM7Ozc31O0P95Q3/ZtTHdSxEgAjEBgGe39jgzl6JQDgQ4PkNB4psI1YIvPbGOzJ61EgpKekZqyGofkmGYgq/vToPxRJjVKqB6RPWnkAK/JthIXJLbcOaFNh1gbTNOkQgGRHg+U3GVeecEwUBnt9EWUnOIx4RIBmKx1WLwJjhc1xTU6Pc3NLSUr32gFgeEJns7GxFZPAaKnGNjY1SXFzs00XO3GhVVZVSnnOLJBT57DcCU2aTRCBhEOD5TZil5ESSEAGe3yRcdE7ZVgiQDNlqOWIzGLdYQbkgW7Uv2WsQHlhzoBKn8/8YLUPBymDrflNSUlV73mKHYoMKeyUC8YEAz298rBNHSQSsEOD55b4gArFHgGQo9mtgixGACJWXl4nT6ZL8/HzJycluNS6dyRrEBQlRddE+yyBJEETwJXoA4YT09HQP8QnFNcAWgHEQRMBGCPD82mgxOBQiECQCPL9BAsbqRCDMCJAMhRnQeG5Okx3kCHKrwrWM49FubSA8sCDpAkGE0lIQKafPJKk68SrU5iC/TaW4eN4tHLvdEOD5tduKcDxEIHAEeH4Dx4o1iUC4ESAZCjeicdye0eUNhAWESLuu4TMkVMUXtlVskLYOgUjBsmQkS4AERKiiolKQeBXtQk+ehQgQgfAhwPMbPizZEhGINgI8v9FGnP0RgV8RIBnibmiBgLbewNoDkQS4xMGCo7+oETcE9be0tLQW1xm/yPEBrErZ2VnicKQoAlRXV6tc8AKV3+ayEAEiEDwCPL/BY8YriIBdEOD5tctKcBzJhgDJULKteADzBXmBoALIixZF0KpxID2Q0LYSO8BnyDcEVTpzQX24xoEgsRABIhA5BHh+I4ctWyYCkUaA5zfSCLN9ItAaAZIh7gpLBEBq4Prmlr12u8uVlZUhNZXntTfoYFWC/DaCQuE2l5mZJZmZGVSL414jAlFCgOc3SkCzGyIQAQR4fiMAKpskAj4QIBlK4O0BkzvITCgFVh7IaEP9DS5vubk5KuYHLnP4P9zk0DZFEEJBl9cQAf8I8Pz6x4g1iIBdEeD5tevKcFxEgJahpNgD2l0N1hlYdSBl7a2gLooVqYGFBwlV8aUOQoTXcJczFhAiECN8jn6QsJUEKSm2GScZIQR4fiMELJslAlFAgOc3CiCzCyIQZgRoGQozoHZozpcqjR4fCA7U4WD5QQGRgQpcenpLYQQQKliIUPB5aqpbEKG+vkGRJHOBO11BQb5KzMpCBIhA8Ajw/AaPGa8gAnZBgOfXLivBcRCBwBEgGQocq7iqabTqwK0N4gW6uAM0K1pZefzlF9LxQ1pJDl/6TU3N0tjoJkewCEF9LlTXvLgCmIMlAhFEgOc3guCyaSIQYQR4fiMMMJsnAmFGgGQozIDaqTkQFLfogYhOlAo3NyjFgcRA5jojI1OamhqVlUj7OJuls/U1EERA/iBYfugKZ6eV5lgSEQGe30RcVc4pWRDg+U2WleY8EwEBkqFEWEUfczCr0jQ3O6WiolwlPkWcjy7upKgVSgHOivAgvxCIlTtXUJ4SUWAhAkQgsgjw/EYWX7ZOBCKJAM9vJNFl20QgfAiQDIUPS1u25LbqgOQ0qDiejIx0ZRXSyVSNg25shGACCI/TMjlqbW2dIkze3OlsCQAHRQTiGAGe3zhePA496RHg+U36LUAA4gQBkqE4Wai2DNPovwz3tpyc7BYxRMa2fREeHRja0FCvxBRgQWIhAkQgsgjw/EYWX7ZOBCKJAM9vJNFl27FCoLy+Rp5a8GGsug9rvwd07ickQ2GF1L6NaZKDEYIMgcxYFRCeyspKQX0IJSB+yCiIgF+6UIciCfZda44s8RDg+U28NeWMkgcBnt/kWetkmSnI0Alv/DUhpnvboeeSDCXESpomgbgfSGAbCYub5FRJbW2tet8skmBsAoQH+YUQJ0TBhETcIZyTnRHg+bXz6nBsRMA3Ajy/3CHJgADJUDKschzPsbq6RqqqqixJTDCqcG757XIlmFBQUCDZ2XSJi+NtwaHHCQI8v3GyUBwmEbBAgOeX2yJZECAZSpaVjrN5wvKDf7DmQOQAJAaucHCJM5ZgSA6+2JGUFVLaOrdQnMHC4RKBuECA5zculomDJAKWCPD8cmMkGwIJRYbGnkM3uXjfwLD2wP2trq6u1VS8qb7V1NSquCB8XlRUJOnp6fEOA8dPBOISAZ7fuFw2DpoIKAR4frkRkhWBRCJD1w6dRDIUzxsZKjWQzcbfzMwMyc7OVslQYR0C4cEXNaS0kVMoJSXFM1WtCgcCZfV5PGPCsROBeEGA5zdeVorjJAKtEeD55a5IZgQCIUOXDJsg5w4ZL43NTfLvH96SWWvnyc2jz5QT9xmloGt0NsvLSz6XZxfO9Arlf0/6k/Qu7Kw+31VTLnd/84rM275avX7omCtkZJf+6v81jfWePvD6uL4j5PqDT5ec9Ez1+dztq+TaT6Za9nPDgaeSDMXrZgahARGCG1tubq7KC2QsRjlPkCRzXiHkGkJOISRbRQJVJFJlIQJEIDoI8PxGB2f2QgQigQDPbyRQZZvxhIA/MjSiyz5y69hzpGNOYQuiYiQ3/siQkexobNaX75Dz3r+3BanSn2myhNe6byOmH6z+Xv753RutYKaaXDztPNNYoVhTWloqGRkZUlhY0MLyo6v6iw/C51CNwxc72mDeoDjeEBx6XCHA8xtXy8XBEoEWCPD8ckMkOwL+yBCIzKD2vaS6sU5y07NaWG2AHUhR9/wOXi1D2rKTnpqm6myq3KUsPShvrfhaJvQdqYgWCM4n6+Yr8lOUlafqdsgpUNYnTY6O6XOgeq2JlHntSIbieDfrvAX+rDpVVdVSXV3tVU4bn2uRBMYOxfGG4NDjCgGe37haLg6WCLRAgOeXGyLZEfBFhrR73M97NkmX3OKQyJBuY0vlbmUJMhKoOVuWy4gu/RXR0m5z2ooEctQlr51yn9OWIE2sjPWN60cyFMe7uaamRgkn5OTkKBc4bwVucLD+wG3OyooEqxAKYo1YiAARiA4CPL/RwZm9EIFIIMDzGwlU2WY8IeCNDGn3OMxl6oIP5YrhJ4SVDCF+6Kcda2RAux6WZAixQShWZAjv69glkiEb7ja4q4GMBGOZqaurV3mAfLnJYapGsQS8toovsiEkHBIRiBsEeH7jZqk4UCLQCgGeX26KZETg4g8fkEO67ytThh4rGalpQUPgjQzBQjOsU1/lrrZgx2rlvhaKmxwtQ0EvSfxeAKICFzbk80FSU+QFCtRCYxRIgDw21OSsCvqABamxsUEgmoD2i4oKFYliIQJEIHQEeH5Dx45XEoFYI8DzG+sVYP+xQuC9ld/Jfd+/KX2KushLk24MaRhWZMgommBu1CyWEGjMENqBNQfFHDOkY4Q06TLHDJnFFhgzFNJSR/YikJmKikrlvgY3N4gXBEqE9MhAcmCuh0UJBMcon63rQF4bqnHZ2TmqL9RPTU1V+YXS0lIjO0m2TgQSFAGe3wRdWE4rKRDg+U2KZeYkLRBodjnlrHf+IdurS+Wuwy+UI0v2DwknfwIKaFSTI6NlyEohzpuqnFF5Tg9SExqrdrRgQoecwhay2vpab2pyf2XS1ZD2QJsvQn4fd9LTVCkoyA/KPc7YuVEeG2QKpMpMiCCQUFtbK8XFReozuNZBCQf10XewBKzNk2cDRCDOEeD5jfMF5PCTGgGe36Refs/k8VBd29Qg3fLaSWFmy9QkiYwQcv3c9c0rKncPyEaoJRJkaFzJ/i0U5syWJrNlx1cOIu1ml57i/tHfGxHCZzceeBrzDIW6EQK5Dr8+IQEq8vygwEqjyQneQ24gK2sOSE5KisPyM3O/RvlsWHzQJlzgmpudygUPSnHGPEMgQuXlZeJ0upRbXk6Oe2wsRIAItESA55c7ggjELwI8v/G7dpEYOZTNpi2cJatKtyrJZWPJTsuUngUd5Kjew+WMfQ8LKYYmEmOORJvnvPcv2VixU24dO1nJU4daAiFDwbRtFF4wJlYNpo1Q6147dBLJUKjgBXIdyAjIT0FBgXJJg1scCJF2i9NtwHcZqm8gLpDsRIHbW1paYEFt+pcuEBxzsbIYwVKEsYBwFRYyfiiQtWSd5EOA5zf51pwzThwEeH4TZy3bMpOtVXvksXnT5auNi1s00z2/veSmZytiUNfU4PkMuWsuO2CiTOx3UFu6teW12jrSObdY3jrt1jaNMdxkSMtfL9uzUa79ZGqbxhbsxdftTzIULGZB1ddKbiA5+D+sQFBzAwmB9QcEqKmpUf1fF9SBmAIks62sRt4GgLYgxFBfX6esPunpaaqNzMzMVq5wRoU5fI6Eq3SXC2ppWTkJEOD5TYJF5hQTFgGe34Rd2oAn9u3mZXLb/15SZAfWn9MGjpGjew+X/u26t2hjR3WpLNu9Uf679HNZsWez+uzgbgPl7sMvlJz0zID7s3PFqoZaOevde6S8vlruOvwCObJkWJuGG24y1KbBtPHiW8dMpmWojRj6vBxWIFhgQIZQYOkxkw68B6sRXNzgwoYkqsGQoFDHD/JUU1Mbtf5CHSevIwKxQoDnN1bIs18i0HYEeH7bjmE8t/Dhmh/knm9fV1M4b8h4OW/IUZKXnuV3Sj/tWCsP/vC2rCnbJvsUd5MHj75cirO853L026BNKtw75//k/VVzlJz2/eMvbfOoEokMMelqm7eD9wYQywMiBNIBAoRfqbzl+EFckVaWYx6gCC4KmyYCASLA8xsgUKxGBGyIAM+vDRclikOCS9xfvnxB0lJS5I7Dzpcjeg0Nqvfapnq59csX5PutK6RvUReZOuGauLYQIV7q0hkPS1pqqrx+yp+lU05hUHhYVSYZajOEid2AMXcBhAzw6xTc3uC6Vltb0yJGB3Xd8T5VyjIE0gRi5CtvUGKjx9kRgdgiwPMbW/zZOxFoCwI8v21BLzGuXbp7g/x+1uMCueZ7xl0kh/UcEtLEnC6nXPvpUzJ/+2rZv1MfefiYK0Urk4XUYIwucolLpkz/t7J0XT78eDl/yFFhGQnJUFhgTMxGzLkL0tMzlJQ1VNvgCof/gxRBHAHEB/LadXVutTeowKGUlaGOMygBhcREk7MiAtFFgOc3unizNyIQTgR4fsOJZny2tblyt1wy4yFBfMyU/Y8RyCu3pVQ31slvP3xQ0C7y8SAvT7yVt1d8Iw/88HabpbTN8yYZiredEKXxagsP4n107iC8hySnsPTgfXxZw3wPKxCsQfgVy6gs5/ZxrpD6+gbmAYrSurEbIgAEeH65D4hA/CLA8xu/axeuke+trZTLPnpYJROFNQhWoXAURbA+fFCqGuvktIFj5Y8HnxaOZqPSxurSrQqThuYmeXLC1TK0Y++w9Qsy9OXGRWFpDx5RMAw4UhySnZWlnpHxHp6XIQQG44HTCcExpJ1JUfdrl0skKyvTk6cTz9NQSkYdCIhBSTlQYbCstAwKKLR1Jb3lDsLClJdXKItQXp47+M5swgdpwqKjaB9n1ME1EFPAdRBUYCECRCAyCPD8RgZXtkoEooEAz280ULZ/HzWN9XLFzEdkbdl22a99T3n8uN+HNVcQlOZ+N+sx5XoXTlezSCJbUV8j50+/T/bUVth2zHY6vw4Xnr5ZgkYAwghgqPgLaw7YK5ioLjoZKqxC6enpv9SrVKQHBAdCCVpYAfkQIIuNGCMQJLQLQYWGhnrmAQp6ZXgBEfCPAM+vf4xYgwjYFQGeX7uuTPTHtbeuUq779ClZU7pNegRQRR4AACAASURBVBZ0lGcm/kHyMsKfTP7rzUvlz7OfE6fLJZceMFEuHHp09CcbYI+Id/r9x0/Iop3rwmolC7B7v9XseH5JhvwuW+sKMMXBzQ2xQBBHAJ80muO0VQjvgdxAWhv19WuQHhQ3kXITJMQMaXOg24JUIyBJIFKIMdJy283NTnE4JCry2yFAw0uIgO0R4Pm1/RJxgETAKwI8v9wcGoH15TsUEdpVUy4dsgvk2ROuU38jVXTSUrR/wj4Hy82jzxSHOCLVXcjtPjL3PXlj+VdKCe+Z46+VzNT0kNsK94V2Pb8kQ0GsNEx6IDXwVwRJAdFBniBzcfsvVyqyBHc3LD58G/Fakxrt4+wmSAWSkeHerEaCBNKEOCP0g+SoIFUgT5mZGaqtQP0hg5giqxKBhEWA5zdhl5YTSwIEeH6TYJEDnCKsM68v/1Ke/Wmm1Dc3qnxA946/JCyS0f6GMHPtXPnnd29Ik7NZBncokdsPO1e65bX3d1nUPv/Pwlny3KKPVU6lFyfdKJ1yi6LWt6+O7H5+SYYC3CYgNXCHA1mBBQeWHCsygs+hCCfiUspxRpEEdxCYU6qqqn8hSFlKQEETJE12tAUJhEsX7Urni4QFOBVWIwJJhwDPb9ItOSecQAjw/CbQYrZxKrAG/e3rl2XV3i2qJeQQuuPQ8yQ9tfUP023syuvlcD+76Yv/SGVDrYpN+u2w42TyoCMlBW47MSqQ0L5vzpsqsSrG8cDRl8vILv1jNJqW3cbD+SUZ8rNVQGagCAcCgwILTWFhgSURQl1YjkBqCgsLFeGBBUjnDWpsbFIWI1h7QIIgqY2C69A++jFbkLRcKJQ1fJEwW+x4DoII2AwBnl+bLQiHQwSCQIDnNwiwErRqWV2VrC/fKfO2r5Iftq4Q5BFCgTXmdyMmBZ1QNVwwwTXvrm9eUXmIUHrkd1BxRBP7HRSuLoJqBwTxk3XzBcpotx96bsj5lYLqNIGen0mGfCwmrDwgL5C6hssaSD/+D6sQBBDMBcQF9VEXn2srEb7QQaJAjuBWBxc3SP+hmAmSUQ6wtrZOqqoqRcQde4Q2WIgAEQgMAZ7fwHBiLSJgRwR4fu24KqGPCe5stY31UtvUIHVNDZ6/NU31nvehCofXWyv3yJaqPbK2dJsg14+xtM8ukMmDxsnZg44IfTBhvBJ5fB6b976Sr0bplFMo43sPl0O6DZSRXQeEsSfrpoDrrV++IN9tWS7tsvPl/vGXyoB23SPer78O4u38kgx5WVHtsgYiA/IDKw5c3NxJUZsDVnnTqnJwmTNbdnQgmZkgGX0rdXyQluD2twH5OREgAvjRwh1fx/PL3UAE4g8Bnt/4WjM8kK8r267+gcTAaoK8P1B6w1+8bkvp3667DOvUR8b1GiYHdO7blqYici3c5b7YsFA+Xb/AYylCR7DSwFVtVPd9ZWz3QWGN3wHmcIl7ddls2VldJv2Ku8p94y+NStyUPxDj8fySDJlW1eiyBgJiFDdAVU1uUlPTWqi8+dociPeBG5zOG2QkOyBZIFs6bgjucHiIA6vWJIxCCf6OHj8nAm4EeH65E4hA/CLA82v/tVu+Z5Ms2bVeEZ9NFbtkS+Vu2Rkg2cnPyJbs9EzJTsuQ7LRMyUnPlKzU9F/ec7+fm5GlFOF6FHSUnvkdpHNusf1BMYwQ+X3mbP1Zvt/6s7LW4LUu7bLypVdhJ+ld2Fl6FXRUf3sUdAhYgAFtwU1w4c618t7K71TMEjA9b8hRcsa+h4U1t1IooMfz+SUZMqy4dlkDIYG7mlHcwLgxQGxAcCCrHYiqGzaIzhuUnZ3zS/Zcl2pf5ybS2XPRNoiRmYSFsjF5DRFIJgR4fpNptTnXREOA59d+KwoXtSW7NsjiXetUzhqQIO0OZh4tYmbwcN+nqIt0zClULltwaWv/y187yTtHE+kVezYrcjR320oBkYSLoLeSm56lCA3EIDJS0pQkNv4PC9O2qr2yo7q0xaXnDRkv5w0eH5G8SsFiFO/nl2TolxX/NT5HJC/PnT/IW9F5hGAKBGnxVVe3gXgiuNjB4qOTq2rXN6NvpS8SFuzmZH0ikCwI8Pwmy0pznomIAM+vfVYVbm3TV8+RLzYsktWlW1sNDO5Y+7brKX2KOkuvws7SLa+dIkEsgSEAi9rKvVtkxd7NAqK0qXKXciUMpAB7uN0hFgnugrCu2aEkwvlNejIUqPa5ecNpcgNiBLU4LYjga2PW1dVLeXl5C4uS9q2EFLc/EmaHTc8xEAE7IcDza6fV4FiIQHAI8PwGh1cka8/Z8rMgqejsjYs83cDas1+HXjKwXQ8ZhL/te9gqgWck8Yh227AYNTqbpaG5UVnf8K/R6f6Lf70LO0lRVl60h+Wzv0Q6v0lNhgLRPkeMEFzXrBKsgg0j9xASpkJKW8f9+No9bkW5dElLS1WudtXVNT4TuNpq53MwRMBGCPD82mgxOBQiECQCPL9BAhaB6qV1VfL+qu/kg9U/KDcslOKsPJnUf5Sc0n9MWAP+IzB8NhlDBBLt/CYlGXLnLqiVqqqqX+JzWstWo44mK9hvcF8DITKLGSCvEPIDQUobggeBFOYOCgQl1iEC1gjw/HJnEIH4RYDnN/Zrt726VJ5eMEM+XjffM5ihnfrI6QPHytG9h8d+gByBbRFI1PObdGTIGJ/jTbbaTFawK0F4rPILwUwI1zewZFiHkDTVV2HuINuecQ4sDhDg+Y2DRbLpEKev/l6W796ogpDxMLijukypV8EVCMpVQzqUyMkDRtt09IkxLJ7f2K/jMz99JC8s/lQNBIH5E/uOlNP3PZRxP7FfGtuPIJHPb9KRIaPMdU5OditLjyYrDgcU3fKV2IGb8FRIU5Ob8OA9YwERKi8vE1xTVFSoEquaC3MH2f6cc4BxgADPbxwsko2G6HQ55aM1c+W5RR8rAuSvlBR2kqtHnCyHdN/XX1V+HgICPL8hgBamS+AGd/MX02RN2TbV4pElw+SGUadLYWZgHi1hGgabiWMEEvn8JjwZQswPYnk0QQEpwT8zYTGSFVh3IJltjAHSgglwkwPhMSdBRSwQ5LO9udNpQgUiZUXC4vh8cOhEIGII8PxGDNqEbxiJHq/79ClZX75DzRVSv6f0Hy29i6CA1V79El5eXy3rynbI8j0bVQJDnRzymD4Hyu2HnpvwGEV6gjy/kUY4sPa/3bJc7vzff6WqsU6Q6+ZPo8+QQ3sMDuxi1kpaBJLp/CY0GYJJr7S0TBGXwsICrwIHxkSnOvePVaJTLZhgRXh0LqG6ujpLd7qkPU2cOBEIEQGe3xCB42Uq8/1VMx+TzZW7JS89Sy7c/xg5beBYv0pYb634Wp75aaZUNdTKCfscLLeMPotohogAz2+IwIX5sndWfCP//uFt1eqEviPl2oNOsUVemjBPk82FGYFkO78JTYa0SQ/S14gPgjtbfX2dZGdnt7AMgQyVlYE0pSmrjzdVOBCeyspKASmyyi+EzYNcQk5nsxQWFimVORYiQARCQ4DnNzTceJXIZR89LMt2b1RStFMnXK3iggItyP3xu48fV8kRrxl5spy53+GBXsp6BgQS/fzC7Wzm2rkyb/sqKa+vUQS6qqFOapvqlRUSqmx9CrvI+JJhcnivoTHZG4/Pmy6vLput+oZL3CkDxsRkHOw0/hBI9PNrXpGEIUNwYwOJ0URGu7Wlp6d7VOBg8gNZ0YlNjdYfbfXJyckRWIesCsgOXOHQDupBUMFsQYLQAhTmQLjQjpWFKf6OBUdMBCKLAM9vZPFNptYfm/e+vLbsS2URevy43wsSFQZbFu1cJ1fNekxdNu2E62RAux7BNpFU9ZPp/H605kd5b9UcWbJrfcBrjOSYsExetP8xSrQgGuWRue/JG8u/IhGKBthx3kcynV9vS5UQZAiJS0FytLy124JTJXjfmBDV+H5xcVEL65DRzc3K6gP3N7SJAmGFzExr1ThNhrzFDsX5meHwiUDYEeD5DTukSdvgN5uXyk1fTFPzf+Coy+TgbgNDxkKrbiG+6MVJN0TtITbkAcfowmQ5v4t3rpMHfnxHVu3dopDOy8iWsT0GKSGCTjmFkp+RI/mZOYqE76wuk921FTJny3L5cM2PSsEQBfWuHnmyuiaSBWpx2L8o1486XU6lRSiScMd128lyfv0tUkKQISORAflBgdublRR2fT2sQ2U+3dzQnlaFg/ABkq5CIMGbFDf6wzWog7ooUJ1DfRYiQAR8I8Dzyx0SDgTwwHnhB/9W7krnDzlKLh9+fJubPX/6fbKubLtQUME7lMlwfl9e+rk8Of9DBULn3GK5euRJMq7X/gHvr682LpYn5n+gYthQkMvn5tFnRoRgQwjk3jn/RyIU8Ookd8VkOL+BrHBCkCFMVLvFYWFRIJpgjv8xJlKFZcgskY3r4AKHvEFpaenKFQ6JWeEeB2IF1zcrtzej+xzc9HxZjgJZFNYhAsmGAM9vsq14+Od75cxHZfGu9TK4Q4k8NfGasHSA+KHfznhQtXXr2MkqAJ2lNQKJen4R/3P3N6/KlxsXq0mfse9hcuWBJ0pGauv0GYHsi1eWfiHTFn2s4tGgZviPcVOkV0GnQC4NqI7RMvqnQ86Qk/ofEtB1rJTcCITr/O7atVsefewZKa+oVM/fF104Wakn4/kZMfsPPfKUEjXLzsqSK6+4SEpKeqrnax1+gudnPME/8eS0VvWwQkhx8+DDU4P+LJDVjTsyBEsNCAvIDuKBjEVbfbT8tZHsuKWzK6Wurt7jTucNIB04hs8hwQ1yY+5LX6vjkEC0fFmOAlkM1iECiY4Az2+ir3Bs5gcFuBcWf6JclF6cdKN0ynV7CISj4AEWv+oj1uP5E68PSowhHP3bqY1kOr+rS7fKbV+9JBsrdkpuepbcdug5MjYMctSQeke+H1iJEEv05zFny5ElgVuZvO2Hpbs3yDUfPyn1zY1y5YEnyLmDx9tp63AsNkAgkucXz9avvfGOHHfMOBW7/+57M1TuzYumTJbmZqc89fTzMnBgf5lw3HhZuHCJvPPeDPndlRcrryr9/JyeniHP/uelVvWu+8MVKjTFqg1/n0FJOpASd2QI7LK0tNTSzU2LIGDiyBMERooCwgLm6XI5JS8vX7Kzs3xio82G7pij1klWzRcjngibzJvlKJCFYB0ikAwI8PwmwypHd44LdqyRqz9+QnV6z7iL5LCeQ8I+gGs/fUrmblspA9p1l2kn/DHs7cdLg97OL/IzrduzTVbt2iSVDbXSq7iz9OnQTbrltZNsR3rc3X/fXvGNPPCLHPV+7XvK3UdcqNzjwlVgGfrnd2/Ip+sXqCbPGzJerhh+QsjNL9y5Vm747FmlZHfqwLFy/cGnhdwWL0xcBKJ5/124aInMm79Irrz8ItmxY6e8+vrb6v8gJyBOIDbjjhgrAwfu43l+3rhxs9d6eBb31oavz4YNC+x+kDBkqLGxScUCaTU5mN4gYgBiA7KiVeVg6cFrbApfam/abIj2fMltJ+6x4cyIQPgR8PZlzPMbfqyToUXIG18y4yGVPPX0gYfKdQefGpFpI2/R+e/fp/rBr/h3HX5hRPqxe6P6/FanNsmMDfPkh60/y5bKPcoa4a0MKOwmF+53lIztM0R5Wtj5/gsiB7c4uJuFg6T4W8//+/l/8vCP76pqgzr0kptGnyn9ioJTP5y9cZHc+uULqo0jeg2Vvx8xxV+3/DxJEYjm/Xfacy9Lx44d5OSTJsrixctkwcIlMuWCsz3IP//ia9KlcydlKdIFFiNv9bp26RTSZ8b2fS17QpAhWGUQ5wMCA+ECEBj4FuI1Sm5ujnKNQ0EMUE1Nrfp/Xl6e+sxb0e54cMljIQJEoO0IWH0Z8/y2HddkbKG6sU4u/+gRgdsRHiBfmHRDRGH4ec8mufaTqVLVWCfH9R0hfx17TkT7s2Pjs9ctlDeX/09+2rOuxfDgQtg7r6OUFHWW9jkFsnL3ZtlavVf902VUt33lov3GS8fUfFvef5Gc9JmFM6WivkbaZeXLXw89Rw7qOiDiywCVur98+YJKFIxyzuAj5dzBR0phpvuZxVv5fuvP8u7K7+R/m5aoKhBluOOw8yI+XnYQvwhE+v67YcMmeXLqc1JbVyfHHnOkIjp4fp4563PZvmOnXzLkqx5Q99aGr88SlgzBvAbigzgeuKUZlTCMrnF4H2QICwFyhF+eETOE93AdEq02N7vJk5WQQvxud46cCNgXAZ5f+65NvI3s+s+eETwQIrHqMxP/IF3z2kV8Ckjk+odPpip3JEhuwxI1uvt+Ee83lh3sqa1Q8tDvrfzOIxGN8YAQTugzUjql5UuWK7WFa7q+/za4muSDNT/Ka8tmC1zpslLT5dZRZ8v+xSW2uf/CCvTYvOmyqWKXghmk7a9jJ6t9Fa0CixRi3pAfS5chHXvLwV0HKPe8DjmFUlZXJVsqd8umyt2yfPdGjzId6l8w9Ci57IC2qydGa77sJzYIRPP+C2KzYsUqufyyKeovLUNhXnPIVyP+R6vF4S8WGOTGyu1Nu8khRxDqajEE7QaXmprisSaFeahsjggQARMCPL/cEuFA4Pb/vSSfrf9JiRo8fuzvZGD76CVFXbl3i/zj29cEAfYoY3oMkkn7jFJWhGgl1AwHhv7agMVh+urv5dvNyzxVe+Z3lGO67y9H9Rgm3Tt2VvfUQO+/72/4UZ7/+TPV1l9Gny0HFfWVWN5/oRT4+PzpMn/7ajUmqLpdesDEsIgZ+MPW2+eQh39pyecqlggS8b5KQWaOTNrnEDljv8OkQ3ZgQeKhjovXJQYC0bz/wjvryaeek8lnnabygM7+8htFjLKyMlvEDBljeuAm560eViCUzxI2ZgjWHe3mBnUJBGNZyV0DOKOCHOKHQJZ0TBE+14ILsBT5ih9KjGPAWRCB2CPA8xv7NYj3Edwy+zmPa9C94y+RMTGyzCDeA4ktaxrrPZCCEA3t2Fuy0zOVFSQzLUOy0tIlMzVdKYd5u1c5RCQ9NU0yUtIkIzVdSTe7/7n/j+ujUaBwNn3V9/LR2h9lb63bbQv9I0koHrz75XRs0/33+20r5K9fvaikpW85+EwZWdRHeWpE8/47Z8vP8sqyLzwkqGNOofx22HFy4j6jogFxwH18vXmpLNm1XiVwLauvlvyMbGX97JRTJN3z28sBnftFbV8EPGhWtDUCkbz/Qvzgu+/nytlnuuM2jZYhvNaCCSAnZtKjQTMKK5jr+Woj0PZ9LU5cxQzBygOGqb6gMzJU/A9igaBhbi7wjayoqPCpIIf2YDECWy4oKPCrMmfrXc7BEQGbI8Dza/MFsvnw4CYEIoRcQih3HX6BekiPZYG73Debl8lXG5fId1uWK/e5WBZYptJSUiXVkeL+m5IiaY5f/hrfd6Qo8tXQ3ChVDXXKClHVWCsNze44WxQo503qf4gc12eE5KRnKpf0cNx/f9i6Qv742dOqjz8fdKaMKO4TlfvvJ+vmy3+XfC5ryrapvouz8lRy3jP3OzyWS8a+iUBUEAjX+dWDtXp+BgH6aOan7vNVXCSQvdbS1sZ4IuNneH/mrM/kwgsmK6uRt3poM9TPAgHYtmQIstb4Fc0Yz6Nd25DPB+IH7kRN9S3ifrBANTU1UlVV7VGQgzUIbVn9KucO3q5QOYKQZBUFbXj7BS8QUFmHCCQ7Ajy/yb4Dwjt/xOrcPHuaslbggf8fR0yRg7sNDG8nYWjt2y3LZdnuDVLbWC91zY1S39Qo9c0NUqf+Norzl6TgVl2BmKAOCIn7X6M0NjcpwYZoFeTTObbvCDmh9wjpW9Q1YvffmWvnKtU2lJtH/EbG9x4Wsfsv1mTq/A9kbdl21R+sKxAoOGXAmGjByn6IQFQRiKf7L6xE27bvbKEqF1WwfunMdmQIRAREBoQGbnCI8dGubVhg/DKlrTiQz8ZrnWRViylABU4ryCGWCGQHRMebchyuQ1toH2Y6ECQwV8iAshABIhA4Ajy/gWPFmv4RgDsVkp5OW/Sxqtwjv4P8fdyUoOWH/fcU/zVApJqdTmlyNkuzy/QX77uaW3ze7GxW1iEQoJz0LMlNz5SctMyo3X9fXTZbHp83XQF/56Hny6hO/cN6/4UF8cn5H8iinW7lOwgRXHbARCX8wEIEEhGBeLz/IlHr6FEjpaSkZ0yXxFZkSCu+gcBoMmO20IC04D1NkGAtwmtcA5c3FBAoECkUbflpamqUoqIiZS3S78OVzp3zoEFZg3RB226Vuej4acd0B7BzIhAmBHh+wwQkm1EWlA9Wfy/PLpzpiV1Bfp+/jJmcUCIFdlrqWJzfJxd8IG+t/la59Z0/YJxMKjlI3dvbcv9FTNBLSz4TJCJFgUQ13OFO3/dQSU9hmgw77TmOJXwIxOL8JtLzc0zIkLbEaMuLUfENX4QgM4HKXbuZsDt3EFzdIK9tzgsEooSErGlp6YrgQDgBpEoX1Me1GRmZkp6e1kJkIXxblS0RgcRAgOc3MdbRrrOAetkT8z9Q+YNQYA363YhJcljPwDKJ23VedhmX3c7v1OWz5JNNPyl4EAN269jJQQsDwJVw5pq58v6q7zzucBCdOGvQ4XLO4PGSl55lF/g5DiLQJgTsdn4T5fk5JmQIFhwwSlhqIK2pXyN4CmTGqPgGy463eB/sKGOeIQRqQTXOqhhVNFJSHMpylJmZRfLTpmPJi5MRAZ7fZFz1yM4ZsUBQMJu5dp6s+yW2A7/ow63p5AGjI9t5krVux/P71IIZypqjyS9EDSb2G6kU+LyV7dWlygVuzpbl8vG6+Z5qUL87beBYOW/w+KjmCkqybcTpxggBO57fGEER1m5jQoZgzoOlBowSZAf/oAgHiU0QH7yG6xqsPbDqIH4H7m0gUPgMCnLGomOHQIyKigotY320jDY+1y50YUWSjRGBJEGA5zdJFjrC00Q80GcbfpJP1s6XudtXtXiYxYPsOYOPpEtcBNbArud39sZF8ujc9z2JXWHZgXw0cuh0yClQEuaQmC6vr5Y1pdsEyWCNBRZEEChIgLfLzo8AcmySCMQeAbue39gj07YRxIQMOZ0uKS8vV4QHrnJwi8NfTYDwF0WryWVnZykiBHEDq3xBqItr0GZ6eoZl7qHq6moVGNquXbEnbqht0PFqIpCcCPD8Jue6h2vW87avlo/XzlNECIRIl6Gd+sixvYfLMX1H0K0pXGBbtGP38ztr7Tx5eennHnc3b1BAVXDf9j1k/0595PCeQ2Xf9rENwI7gkrFpIuBBwO7nN16XKupkCFYctyR2g3KHg5UH4gYgOrDs4D2QH5AeWI7AgpEvCBYhJGbD+95krzXhMece0iIKLpdTueYZ3fDideE4biIQCwR4fmOBevz3ua1qrxJEgBvcjupSz4SQPPL4fgfJcX1HSpfc4vifqM1nEE/nFxagLZV7ZGvVHtleVaqU7woysqUgM0c65hSpPEgsRCCZEIin8xtv6xJVMgTpahAhFDfRafT830iA8KYxXxBeB5IU9Vdp7Za5h5BUFf0iN5E3ee14WziOlwhEGwGe32gjHv/94WF26oIP5IsNizyTwcPsUb2Hy8S+I2VQh17xP8k4mQHPb5wsFIcZXwjU14pr7gxxrfxRXBW7RapKRdIyRDKyRNIzRdKzxJHe8rV6H5+nZYgjK1ckt1Akr1j9c/zy1wwCz29kt0VUyJBR+xwqcRBJqK2tkfr6BuXSpuWu9VSN7Bf1tZw24n3MSnFmeCC1DbGE3Nw8pRyn/SvT0lKVXCetQpHdUGw98RDg+U28NY30jMrqqlRuoPdXzVF5byCdPKr7vjKx70FyaM/BlDiO9AIY2uf5jSLY7CqpEHDNmyXOz14QaawP/7w79BRHh+4iHXpIXV5HqS7uJWnFnfj8HH6kVYsRJ0NW2udwWystLVNCBnB9MxbEBul8QdotTscDQfoa8UXe3OSsiBESrjqdzVJYWMS8QRHaRGw2cRHg+U3ctY3EzJD4E0lSkVATAe8OcchRvQ+Qy4cfL13z2kWiS7bpAwGeX24PIhAZBJwzpoprwSfuB+mSIeIYOVEcnXuLFHdxk6OGOvXX1Vgn0lAv0qTf++U13sfndTUilXuURckFq1LlXpH6GstBO3oPFdeQw6Ws876SkVvA5+cwLm1EyRDc00BszLmDkBcInxmToJp/vQLpMVqBIH6AmCC8D9U5fwXWJBAhuOIF4mLnrz1+TgSSDQGe32Rb8bbNF5LYN8+epuI8UCCI8MeDTpX+jO1oG7AhXs3zGyJwvIwI+EHA9e074vziv6pWyklXi2PouPBi1lArdZtXSf3mNZJWvl0yK3aIY/1iTx+u1HSRA46StPHnK3c7Pj+3Hf6IkiG3NHZDi9xBsPKUlZVLTk62iuFBCSRzrhZBgNiCPytPUxNEGkiE2r492EIyI8Dzm8yrH9zcERP0929fVepwkDj+w0GnyOju+wXXCGuHFQHL81tVLtWrF0t2xTbJ2L1B/TLtzMqThtQsacoulLSufSS71wB33IKh8P4b1qVhY3GMgGv7WnH+50Y3ETrrz+LYZ0REZtPq/DbWS+Oyb6VpydeSsd6dpFgK2ovr2MukomM/9cM/YuIhIGb2nuL59b9EESVD5u4RzwMihESriN/Bgmm3OLP1yGro5uut4n+am51KYht1EZsEYQYWIkAE2o4Az2/bMUzEFp5f9Ik8u3CmmtqEviPlhlGnMz+Q3Ra6tlKav3hFZOGnIk6n39E5OvYSx7Dx4hh6hEhOgarP+69f2FghCRBwPn+LuLasFMeokyTl6AujNuMW5y/NJfLBE+Jau0D137DPQZI64VLJKGzvdTw8v76XKmpkSC8EhgMhBBAZnUk3KwuxQ/nqPZj7YN7XZMbMcHXy1JycnFb+knqqaANM2J/YQtR2MTsiAnGOAM9vnC9ghIb/7+/fkndWfqta/8uYs2Viv4Mi1BObDRUB5dLzzZsqhsGVkS2OvsPE0bFEavM7SkNTs2Q21UmWs15kz1Zx7VgnsnNDm0z4UQAAIABJREFUi64ch5wsKWNOE8nOE95/Q10FXpcICLjWLxbny3eI5LeT1KueEElLj8q0vN1/5adPJPf7t8SBGKWC9pJy3p1Sm1nA5+cQViUqZAgL+auQQSHCzSxzB4HAQAkOOYdQvElhg0TV1NQoJTrkHWIhAkQgcgjw/EYO23hu+d45/6fU4tJSUuWf4y6WQ7rvG8/TScixOz+eJq4fP1Rzqx8wWtKOmSKSU+jz/ltfWSEZGxdLzqZFkrr6RzcumTmSMvEycQw+TP2IyftvQm4XTsoPAs43/yWuFT9IyoTLxDHiuKjg5ff+W1chrumPimvTcnHlFUvZCX+U5vwOfH4OcnWiQoYwpoaGRkHSUywsxBDS0tKUGIKW1UYsEXIBwaqTl5er6jc0tMwXpOcG0gR3OxEXk6gGueCsTgRCQYDnNxTUEvea15Z9KY/Ne18lwrxv/CUyskv/xJ1snM7M9f10cX76vBq98ze3iLP30ODvv45GSZv7gUBCGAVWIjnyPN5/43RPcNhtQKCqVJofvkRZg1KvfU4k07+QVxt6a3FpIPff5rfuk4y188WV305qT71Z6rIKVDgK0tMYC5+frVclamTImDsIanAgPNotDipx1dU1atG0ihzqg/DATU671ekp6OSqCBjDZyBWLESACEQOAZ7fyGEbby1/t2W5/Onz/6hh/+vIi2VMj0HxNoWEH69r8wpxvvAX9YNhyom/E+eQI9SPjfjRMZT7r2PNfHG+84ASXICEcOUhZ6qAbd5/E34rcYK/IOCa8544P3tRHIPGSsqpf4wqLgHdf2FgmPWYyLqFIvntpeKkG8VV0IHPzwGuVFTI0K9KFhA1yPO4thkX2EoFAxl34V6nY4p0/JBbdKFS0tLSlascE6kGuNqsRgRCQIDnNwTQEvSSHdWlcu779yrVuEuGTZAp+x+ToDON42k1NUrz09eKlG4Xx0HHixx9kbqPuuNwQ7//yrY17niJhlqpPfAEaTzkNN5/43ibcOjBIeB8/mZxbVklKWfcLI4B0YuNDOr+29wozpf/Jq7NP4uruKuUnnKzZOYhH9Gv+Tn5/GwDyxCGoEUNQHTwSxUIDqxBZlMezIKQx8ZG0F/gWksdAgtwr0P+oLS01OB2NGsTASIQNAL44YLnN2jYEuoCl7jkqpmPyeJd65Vb3EPHXJFQ80uUyThnPSuuuR+Jo2NPSbn4PuXWE67zW7P+Z8l6+5/iqK8W17jzJG3sqYkCG+dBBLwjULFbmh+9XCQ9U1L/9ErUkQrq/NZVSfPT16nkrfUDx4jjhKuUAYLPz76XLSqWIasheHOD02pyOq4IjDY9PU2QO6isrEx9qSNHEbTUaRGK+plkh0RAIcDzm3wb4eWln8uT8z+Udtn58tKkG6UwMzf5QLD5jF0bl4rzpdvcP1xc/rBIhx6WI27L+c2r2i5Zb/1TucylHH+FOIbTOmjzbcHhtREB17yZ4pz5jDgGHiwpv7mpja21/XJ/57du/XIpfOcfqiO49DUPOITPz35gjxkZwrjgv4ycQJmZbmltrSZXX98gkM5GXJFRWhs+yiBLZitS27cWWyACRCBYBHh+g0UsfuuvK9su50+/T03gkWOulAO77BO/k0nUkTfWS/PUa0QqdkvK0VPEMWqSz5m25fy61i0U5yt3uh+2zrxFHP1HJiqqnBcREOcb94hr1dyoqsj5g93f+c1d9a24PnpKJCNbUi97QBpzivn87APUmJIhjAviCbACITkqSBCK0a/Z34bg50SACMQOgWQ8v4t3rlOuYjtryqSsrlrK6/W/GvV/p8spRVl5UpSZ2+Jvz4KOcmiPwdIxB+kF4qc0NDfJxR8+IOvLd8j5Q46Sy4cfHz+DT6KROj94XFwLPxdH9wGSMgW/Cjv8zr4t59e1aLY4pz8qkpElqRf9y6sVyu8gWIEI2BmB5iZpvu9ckeYmSb3yMZF2XW0zWn/n1/n2/eJa/p04uvSRFJzRFIaVeFu8mJMhrQyHoC6jmpxtdhsHQgSIgFcEEv38NjY3KeLz0861snDHWlm6e4MSD2hL2ae4m4zpsZ+M6T5IBnUokRSH/4fWtvTX1mt1YtX+7brLs8dfK6mOlLY2yevDjAB+tcav1yqm4YpHRAo6BNRDW8+v8+P/iOvHGSKFHSX14ntFcgoC6peViEC8IODasESc/71dnanUq5+y1bD9nl9Yi6fdJLJ7k6SMO0ccY08P3/hrKwXnPxGKo98IiTkZApA6uy7EFagOlwhbi3NIJgQS7fyu2LNZ5m5fKT9sXSnztq9qtZRd89rJiC79pVdBR2X5aZ+dL/kZOVIMa1BWrmSnZcq2qr1SWlclpXWVv/ytkuV7Nsn8baukqrHO02Z+RraM7TFYDus5REZ1GyhZaS1zQsR6H32zeanc9MU0yUxNl5dOulG65bWP9ZDYvxmB0u3uB566KkmZ9Htx7H9kUBi16fy6nCpGCQkfHV37ScoFd4vYbA8HBQYrEwETApDThqy244CjJeWEK22Hj7/z69q5QZzP3qCsQqlXPRbwDyV+J1pbKc0PTPFbLR4qpJx8rT3IEMCCelxqaopHbS4eAOQYiQARcCMQz+cXJMXt+rZO5m5bJZUNtS2WtX12gYzs2l/FyYAEdcktbtOyL9m1XpGsH7etkp92rGnRFojREb2GyvDO/QSkK5Zl5d7N8vuPn5Caxnq5dexkmdCXcSGxXA/Lviv3SjPyCZXvFMew8SqnUCilTecX6lUgY5DyHnCQkh5mIQKJgoDzmT8KCEXKb/4kjoGjbDktf+fX+ck0cf3woTj2GSEpZ/05PHMgGQoPjmyFCBABIhBNBCrqa2Rt2TaBGMDa8h2yrmybLNu9URATYyy56VmK/ID44F9JYaeIDRMudz9uWymzNy6Sbzcva0HECjJzZGjHPjKoQy8Z3KGXDGzfU2BJikZZuXeLXPvpVAFm5w4+Uq488MRodMs+AkXA5RTX99PF+b83RBrqxNF9oKRccFfsYgLKd0rzsze6rVNHTBbHob8JdCasRwTsiwB+bHjkUhFHiqTe+F/lhhqXpaFWmh+/SqSmInx5kkiG4nIrcNBEgAgkIAI7q8tkR02ZIBnojuoy2a7+lkp5XbXUNNUrq0ZtU716qPdWOuUUyuCOJTK4Q2/Zv5ObfMSqID4JpGj+9tUqPslc8tKzpHNusXTOK1Z/YaVS/3553SG7bTEba8q2ybSFs+TLjYtV16cMGCM3jAqjn3msgE2Qfl071ots/lmccz8S2b1ZzcoxaKykTLxcJCu2UueuDUvF+V+3rHfKeXeKo2RwgqDOaSQrAq55s8Q582lx9BkmKee493a8FtfSr8X57oPu+D7EFbbVnZVkKF63AsdNBIhAvCNQ3Vgn321ZLl9sWChztvws9c2NAU8JcS+9izpL78LOUlLYWfoUdpb9OvSSthKIgAcQZEWQuJ92rJW521YqEQdYsQIpiOvpnFskOelZkpueKbB05aRn/vLa/X+8l5eRrWKatlbtlW2Ve2RT5S7VH8r/t3ceYFIU6f//dm/Ou4RlyVkUSSKiYkBUBMQARvQ8ATOenul/XvD8eZ533qlnuqDCeQqepygKZkFBQQUFJQoqIjntLmxk8+50/Z+3enu3d5jQMzuhe+at55lnZrerq976VHV3vV1vvS/FEpo+9FxcOuh0K1XGXx5SruuqIGqr5TfqWr9FQx3Q1AhoTdIDVZuP/J+r+X+UR7PGTnNBFO2UsX1aUnZHqOfPgtL/BGtlRCCXWLUI2qcvA1kdkHDD4+xQIQLMuYrwESDHCeRAgV42KCPPC19FESqZXlbQSwtypEAOFdqVfChDbWKcHSmF9s7fIXbpL9iUPkOhXvRLeY+Q6fA+uGbf4VUUZehYqBNvlC7C3fO3qcfVBPHlImgr5sts6uRboYw4p6Vcql/73x881mOrPUPt6hQ+mQkwgZglUNVQiyU71+KLvVukSZk50aSeVkW6ZnSQ3wUZHeRemw6pmUiTCkCKdGiQlphsO+cEwXTY4dpK0GpYYXWpXAmjVbDCqjLQ/w9UlfhcAbNSX35GLmYMHY+LBp5iJXts5qksgagoBioOySju4kgpcKQEOFIGQd+Vh6PWbqXXYCh9hwF9hkLpcWzU5PBVMcUfojhESv+RUKfdZ0sZWSgm4JeAYSJHAYzv+A+Qmev3FLtnEAe3Q3vhXilmwp0vABntCPPgRRk6SnkxKUNHKUIGMC8K0VFlmZQnd2VHFtVQK4Pjim9XeAw6LTYsg/b+M0d1EytDdh+5LB8TiHMCtAL05NeLUFp7pIVE/9yu0snAuN7D0Te3IM4JtW0+7X8ipYh4kRJJK2mGuaD83Viv/0+aDzZIT3j9cgvQN6dArprFjbe4qnKI8iKgZD9EyQGgZB9E6cEW0zO/g4r2DqRlQknN1M3T6DtN/62kpAMJifqH4nrI30lufxvHE/1WJTOoqvTW1m7TFmu1tS9XTSVcc+4CqsstBX9tX2V8NhMIDwFjlVNO4H/meUUhPDWHt1Rt/p8gtq+HMuYSqON+FnxlfszkWhSZ+tqWlSF17DQop06Ve5dotYhWh+SqD9CixJgFaln58aAskTIkz3v/mdbVpvTsltUhCgYt1rwnV6So/5Sex7VZOTLXw8pQ8MOAz2QCTCCMBGjvzyNfvt6yEkSrPZP6n4Rz+4xAr+zwOTQIY5O46EgQaGqEOLxXejajj6ip1E3YyKytvgbiSBlASpCvWFEp6VAosGJ2RyCrI5Tmb/pbIQ9/Ngq6GAmkwdRhNklJ+MUzQG6XYIrhc5hA1Ai4/jULKC+GOuVOKMefETU5Ql0xucHXXvo9kJKOhF/OaTU/C7SiUChD9J6HTOZMSowhRssqUkqafFGlFPSTh7yt7kjFKbtji1LVonjRyyg6j83kAu1hzs8EmEA0Cew7chg3fvCU9KyWqCbg6uPPwsyh5yGp+aYWTdm4bhsRqKkEBRsVB34CSg9AlB4AKkusCZicBiWvAMjrAnTqAaVjd6BDN/1/tMLDqd0EtA9nQ6z7iN1tt5skFxBpAuLHr6Et+KuuMJA5WWJSpEUIa32kDJFSpJ79cyinTgmuriCUIa9mcm77fUggjyZydMBDXrny02doG4XHXRkym9C5N5hXhoIbAnwWE2ACYSJACtB17z8hg5aSVzeKb8MrQWGC7cBiyeYd29e1KkGe2tChq67ckJKTnq2/+UxNlxMbpOdAoVUKVnjC3/tkLkdv1xvqoF51P5R+I8JfJ9fABEJAgPbV0L0mJI4GQiBPqIsQOzZCe/WPch+U3A8VTApCGaJq2igptEpPJsQpaUeZybUoQyYTOsNszrw65MuUzmiWJ2XJ3GRWhoIZAHwOE2ACYSHQpLlkkE8KSnpS12Pw+Dk3QVWUsNTFhTqHgNj/I8TGTyB+XANUV7QRnOzAlX7DgS599VWdTj2c07A4kFR88yG0Jc/LVbeEWf+IgxZzE51OgPaZaB+/qHtEvPnvcqIei0lbOlc6OZEOWYJJQSpDbZQQw+Obm8c5ymM2k3N3ikDKkNizRd9vlJB01F4gUqSUASOhLXpSVtfibMGLowZWhoIZAHwOE2ACYSHw4Bf/w8c710nX18+ff2dMeH8LC6g4KVRsWg6x9kPdDM5ISSlyhUEZNBrKwFG64wJOtiag/ftuiOLdUM+5FsopF9taVhYuvgmIfVt198tNDVCn/d5Wbutt1zPevMm5u842BG9WeNQJNxz10sqrl7dm87c2bScPn2vehTL6wlb33EaGZhM62mPUxh1383H2Jme7UcQCMQEmYCbwzrav8OhXC5CTkoH/TL5LBhLlFIcEqssh1n0M7ZsPpMchI9EGZuX403UFiJOjCIg930H77/1ScU2449/O8IjnKMIsbCgISMcCrz4kY3kpw8+GesEvQlFs7JYRCmXIbf+PNHnLK2iz0tMmllCz62wKedAmVpG7MrR7y1HHvSlCdCqvDMXuMOWWMQFHEZjyxoMyVs6jZ9+AMd2Pc5TsLGz7CYjCHRBfvQOx5fPWwjJyoYwcD3XkxJiI8dF+Ss4tQXvlQYidm+TbWuXEic5tCEseewRK9kNbtQhi06eybdI868rfsdLur6f9mMn5O939eItZHO0RMgVpDbScYPKzMhQMNT6HCTCBkBJ47fvP8I9v3pYOE+ZM8h6JOqSVcmH2IFBRDO2jF/X9QM1J6TYAykmToQw50x4yshTtJiC2r4M2/8+8d6jdJLkAywQaaoH6WqCxDqKhTjryoBUFCposKHByxSGIol1tgigrw8ZBvfA2y1XEdcZQK0NDx8qXJWQWLU0VI5hYGYogbK6KCTCBowlQkNApbz6IyvoaPD1+Fk4sGMCY4oFAUyO0VW9CfL6gVQkaciaUUZOgdD8mHgjEXRtds++QQW3Vy38j3W1zYgJ+CZD7/MIdQPFuCHKe0livKzWNzcoN/d1YD0F/Nzbox+l3U6Pfos0ZlF6DoZx1tQzMyckigRArQxZrDUs2VobCgpULZQJMwCqBRVtX4vE1C9E3twD/vfBXVk/jfA4mIL5fBfJkZMQEoomxet51QA4H03Vwt/oVXaz/GNoHz0HpdTzUn//Rb37OEGcEKEhy0S5d+SnaCVG4E6gqCx5CUoruVj85FQr9lq71s2VgTiW7kx5UOacLlO4Dg68jns9kZSiee5/bzgSYQCgJ/Pzdx7CzvBD3nnI5Lhp4SiiL5rLsRqDkALTFc2RgPJlyu0CdeIN078opDgg0NcD1j5ulY4yEW/4BdOwWB43mJvokQA5TNiyDtu6jNuZq5nOkstJ1AJTMPKnYSAVHKjrNvxOTodDvpGQgib5T9A+n8BJgZSi8fLl0JsAE4oPADyV7ccMHT0kX2u9d/iC70o7VbhcC4su3oH32GuBqlBMVdcwlUMZMBdSEWG01t8sDAYrfQnFcYjWYJXe6NQJi92aItUsgtq4GNJd+ErnN79IX6NoPSkF/oKAvlM49AUW1VijniiwBVoYiy5trYwJMIDYJkCttcqk99ZgxuOfkS2OzkfHeKloNeufpllhByoAToU66WTdR4RR3BMTB7dBeuFeaRCbc9mzctT+uG1xfK4Mna2sXA6UHWlAo/U+QrqyV48bENR7HNZ6VIcd1GQvMBJiAzQjUNTXgwgV/QG1TvdwrRHuGOMUQAVoN+uotaCuaV4NSM6GeNxPK0LNiqJHclGAIuJ75BVBWCHX6w1B6DAqmCD7HSQRKD0Jb8y4oiLJ0cEAppzPU4edAGXHO0YEzndS2eJaVlaF47n1uOxNgAqEg8P72NfjLqtfYnXYoYNqtjLJCaG//HWL/VikZBUpVJ88CMnLtJinLEwUC4osF0FbMl/GGZJR4TjFJQGxfD7Huo7Zu848bIxUgpd+ImGxzXDWq9gjE9g0x02RFCCFipjXcECbABBxB4NYl/8Sm4p3sOMERvWVdSJr8aB/O1k+g1aDxM6EM49Ug6wTjIGdZIeTqUFomEu6eFwcNjqMm1lXLFSDt6/eA8mK94enZUE4YD5WC7WZ1iCMY3FQnEWBlyEm9xbIygRggsKuiCNe88yiSEhLx4RUPseOEGOhTNNRCe/9ZiO9WytZId9mTbgEyeTUoFro31G3Q5v4GYv82qNPuY2+CoYYbjfJqKqGteQ9i9TutMX6yO0IdcymUEydEQyKukwkERICVoYBwcWYmwATaS+CRL1/Huz+tlq60yaV2RFKTEZBPD9onyHa9qQFKWpa0X2dXrMH3gijeDe2NR+U+ECQmQZ14k9wQzYkJeCMgVr8rY02RyZQ6+VYG5VQClYehffkWxIalrUpQTj7UU6ewEuTUPo1TuVkZitOO52YzgWgQKKmtxGUL/4RGzYWXL7oXfXK6BC5GQy3Eob16XIqqMoiqcqCqVA/QV18DNJgjkjdHKvdXCwXky6JgfB31oHx5XYEBI6Hk9/Z3ZlwfNwJpSggduyPhsnuBTj3imgk33gKBysN6zCE2lbMAy4ZZSvZDW7VQd4rQnOReoJEToHTtb0OBWSQm4JsAK0M8QpgAE4gYgae+XoQ3fvgCp3Y/Do+dfYOlesX2dRA7NwHFeyAO7wWOlFo676hMqRnNAflSoSTr0cmlIkVKFa0ceUo5naEcewqUQSdD6XlccPXG6Fnapy9DrFokW6cMHQv1/FuAxOQYbS03K9QEyMU2udpmU7lQkw1feeLATxBfLoL44Su9EooNNPI8qKdcDFBQVE5MwKEEWBlyaMex2EzAaQT2HTmMn739CFxCwwuT78YxHbp7bwLZoJP5xfqP9dUetySD8eXk6xtyM/P06OT0Sc/SH9BGJHKKTE6rPv5STSVExSFdMao4DFG0A2LbWqD2SOuZaVlyL4wybByUXoP9lRjTx7VlL0F89bZsI5k5SRe5nJhAAAQo+CoFYVUGnwZ16t0BnGnjrBWHIKrKoNB9KbuTjQUNTDSxY4N88UHBUmVKy4J60mQoJ02SjlI4MQGnE2BlyOk9yPIzAQcQqGqoxW0fPYOfyg5gXO9heOjM6V6lFlu+gPbev1pXa8gbESkgZH7RqUdETdfEvq0gF7Gg1amD21tl7tgNKpmEDBsH0IpTHKUWRYj2B111P5Rex8dR67mpISNQUwnXkzNlcQl3vSi9jjkxSffR9Cna2Vb8lHQoQ86AOup8x5qOiqJdEB/9B2LPd3rbyCnCyRdDGTmeV4GdOFhZZq8EWBmKo8FR1ViH2sZ61DTWy2CXdU2NSE1Mkt680hNTkJaUgqzktDgiEvtNpT06eysPoaT2CCrqq1FeX42yuipU1FWjsr4aCWoC0hKT5RgwPplJqeie1RG9c/LRO6cLUhKS2gWKVoTuWz4X28sPomtmB7w4+W5kehlnYtOn0N79p6xPKegHZfRk+wTqrC6H2Py59JokV5CaE0VOV4aPiwuvWG1WhC7/jVwp48QEgiWgLXoS4rsvoI77GZQxlwRbTHTOI+cB7/4TYte3rfUnp0Lp0A2icEcbmZQR50I9dwaQ4pDnK63Mf/o/3TECJXr5Q57h2E1+dMYa1xp2AqwMhR1xeCoorTuCkppK0PehmgrQpPdwTSUO11aisr4GVY21qG1sQE1TvVSA6l2NlgVJT0pBh9QsdErPRl5qJjqkZqNzeo6cIOuT5PZPkC0LwxktE9hQtB3byg6AXFfvrijCT6UHQApwe1OXjDz0aVaMemV3lv3fM7szOqX5fpNLdS/cuhJz1n8gRchNzcTsib+UY8hTohUYbf6fdEXoxAnSK5ldk/h+FcRX70Ac2NYqYkaufBOsDDlTKnKxlrRPXpb7BSipF98h28mJCbSHAK28avN+JwPyJtz2rGNWG6Tcrz4Ecikv71f0QoQ8qBnOA5oaIfb9IPfWiLWL9Tw9j4N69QPS46KdkzRf/Ow13Tw5I1dXVNk7pJ27jGULAQFWhkIAMZxF0Fv19UXbZYBKmuCS4kOfYFJaYgpI0aGP/jsZNY0NcpXIWC2ibyupQ1oWemR1QkZSqiwrLUlfXcpIToUmNDS6XGjSXNJrWKPWpP92mX5r+vFAUoKiQlUUqIqKhOZvVTX9bj6u59Pztvmttv1/opqAnJQMUFs6pmVLBdDbRD0QOSOV97vDe7C2cBu+ObhNfntKtKrTP6+rbJ9UbNOyZJvpNyknja4m1DXpSjN90+dIQy12lRdJpYrGn7dklJ2dko7MpDS52kNlVzfW4kBVKdYe3NaihNP+oD+ccQ16Zed7Lo4CMf7nV/IBrAwcBfWK30YKY7vqkWZ0m1dAbFkJ1FW1ltWhK5TBp0Mdcob0sub0JFa+CW35K7IZ6nnXQznpfKc3ieW3CQFShug6opUT5eQLbSKVdzHIdEz77/26skBmY1Pu8ulcRWz5HNpbT8kClWNGQ73817Zso9ixEdqS54HSA7qsJ18E9YwrnLOaZUuqLJRTCLAyZLOeIlOmL/d/j7WFP8kJbnF1uUcJSQmhlZtOaTnomJaFzum58pv+R5N6XekhRSW5Rfmx2lSSgcyqSmsr5TetOhVVl2N/1WHsqzzsc4JstQ4756OVkCGde2N4fj8My++LAXndoiouKSSkmOwsL5SfXRXF2FVRiAZXUxu5CjLycFynXuif2xUDO3RDn5yCkCh328sOyvr3VBZjd0UxDlSVYEd5oVSc/CVSmKcccyqmDT7LZ1aaXJBdOr1ZVX/+kCPj/kivd5tWQPy4ujXmhmHuN2qSY9+uirVLoC2eoytCZ14JhSZInJhAiAiQp0jtlQeB5FQkXP8Y0CG691ufzaoqh+vfdwE1lboreVrpIXf8fhKtIMtV79oqqONnQhl9gb9TIne8rBAa7Qv6aV2zwnaSlBG5QYQ9iJzUXBMTCCkBVoZCijO4wmhlZsWeb7Fkx1p8ffDHNoXkZ+Ti2I49MaxzHwzq2FOaq9Gnvfs4gpO09ayDVaUoqi6TZlhyZUHuQ6KVBX1liVZdEtVEJMnvBPmdlJDY8puOJSckBiSGS3PBJYRcedI/Qnoma/mtefl/c17jPFmGpqFJuFAqlb0jKGs2N/S06kaK5ZDOfTCiS38M69wXI7qE3gSKFAyqmxSfA0dKsKfykPy9rXS/V0ak9I4sGIATuw7ECV36y5W6SCYy0dx/pETuRapuqEN1Y50cD8lqAjql56B3dj4G+vIY1yys+GkttNcelgpQwq3PAJm5kWxG6OtqrNfNY75dAbFzY2v55I2O3NDShmqHtNHw+EWNUE6aDPW860LPi0uMewLa+89AbFgm96YkXPeYVIzsmLS5v4PYvxVKtwFQp90v4yRZTeL7L6Et/Js0BUy49V+6J8xopoZaaQ5HAXBlon1BFDC5z9BoSsV1M4GoEHCcMkSrFDQRr2yoRU1jnZyEy++mBjRJcyxNml8ZH1fzpLf1f/pxmlhrEEhNSJKOA6Spl1xFSZX7I47v3BvdMv2/8Qm210iBoBWgT3ZvxKe7WydMZGY0od+JGFUwEIM79ZKmTJzxNkhiAAAgAElEQVQiS4BWX34s3S/332wt2YutpfvkODMnWjWi1aPslAykJybLMURmgulkJqhpaNCa0OBqRH1To1zBoT1b9F3namje26WbO9I+L1ImfCUybeuX2xV9c7rA2LNDzg3I9C0WkjbnThlENSZXHarKIb5dDo1chJcVtnSXctypUI4/Q8YvsmvSPvkvxJdvSfFoz4B6wS/sKirLFQMEjLhD5JRDvfw3tmuRtnSurjhkd0LCjU8E5UVSW/AIxI9rpFMY9aLbo9ZGihekvfmY7giG3GSPnQblxIlRk4crZgLRJmBrZYgUBlopWb5nE7aW7JNKUCCOANoLlxSR4fl95arAkE695Vtu8rgVbCLHBl/s2yKVH1KEzIlWfy479nRM7Dcq2OL5vDASIAVpy+Hd+PbQLmw5tFuajYUykWLTJSNXfnpkdUaP7E7oldUZffO6gry7xWqiFRT5UM7I0VeFbPpGOBT8yesUecujFaOWRN6nKKjr4NOh9D8hFNW0r4y6aimjtn4pQAFuSRE67VKoZ13dvnL5bCbgj8CRUriev0eaoKlnToNyxuX+zojYcbF1DbQ3HpH1qdP/DKXHscHVTW185lZpRqve9CSUzr2CK6cdZ4mvP5BmcfLaHjlBOkiIt/AA7cDHp8YoAVsqQ6QEvfrdcvxvy6dH7UugvTI0UcylN/LN+2LojTxt3k5UVWmGlaDoplnG3/pv4/96Hv1vtcXbGpl4GStNOysKsa30gMe9MX1yusg9JKQYDczrhqyU9JYVJVohIDnIoxspbmTuJL+rdLOnzYd2tRlGZAJ3eo/jMbn/aAzq2CNGh1hsNoucDJAJG/U1mdrR6o7xm1YdkxOTkJJApoD0nSRNAuk3rUSS8wIyI5OfNN1TX7wm7X9/kK5p1XHXQBkzNT4wNNSCTGbE5s/auuWl1nfqCSWvi9yPoJDNPjliyCsAcr04nvBFjDxd0b6ylk8jhPG7qRHQmoCqMoACRZYXA+VFoE3ULSk9G+qkm6WyxokJRIKA2Ps9tJd+r0/UTzof6tnXRt/7WuVhuObcpTt3OeMKuYLdnmR4ZYy4M4XGemjvPSNdmZNJsjp5llyd5sQEmABgO2WI3AP//rOXUF5XJSeRZ/QcIldnaGM4ma2R56pIJVLKaMK7tXQ/tpcdkHFSyINXexKtMo3pMRindjvW0n6K9tTF5zIBWxM4vA+u2XdIEZ0cdLFdjCl20XcrpTc62otgh6T0GCRNZth1th16I/5kIEcq2sLHAXIe1LE71Kl3Q+nSJ2ogtLm/gdi/DUqvwbpzl/am2iq4/nkz0FAH9cYnIhNEuuQAXAv+CpTsly9YEsgMsRO/gG1vV/L5sUPAVsrQ0l3r8YfPX5Z0z+1zAm4fdZEt90WQdy1aPSLPWrTvg7yuldZVye/imgr55p88exVk5qFbZifkZ+Sge2YnuQcokspc7AxTbkksEiA3ruKbD6EMGwf1wttisYmBtYkcL9BkpawIKC+EoO+yQojSg22CvFouNCkFoIC55Kik5ZMExfhNJr/pWdIblkKxn+g7vw9PkiwD5oxhI1BdDm3hExB7tsgq1HOuhXLKxWGrzlvB2tJ5EKvfAdKzkXDjkyFzfNKyOhSBvUOieLfuCryuWq7yqhfeHtPmyBEfJFxhTBCwjTK0eMc3+NPKVyXUe0ZfgqmDTosJwNwIJsAEPBBoqIXrqeuBxnqo1/8NSkFfxsQEmAATaENA+2w+xOcL5P+Uzj31wKZDfbvpDxVCsfETaO/9S1fGrn4ASt9hoSoaIBfdT18vy0u4fbZ0yhCOJBWhl/9PuvRWRk2COuGGcFTDZTKBFgIbN27GC3NfwXUzrsbw4UNa/l9RUYknn34OZWXlSEtNxaxbZqJ3755HkfOVL9hjVrrHFsoQ7aW57aNnQJ7ffnXKZbhoINuoW+m8gPPUVgGNdXJ5XjTUARQnJikFCr1Bpo3r9GHvdQFjddwJNZUQB7cDxbv1iO/k5jm3S2v09Ag0yIhdQyZZ6vSHI1AjV8EEmIATCdCeQu2dvwNHSnXxsztBHTMVyvBzwrafiPbVaIue1BWhSTdJRwOhTtqHcyDWLdH3Rp2nK0YhTSX74aL9VzWV7A0ypGC5ME8E6urqMXvOXNTW1cnDkyac06IMGccGDRqIiRPOBilMi97+AHfdcQtyclq94vrKl5KSIsv3VIavY+byffVc1JUhMiub/u5jMur9dcPOw3XDQ3/TibmhW10BQfbUVeVAdZn81v8uA6or5EZPqexIxaceqKsKDEFOZyjdj5E20qD9A134rX1gAG2Yu64a2qf/k25d5TjxkJSCfvLtIblRDnfS5twFcWgP1Cl38ibecMPm8plADBCQKzUr32x1UU8v8voOhzJgJJSBo4DMvPa3suIQtI9e0O+TpAidOwPKyRe2v1xPJVQUw/XPWXrcIVodSg9hqITSA3C9dL/cd0V7/9SL9b2ZnJhAuAkYCs1ZY09rUYZ2796LV19biFk3z5TKj6c8JJevfLm5OV7L8HXMvDpla2XolsX/kF7WTul+LB47+wYoUMLdV44pn5a4sec7kIcdlB6EoEmsl4mspUaR84nmFSAlOU2uCrWsEpHnKVKg6Ns90UOn+zFA1/5SMZKbWXnzpSXkdsgkXSUvnQfUHtHF6dQDSsduAAVEra8BjpRAHPxJV64pZXWAes50KMefHhbxaVWKYopQwMKEu+eFpQ4ulAkwgdgkID0xrnoTonBnmwbKl3b9hkPp2F1f6SbliD4pad5B0IvDQ3v1vXkHt0N8/b6elzwp0j6lYePCClF76ymILZ/L/VBUX0hSeRFc8+6TcwWKZ6Ze8v9CUiwXwgSsEPCk6NBK0PqNmzHj2mktRcx9aT4KuuTLlSIj+crXtSDfaxm+jpnL9yV/VFeG3tn2FR79agEo0OhrU38X0/FUrAwisf9HYPdmqfyIvT/oE1VPiRSZzDwoZN4kb/i5+o0/w3Tzp/glpPhQjBrKn5hkRQSZhwKyQcrwHcTu7zyvLJGClN9bt3VuqT9Xj6othK5YUaBSUq5oY3izeZ7+v+Zj9L+mJt1cz2Vy++tqbHUHTC6ADXO+rv11haxzLz0mSyjeBFqm4syM2ut/gdj2jRReGToW6nnXeTWFpLehYv1SiJ/W6vm7D4JCJiIh9uREdvj0lpfeuNKbV05MgAkwgUAJyJeFOzdC7NjQ1iV8oAW55VdGT4Z6xpWRib1DXt6e04OvJtzxfPufadXlcM39LVBeLFfL1Ct+204afDoTCIyAJ2Vo8ZJPUFhU7FcZ8pWPpPBWhq9jtleGKC7LlW/9BVUNtXjg9J9hfN+RgRGPkdxi31aIH76E+H4VUFnSplXyTVdBX5D5kvw23nS1I/BrMNjkm7PC7RDFe4CinRAHdwRuehdMxb7OSUmHOn5mREy6Qi16pMozlA75lvPC26U5iZVEypD2wXO6jX5iMtQpd0EZNNrKqf7zVFfA9dR1+sP/1n8BFEOHExNgAkygPQSaGqXnObF7i4yXhcrDEEfIbLxMBjj1mtKzdZNwsnzoNhBK94H6y8MIJu3D2RDrPpLmwmQ2HHSqr5ExmkhJVHofD/WaPwZdFJ/IBIIlwCtDAZJ7fPWbWPTjKpzU9Rg8ee7NAZ7t7OxSAfp+la4AGZtC6U187yGgQGzoNgC0sdzWqapMdwNM8lOslJoj0txK7lmC0B8oZIYnV6aMVSr6u/l/0mlD898m979Ky+9ml8C0okV5mxrkTV6aCx7YBoqiTYkm+OrkW9v/Rs3WsAMXTqxdDG3xv3Vl5ucPQek2ILBC6mtllHIysaMkFc/RFwRWhofcct/SqoVynKuX/7rd5XEBTIAJMAFHE6DVHNo71NQA9cr7LL+0atPmpkbIANb7fpAvT9Wf/zHiSp2j+4CFDxkBb8rQ8hUrcfNNM5CamuJ1zxCZyXnLRwIGc8zWe4aKq8tx5VsPQ1VUzJ/yW3ROzwlZR9i2oCOlEN+ugLZhaesGUBI2q4MeZ+WE8UBOZ9uKbzfBSDES7z+jm/Rld0LCdY8AGbl2EzM68piCmaqX/krGlgg2ifUf66tEpHi21zVrXTVcf79Rd6d93aMR9V4XbPv5PCbABJhAuAmIlW9CW/6KnA8kTP8zkJNvvcqGOmivP6yvilFA1Rl/AdKyrJ/POZlACAl4Uobc/+eu9BjV+8pHecibnOGYwVyGr2OkfFlJUdkz9NcvX8d7P63Gz44fh1kj2/+22UpDo5KHXFhvXQ2x+TNp12xONEEl16BWTZeiIr8DKtVIIdqwTE6s1Wv/pLuKjvNkeGpTThgP9fxb2k1DOjx44xFpxknem9RL/x9AzjgCTNJL09fvQxl0MtTL7g3wbM7OBJgAE4hdAhQPSCo0aVlyr48l65DKEnlvpns07eFVr/q/kAWGjV3S3LJwEDAUmR07d7cp3og3RJ7inn3uRel6Oy8vt8WtNv1/8ZJlmH7tVXLVyFs+KjTYY1baG3Fl6EBVCaa99VckKAreuuwB6TwhphI5C9j2jfQQI378uq0CRDbJw8ZBOf40jucTwk6X5gG7vm3/ykUIZYpWUdrHL0KseU8+EBNm/TN0phI1ldAW/BVk4infPk77fUD7fcg5g7bgEYklYdY/gA7dooWI62UCTIAJ2I9AXZXuBe7wPikbucMmt9ieEnnSE1++BYqHREnGa6N7chAvqewHgiWKJwK0wnOwsLiNV7lotD/iytDjaxZi0daVmDroNNwz+pJotDn0dR7epytA5Nlm56a25ecVQBl8GtShYwFy+ckp9ARoUz555KmrlqtDSs/jQl+HA0okL4S0gVY+SKfdB6W/NYcJgTSNTObIdI72hKlnXQXlpMl+T6eVUe3tp/WH9umXQR17ld9zOAMTYAJMIO4IVJVBe+MxiP1b9aaT19j8XkB+Hxk8VboAp7269Lv5uDr6AiinTok7VNzg2CAw//VFOPXkUejdu2dUGxRRZaiuqQEXLHgA9U2Ncq9Q96yOUW18eyqXThDIFfHWNUDpgbZFdegK5bgxUI49FUoBByxtD2er54oNS6G9/6yML5Fw81PxZy7X1ADXnLvkw1IZehbUi3R3reFIcpXnoxeAikO6m/NTp0i33Uel8mI90Kvx9nLw6VCn3hUOkbhMJsAEmEDMEKB7plj9rr4n1j0lJkuzcDKD9njfjRkK3BAmEDkCEVWGFm5diSfWLMSorsfgKad5kCsvhti+rnX1h2LlmJLSb4R8E6/0G84BSSM3ftvUpM27T/emQ3Eixuvum+MlaR+/ALHmffkmMeHmp8MfI4O8F618E2LNu3rcKHqDaTZ9E5oeLLg5tdv5Qrx0JLeTCTABJmAQIKuTwh26p9bsTjLoOQc85+HBBEJPIKLKEHmQ23+kBH8eOwNjew0NfWtCWSI5P9j1LcSuTRA/rWvrAY7qSUmXQc2UY06CMuBE3f0zp+gSMHtRm/lI4O6koyt90LXLuECvPSzPlxtvB44KuqyATySX5+QmnpyEUKBgCqprSkqPY6VpnAySy4kJMAEmwASYABNgAjYjEDFlaH3Rdtz+0TPokJolHSeoimIvFPW1ELs362+zKXibh+Vp2osiV376jtCDs3GyHQHts/kQny8AOvXUzeViPVEE8xfuBRpqoZx8IdRzZ0S3xfQmU8aaApScTtJskRMTYAJMgAkwASbABOxKIGLK0EMrX8GSHWsxc9h5uH74hOjzoOCdFKtm92Zg3w8g7yxHpY7doPQZqpu/9R4ig4dysj8B17O3y31c6llXQzntUvsLHKSEomgntDceBcqLQWaa6lX3B1kSn8YEmAATYAJMgAkwgfgkEBFlqElzYdJr96O2qR4LL/0/5EciyGrlYYiqMkB+yiGqSoHD+4GS/VIJ8pTITz9o9afHIF35yeoQn6PC4a0m5xbavN/JVqjXPKj3ZYwl8dXb0Ja9JFuldO4JdfpfgJS0GGslN4cJMAEmwASYABNgAuElEBFl6NPdm3D/Z/MwtHMfPDsxRF6uaE8PxTwhV5MVh6RnK5ACVF6kK0D+Eu356dIHoNg/vY/X3TGzj35/1BxzXHzxBrQVr8o+lRG5O/VwjOxeBSUTtJ/WQny3UgbZk4rQqElQz5kOJCY5v33cAibABJgAE2ACTIAJRJhARJSh36+Yh+V7Nsm4QhRfKOhUXdHszno1xPb1vovJzIWSkadHY87Ild9KXoGM9UPugJEaY8Feg4Yauydqbz0lg99SX9NeGmX42fZpLDkaoE9Tg/wWxm/yzEbKfE0lRG0VUF2u/6bYEqUHW+XPzIN64e36HjZOTIAJMAEmwASYABNgAkERCLsyRKZxZCKnCYH3r/gjspIDN+UR65ZAbFrRGoisualKQT/9jX9uPhTaqC2/84Gc/KBg8EkxRoDcPy96HOLHr2XD5P6vM6/U3ZNa2f9VV92isEhlpbEBaKoH6mqAhprm71oIyldPf1fJwK+6ktMIuBohmr/1v5v0fMGm9Gwog06GcsxoKANCH1A1WLH4PCbABJgAE2ACTIAJOJVA2JUhw0Tu5G7H4vFzbgyIkwykSZ7BKg+3nEdBTJXBp0E57jSp/HBiAv4IiB++grbk+bbmkxk5UPK6AlpT68qMsVrjFkPKX/lBH0/NBJKSpVt2JVH/lvt+0rKBjGwotLcuLQtIz9ZjTHQbEHRVfCITYAJMgAkwASbABJjA0QTCrgz99cvX8d5Pq3HHSVNw+bFnWOoDilmiffZaa2yftEyoJ10AZeiZ7KrXEkHOdBSB+lpon74MsXaxdTi0h0wqKclQSFGRv1N1hYVWOFPTgeR0KPRNZpfyQwpOCpCQJPfxKLSXp/l3yzeVw4kJMAEmwASYABNgAkwg6gTCrgxd8uYfUVxTgVcu/jV6ZftZyamphPbm3yD2bNHB0GRy9IVQx0xl5wZRHyoxJMCRUojaI7rJmprYquyQEiNXZ9JjqLHcFCbABJgAE2ACTIAJMAFvBMKqDO2qKMI17zwqXWmTS21fSbpDppgptGGc9ncMPxvquGuAjBzuPSbABJgAE2ACTIAJMAEmwASYQMgJhFUZev37z/D3b97GRQNPwb2nXO5VeLmnY9ETgObSPX9d9EsoA0eFvLFcIBNgAkyACTABJsAEmAATYAJMwCAQVmXonmX/xuoDP+DPY2dgbK+hHqmL9R9D+2A2AAGl12CoU+/R3WFzYgJMgAkwASbABJgAE2ACTIAJhJFA2JShRlcTznvtPjS5XPj4qoeR6mHTuPj8dd1RApnFDTsL6oW30a8wNpeLZgJMgAkwASbABJgAE2ACTIAJ6ATCpgx9c/BH3Ll0Nobm98WzE0jJMSchV4NoVUgKMWaqvj+IExNgAkyACTABJsAEmAATYAJMIEIEwqYM/Wvtu3j1u+W4YfhEzBg2vk1ztPefgdiwTK4CqROuhzJqUoSay9UwASbABJgAE2ACTIAJMAEmwAR0AmFThqa/+zdsLz+IOZPuwOBOvVp4i6/ehrbsJUBRoE65E8rg07kvmAATYAJMgAkwASbABJgAE2ACEScQFmWovK4KFyx4AJlJqfhw2p+gNO8DEt+vgrbwCeksQb34DihDzox4g7lCJsAEmAATYAJMgAkwASbABJhA2FaGPt29Cfd/Ng9jegzGo+Oul6TF3u+hvfyAdJ+tnnU1lNMu5R5gAkyACTABJsAEmAATYAJMgAlEjUBYVoZmr/8A/928DNOHjseNIyYCZYVwPX8P0FAHZeQEqJNuilqDuWImwASYABNgAkyACTABJsAEmEDYVobc4wtpz98DUbQLyjGjoV7+aybPBJgAE2ACTIAJMAEmwASYABOIOoGwrAxNnH8fqhrrsGDqfejyxRsQa5cAOflIuOkJIDkt6o1mAZgAE2ACTIAJMAEmwASYABNgAiFXhg7XVmLKGw8iJSEJS0ddAm3BI4CaAPW6R6F06cPEmQATYAJMgAkwASbABJgAE2ACtiAQcmVo1b7vcO+n/8GIjj3x9JZvgIZaqBNu4FhCtuhuFoIJMAEmwASYABNgAkyACYSWQEVFJZ58+jmUlZUjLTUVs26Zid69e4a2kjCVFnJlaO6mj/H8xsW4XCTgtr3beZ9QmDqOi2UCTIAJMAEmwASYABNgAtEmUFdXj9lz5mLQoIGYOOFsbNy4GYve/gB33XELcnKyoy2e3/pDrgz9dvmL+HzvZvyu5DAmuAQSfvEskJrhVxDOwASYABNgAkyACTABJsAEmICzCOzevRevvrYQs26eKZUfQzk6a+xpGD58iO0bE3Jl6LI3H0JhTTleOHgAAyfcCGX42baHwAIyASbABJgAE2ACTIAJMAEmEDgBWglav3EzZlw7reXkuS/NR0GXfLlSZPcUUmWIPMiRJ7lEIbBUS0XijIft3n6WjwkwASbABJgAE2ACTIAJMIEgCSxe8gkKi4pZGSJ+2w7txq0fPo1ejQ14/qJ7oXTuFSRWPo0JMAEmwASYABNgAkyACTABuxOIi5WhxYuX4cMlyyz3RY/0auyr4X1CloFxRibABJgAE2ACTIAJMAEmYFMCTz/p3dqLlKHlK1bi5ptmIDU1JXb3DN1x1+/gC4RN+y4uxeK+cka3cz85o59ISu4r7ivnEHCOpHxdcV85h4AzJA3XNeWvXHeHCe7Kkd3pWd4z5A+E3RsaT/JxXzmjt7mfnNFPrAw5p5+4r7ivnEXAOdLy88oZfRWufrJSLnmUe/a5F1FbV4e8vFzHuNWmnmVlyBnjOyAprQzagArkzGEhwP0UFqxhKZT7KixYw1Io91VYsIalUO6rsGANS6HcV2HBGvJCw9VP4So35ACCLJCVoSDB2fm0WB+0dmYfiGzcT4HQim5e7qvo8g+kdu6rQGhFNy/3VXT5B1I791UgtKKXN1z9FK5yo0eqbc2WlSG7CMxyMAEmwASYABNgAkyACTABJsAEQkGAlaFQUOQymAATYAJMgAkwASbABJgAE3AcAVaGHNdlLDATYAJMgAkwASbABJgAE2ACoSDQRhma+9J8rF+/SZbbr2/vFn/h9DdFl/1w8VJ5bNLEczFxwtl+66dzli//ArNumYnevXu2ye/rmHvBFRWVePLp51BWVo601NQ25ZmPOc17heGKcMfO3bLJJ5ww7KjovUZ/mJkHct51M67G8OFDfPaVUR5lMnzEGyf4OuatUG9962RPI2bZqd1mrr7Gp9XzrI5do64+fXq1GSskk69jnvrKU9+a22I+x6p8fm8KEchALj1fmPuKrMn9fuFrDFo9z/3e6K1JRnmerkFfx9zL83e9U/5grtMIdIXfKqw+c3zdG937w9zHVvvKyj3L/br31jhzm9yflYFeo34BRiiDvzHoq81W+7i98wpf168nTMHetyOEPOhqfD1zqFBvfRVIH7d3XuFrTAQyr3CX2dM8KmiQETjR6vzA13PM13zE6nPb233J35jwhMhX3wbT7xHoBlmF8uHiZYIUG3oYdC3Ib5k4k9CUZlw7DXSTOVhYLBUg6jyaaNDF4K7gGEIbYPNyc6SLvauuvKQlr69jviZsgwYNlPWTLIve/kC67EtJScH81xdh6sXnIycnW17khsyRAtieekj2U08eJdkYg85oJ/XH1q3bpHJSX18vlUFqJyk2/s4z+tHMivh4SsYDhCYbFeUVbZQhX8d8PVx89bvRBnP7KECXnRONWRpz066YKoOJma+BLl3yMXvOXHgan9QmX+cFOnaNCVvfvr2QkpraRhnydSzQfnfPT9dVQZd8Sy9Aot2P1Ddfrv5G9hUl8zVAf5uvI/MYLCoq9nme0Y9Uhrm/fd2z6N5HadKEc1ruq8Z17umYN3a+rnfjHGrL+g3fIj0t9agXGtHuE2/1+3vmmO/zZua+zjNfq1b6yt+zytv16+3Z5+u+Heg1aqd+8/fM8fas8tfHoZpX+LruPT373J+3vu4TVuY8dukrX88qGrN2mFf4GhOBzivcY9vYpR+syOGEeYWVZ4+5rb76NtB+t8IwlHmUp55+TrivBhiTiPUbNx/19jmQwUed/ezsF9soQ4bwvo6ZG0g3oldfW4hZN8+UCo+v+p0W5Mm9I2mwUDpr7GlywkXfxqoOHSssKj6qPyi/cZ77ap1VxkZ/m6MHm2ULlKunet3LCES2UA74UJRFY3DeS69i4oRzZHFWx6f5PPfJVCCM/Y0Fb+PEU9v91evkfqL2kvxz572KGdOvwq5de9pEyPZ3fzLOc59M+eJvZuzrXhXIfdTbfcK43ukeuXjJMowYMRRfffWNY5Qh93bRWDSeOe4KuK9xaj7PEysr14OVce7r+qV6PfWpp7FidfyE4l4VrjKCfVZ566tArgcrfWW+7j0pQ77mFbTqbp63WKkvXJzbW655zBov7uwyrzDa5uv6NbffUz8EMm7ayzLc59t5XmG03dtc0xsbX31rtd/Dzd0oX/nLI08JQ9EwV+qt0e43EV+C+ptseFOU3Cfi7kqZtzfVTnqD7YkbyX/C8CGgm7H7RMzXZMA4z90czt9E16rCE0g5xgTUvW/dx5OTb2LuE2yr49PXAzqQsRtJZcjpEzdDUZh+7VVSEaJkKBG+xqD5PPPKZSDjNlzKkPl6Nz9Ay8sr2ih7kXqIhKoe8wTbeNlgvDTw9dzx9qwKpK+sTHj9TbA9Hfd073T6NUX9HeyzKtzzCmMsert+fU3AzfdgYwWFXqLQszgnN8fji8hQjf1wlWMek7Lfml8MGQpiNOcVgU6wfSlDxlYDq2ax4eLdnnLtPK8w2uVtrumt3b6Up0AVq/awtXKuR2XI04PHsPWzaoPobVJsCGXl4UN5PT04zDcts82lVZtjK2Aincd8UyKTHfNqA8ni7abl/n+zjWcgNwZ/b169rRp54uSpb90n+4FMVCLdF/7qc39our95tqqsBzt2I6UMObmPqA/d5bc6Bj2127wfwYq9vKf6zeMqWLbu16l5LAT60sLfOI/kcfMzh+p1f8ITB9cAAAc9SURBVJniTRny9P9g+srK88jfCwtvsrjfO52uDAX7rIrEvMLfdWeegPu6b5ufo4HMeSJ5zVipy32uZKd5Bckfqpfr5sk6/abtHU5Ldp5X+JqDeuPsq28D6fdI9eNRypA/+1jDxtq898NwrOA++Q50Zcg8OTQ2jNHbTqtv3s32sHbfh2LuYPe9PVbfMPrbE+Tel+bNa+4bkgNVhoh1IP0eKytD7vvSPC31epo0+dvP5smWmxyGUHKffAeqDIWy3yN1Y2pvPe57AowXK/Tta2XI03nuspj70tM9y1jNCGZlyF9fGfto6M2u+wPFqcqQ+33Kkzmap4env2cV9ZvVvvKnDLlfv8Zz0HyNWl3Rd7IyFOyzyl9fhWpe4en6DXReceopo9oo4/5kb++9KlznexqzVlaGIjWv8MQ10HmFOzs7TrKt9K/d5xWexoSvZ5Wva8au11ObPUNWhbR6Mw9UGfI0aLytfJjtXo3z/D3QrAzKSOfxNMg8tcOdub8blvlNiZXN74EqQ744WZHfiX3lSaGxMj79KULEMhAegSpDvvrKn5mElbET6WvGX33eFBp3bu7MrShCgbzNDEYZ8tY2T9e7eeJgPs9Jb7I9PXO8rcyZV1isPqusTo58XX9Wrl9v13As7RkK9lllta/aO6+wev16esttHnN03H01z9+qoL97UqSPexqzVp7LkZpXWB0TZm5WnpFWr/dI94ev+uw+r7A6Jow2OlERItmVDRu+FbTXxFeDzR4l3N/gBDopDlRxcX8wui/Rmz1HOW1lyJe85geD+03A23nEyuyhLJAbTriVIU9tsLKx2Q43LV8PWV/jk2T35nmM+ibYsRsJZciJDxVjQmr2GOfrYep+jXk7j64Nw+sVlWd1chwqZcjqfc1pK0O+njnmthjXkfECzN95wfSVr/0IhqdIK/ciX/dt43yrk34r9UUqT7DPqkjNKwKZlxAzf/MKs8fcQMuOVJ94qsefQmiHeUWgk2tfc0Z6Tu3avRdjzxwjs1m9N0ezj4y6nTCvsPrsMdrk795stmywQx+YZZBxhsz2seaDhimVu0mAv7057vmpTMPsLTc3pyVmkFGXuw91d0jmZW73t57mt6NOeiPqiRG122Dr3ieGqZS/88ysqDx/+xvM9vUGd8PckdylGvFa3I95MkP01e9kOmSuK5D9TNG+aDwxMo9Zb+PT33mBjl1PKwHGNerrmCd+vvqd+tZJDxVz+zxxMN8XvI1Bf+eZTQL8jV1v91O6FmliTQqyseHXkN3bderveje33UnKkL9njjGxcY+zFuh5/vrK1z2LTLTd73/+nlXe7tvUnkCv0Wjf98yTUCPOn1kmf88qf30VynnF9z9sazHbNmT0Nx+wOq8wP5ft0ife5PD3zIn2vGL69Kswb96rR93/3M32ze3zN68wX1e+yrFb3/nrq2jPK2grjK/r3p2nr+udQl14eu7Zqb/aBF2122BheZgAE2ACTIAJMAEmwASYABNgAuEiwMpQuMhyuUyACTABJsAEmAATYAJMgAnYmgArQ7buHhbOjgSEEFAUxY6isUxMgAn4IcDXLw8RJuBcAnz9Orfv7Cw5K0N27h2WzVYEGhsbUVVVjYaGBqkMpaWlISMjHaqq2kpOFoYJMIGjCfD1y6OCCTiXAF+/zu07J0jOypATeolljDqBuro6VFYeAb2VMqfk5CTk5OSwQhT1HmIBmIB3Anz98uhgAs4lwNevc/vOKZKzMuSUnmI5o0agqakJ5FmKUlZWJhITk9DQUI+qqipomkBqaiqys7PYdC5qPcQVMwHvBPj65dHBBJxLgK9f5/adkyRnZchJvcWyRoVATU0NampqQW7hExMTW2Qgc7mKigqpEGVlZSE9PS0q8nGlTIAJeCfA1y+PDibgXAJ8/Tq375wkOStDTuotljViBDRNk3XR3qDq6upmhSfzqNWf2tpaaT6nqoo0l0tOTo6YjFwRE2ACngnw9csjgwk4lwBfv87tO6dKzsqQU3uO5Q4LAVqSJ+WGNmtSSkhIkN8pKSnSRM490R4iyk82zbx/KCxdwoUyAcsE+Pq1jIozMgHbEeDr13ZdEjcCsTIUN13NDfVHwLBNdrlcR2UlZSgnJ9vjviDKT3uK6HzyMEdKE7ve9kebjzOB0BLg6ze0PLk0JhBJAnz9RpI21+VOgJUhHhNMAJBe4sghQn19g1RmyNyNlurJlTat+lDKzc1FSopnMzjz/qHs7GykpaUyVybABCJEgK/fCIHmaphAGAjw9RsGqFxkQARYGQoIF2eONQJ0E6Z9P6T8kLlbRkZGG4XHbAZHzhPIiYJhOufOghQn2l9Ex92dLcQaN24PE7ADAb5+7dALLAMTCI4AX7/BceOzQk+AlaHQM+USHUKAVn5IAaqvr5crOeQVjlxkuwdRpXzkNa6hodGnG226sVdUVEoTOVpd4mCsDhkILKYjCfD168huY6GZgCTA1y8PBDsR+P+xx0FO8Pu8CA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矩形 3"/>
          <p:cNvSpPr/>
          <p:nvPr/>
        </p:nvSpPr>
        <p:spPr>
          <a:xfrm>
            <a:off x="982345" y="692785"/>
            <a:ext cx="10450195" cy="460375"/>
          </a:xfrm>
          <a:prstGeom prst="rect">
            <a:avLst/>
          </a:prstGeom>
        </p:spPr>
        <p:txBody>
          <a:bodyPr wrap="square" rtlCol="0" anchor="t">
            <a:spAutoFit/>
          </a:bodyPr>
          <a:lstStyle/>
          <a:p>
            <a:pPr lvl="0" algn="l">
              <a:buClrTx/>
              <a:buSzTx/>
              <a:buFontTx/>
            </a:pPr>
            <a:r>
              <a:rPr lang="zh-CN" altLang="en-US" sz="2400" dirty="0" smtClean="0">
                <a:latin typeface="黑体" panose="02010609060101010101" pitchFamily="49" charset="-122"/>
                <a:ea typeface="黑体" panose="02010609060101010101" pitchFamily="49" charset="-122"/>
                <a:sym typeface="Arial" panose="020B0604020202020204" pitchFamily="34" charset="0"/>
              </a:rPr>
              <a:t>总结：</a:t>
            </a:r>
            <a:r>
              <a:rPr lang="zh-CN" altLang="en-US" sz="2400" dirty="0" smtClean="0">
                <a:latin typeface="黑体" panose="02010609060101010101" pitchFamily="49" charset="-122"/>
                <a:ea typeface="黑体" panose="02010609060101010101" pitchFamily="49" charset="-122"/>
                <a:sym typeface="Arial" panose="020B0604020202020204" pitchFamily="34" charset="0"/>
              </a:rPr>
              <a:t>低位多空开始博弈，出现减仓反弹，关注低位的企稳</a:t>
            </a:r>
            <a:endParaRPr lang="zh-CN" altLang="en-US" sz="2400" dirty="0" smtClean="0">
              <a:latin typeface="黑体" panose="02010609060101010101" pitchFamily="49" charset="-122"/>
              <a:ea typeface="黑体" panose="02010609060101010101" pitchFamily="49" charset="-122"/>
              <a:sym typeface="Arial" panose="020B0604020202020204" pitchFamily="34" charset="0"/>
            </a:endParaRPr>
          </a:p>
        </p:txBody>
      </p:sp>
      <p:sp>
        <p:nvSpPr>
          <p:cNvPr id="7" name="矩形 6"/>
          <p:cNvSpPr/>
          <p:nvPr/>
        </p:nvSpPr>
        <p:spPr>
          <a:xfrm>
            <a:off x="766445" y="1492885"/>
            <a:ext cx="11063605" cy="3769360"/>
          </a:xfrm>
          <a:prstGeom prst="rect">
            <a:avLst/>
          </a:prstGeom>
        </p:spPr>
        <p:txBody>
          <a:bodyPr wrap="square">
            <a:spAutoFit/>
          </a:bodyPr>
          <a:p>
            <a:pPr>
              <a:lnSpc>
                <a:spcPct val="150000"/>
              </a:lnSpc>
            </a:pPr>
            <a:r>
              <a:rPr dirty="0">
                <a:latin typeface="Times New Roman" panose="02020603050405020304" charset="0"/>
                <a:ea typeface="仿宋" panose="02010609060101010101" charset="-122"/>
                <a:sym typeface="+mn-ea"/>
              </a:rPr>
              <a:t>下周纸浆期货预计仍将以低位磨底、弱势区间震荡为主：当前盘面围绕4840–4900元/吨一带运行，港口样本库存仍处在230万吨级高位，而6月传统淡季+纸厂成品去库压力使下游采浆停留在刚需、压价、不追高的节奏，外盘Arauco针叶报价680美元/吨持稳更多是给下方托底而非上涨引擎。因此短线思路偏向逢反弹压力区</a:t>
            </a:r>
            <a:r>
              <a:rPr lang="zh-CN" dirty="0">
                <a:latin typeface="Times New Roman" panose="02020603050405020304" charset="0"/>
                <a:ea typeface="仿宋" panose="02010609060101010101" charset="-122"/>
                <a:sym typeface="+mn-ea"/>
              </a:rPr>
              <a:t>关注再次承压的机会</a:t>
            </a:r>
            <a:r>
              <a:rPr dirty="0">
                <a:latin typeface="Times New Roman" panose="02020603050405020304" charset="0"/>
                <a:ea typeface="仿宋" panose="02010609060101010101" charset="-122"/>
                <a:sym typeface="+mn-ea"/>
              </a:rPr>
              <a:t>，若想确认止跌转强，必须把盯盘重点放在港口/青岛港能否走出持续去库以及双胶/生活用纸开工与订单是否带来补库这两类“真需求”信号上</a:t>
            </a:r>
            <a:r>
              <a:rPr lang="zh-CN" dirty="0">
                <a:latin typeface="Times New Roman" panose="02020603050405020304" charset="0"/>
                <a:ea typeface="仿宋" panose="02010609060101010101" charset="-122"/>
                <a:sym typeface="+mn-ea"/>
              </a:rPr>
              <a:t>，同时盘面技术上要关注减仓反弹的信号，目前可以关注低位的企稳，但这并不是转势的拐点</a:t>
            </a:r>
            <a:r>
              <a:rPr dirty="0">
                <a:latin typeface="Times New Roman" panose="02020603050405020304" charset="0"/>
                <a:ea typeface="仿宋" panose="02010609060101010101" charset="-122"/>
                <a:sym typeface="+mn-ea"/>
              </a:rPr>
              <a:t>。</a:t>
            </a:r>
            <a:endParaRPr dirty="0">
              <a:latin typeface="Times New Roman" panose="02020603050405020304" charset="0"/>
              <a:ea typeface="仿宋" panose="02010609060101010101" charset="-122"/>
              <a:sym typeface="+mn-ea"/>
            </a:endParaRPr>
          </a:p>
          <a:p>
            <a:pPr>
              <a:lnSpc>
                <a:spcPct val="150000"/>
              </a:lnSpc>
            </a:pPr>
            <a:r>
              <a:rPr lang="zh-CN" altLang="en-US" dirty="0" smtClean="0">
                <a:solidFill>
                  <a:schemeClr val="tx1"/>
                </a:solidFill>
                <a:latin typeface="仿宋" panose="02010609060101010101" charset="-122"/>
                <a:ea typeface="仿宋" panose="02010609060101010101" charset="-122"/>
                <a:cs typeface="仿宋" panose="02010609060101010101" charset="-122"/>
              </a:rPr>
              <a:t>主要风险因素：</a:t>
            </a:r>
            <a:endParaRPr lang="en-US" altLang="zh-CN" dirty="0">
              <a:solidFill>
                <a:schemeClr val="tx1"/>
              </a:solidFill>
              <a:latin typeface="仿宋" panose="02010609060101010101" charset="-122"/>
              <a:ea typeface="仿宋" panose="02010609060101010101" charset="-122"/>
              <a:cs typeface="仿宋" panose="02010609060101010101" charset="-122"/>
            </a:endParaRPr>
          </a:p>
          <a:p>
            <a:pPr fontAlgn="auto">
              <a:lnSpc>
                <a:spcPts val="3000"/>
              </a:lnSpc>
            </a:pPr>
            <a:r>
              <a:rPr lang="en-US" altLang="zh-CN" dirty="0" smtClean="0">
                <a:solidFill>
                  <a:schemeClr val="tx1"/>
                </a:solidFill>
                <a:latin typeface="仿宋" panose="02010609060101010101" charset="-122"/>
                <a:ea typeface="仿宋" panose="02010609060101010101" charset="-122"/>
                <a:cs typeface="仿宋" panose="02010609060101010101" charset="-122"/>
              </a:rPr>
              <a:t>1</a:t>
            </a:r>
            <a:r>
              <a:rPr lang="zh-CN" altLang="en-US" dirty="0" smtClean="0">
                <a:solidFill>
                  <a:schemeClr val="tx1"/>
                </a:solidFill>
                <a:latin typeface="仿宋" panose="02010609060101010101" charset="-122"/>
                <a:ea typeface="仿宋" panose="02010609060101010101" charset="-122"/>
                <a:cs typeface="仿宋" panose="02010609060101010101" charset="-122"/>
              </a:rPr>
              <a:t>、海外生产</a:t>
            </a:r>
            <a:r>
              <a:rPr lang="zh-CN" altLang="en-US" dirty="0" smtClean="0">
                <a:solidFill>
                  <a:schemeClr val="tx1"/>
                </a:solidFill>
                <a:latin typeface="仿宋" panose="02010609060101010101" charset="-122"/>
                <a:ea typeface="仿宋" panose="02010609060101010101" charset="-122"/>
                <a:cs typeface="仿宋" panose="02010609060101010101" charset="-122"/>
              </a:rPr>
              <a:t>出问题；</a:t>
            </a:r>
            <a:endParaRPr lang="en-US" altLang="zh-CN" dirty="0" smtClean="0">
              <a:solidFill>
                <a:schemeClr val="tx1"/>
              </a:solidFill>
              <a:latin typeface="仿宋" panose="02010609060101010101" charset="-122"/>
              <a:ea typeface="仿宋" panose="02010609060101010101" charset="-122"/>
              <a:cs typeface="仿宋" panose="02010609060101010101" charset="-122"/>
            </a:endParaRPr>
          </a:p>
          <a:p>
            <a:pPr fontAlgn="auto">
              <a:lnSpc>
                <a:spcPts val="3000"/>
              </a:lnSpc>
            </a:pPr>
            <a:r>
              <a:rPr lang="en-US" altLang="zh-CN" dirty="0">
                <a:solidFill>
                  <a:schemeClr val="tx1"/>
                </a:solidFill>
                <a:latin typeface="仿宋" panose="02010609060101010101" charset="-122"/>
                <a:ea typeface="仿宋" panose="02010609060101010101" charset="-122"/>
                <a:cs typeface="仿宋" panose="02010609060101010101" charset="-122"/>
              </a:rPr>
              <a:t>2</a:t>
            </a:r>
            <a:r>
              <a:rPr lang="zh-CN" altLang="en-US" dirty="0" smtClean="0">
                <a:solidFill>
                  <a:schemeClr val="tx1"/>
                </a:solidFill>
                <a:latin typeface="仿宋" panose="02010609060101010101" charset="-122"/>
                <a:ea typeface="仿宋" panose="02010609060101010101" charset="-122"/>
                <a:cs typeface="仿宋" panose="02010609060101010101" charset="-122"/>
              </a:rPr>
              <a:t>、下游需求</a:t>
            </a:r>
            <a:r>
              <a:rPr lang="zh-CN" altLang="en-US" dirty="0" smtClean="0">
                <a:solidFill>
                  <a:schemeClr val="tx1"/>
                </a:solidFill>
                <a:latin typeface="仿宋" panose="02010609060101010101" charset="-122"/>
                <a:ea typeface="仿宋" panose="02010609060101010101" charset="-122"/>
                <a:cs typeface="仿宋" panose="02010609060101010101" charset="-122"/>
              </a:rPr>
              <a:t>走弱。</a:t>
            </a:r>
            <a:endParaRPr lang="en-US" altLang="zh-CN" dirty="0">
              <a:solidFill>
                <a:schemeClr val="tx1"/>
              </a:solidFill>
              <a:latin typeface="仿宋" panose="02010609060101010101" charset="-122"/>
              <a:ea typeface="仿宋" panose="02010609060101010101" charset="-122"/>
              <a:cs typeface="仿宋" panose="02010609060101010101"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4367530" y="892810"/>
            <a:ext cx="2809240" cy="619760"/>
          </a:xfrm>
          <a:prstGeom prst="rect">
            <a:avLst/>
          </a:prstGeom>
          <a:effectLst>
            <a:outerShdw blurRad="76200" dir="13500000" sy="23000" kx="1200000" algn="br" rotWithShape="0">
              <a:prstClr val="black">
                <a:alpha val="20000"/>
              </a:prstClr>
            </a:outerShdw>
          </a:effectLst>
        </p:spPr>
      </p:pic>
      <p:sp>
        <p:nvSpPr>
          <p:cNvPr id="6" name="文本框 5"/>
          <p:cNvSpPr txBox="1"/>
          <p:nvPr/>
        </p:nvSpPr>
        <p:spPr>
          <a:xfrm>
            <a:off x="911225" y="1734185"/>
            <a:ext cx="10354310" cy="2399665"/>
          </a:xfrm>
          <a:prstGeom prst="rect">
            <a:avLst/>
          </a:prstGeom>
          <a:noFill/>
        </p:spPr>
        <p:txBody>
          <a:bodyPr wrap="square" rtlCol="0" anchor="t">
            <a:spAutoFit/>
          </a:bodyPr>
          <a:p>
            <a:pPr algn="l" fontAlgn="auto">
              <a:lnSpc>
                <a:spcPts val="3000"/>
              </a:lnSpc>
              <a:spcBef>
                <a:spcPts val="0"/>
              </a:spcBef>
              <a:spcAft>
                <a:spcPts val="0"/>
              </a:spcAft>
            </a:pPr>
            <a:r>
              <a:rPr lang="en-US" altLang="zh-CN" sz="1400">
                <a:solidFill>
                  <a:schemeClr val="bg1">
                    <a:lumMod val="50000"/>
                  </a:schemeClr>
                </a:solidFill>
                <a:latin typeface="仿宋" panose="02010609060101010101" charset="-122"/>
                <a:ea typeface="仿宋" panose="02010609060101010101" charset="-122"/>
                <a:cs typeface="仿宋" panose="02010609060101010101" charset="-122"/>
              </a:rPr>
              <a:t>    </a:t>
            </a:r>
            <a:r>
              <a:rPr lang="zh-CN" altLang="en-US" sz="1400" b="1">
                <a:solidFill>
                  <a:schemeClr val="tx1"/>
                </a:solidFill>
                <a:latin typeface="仿宋" panose="02010609060101010101" charset="-122"/>
                <a:ea typeface="仿宋" panose="02010609060101010101" charset="-122"/>
                <a:cs typeface="仿宋" panose="02010609060101010101" charset="-122"/>
              </a:rPr>
              <a:t>本报告内容形成采用的基础数据信息均来源于公开资料，我公司对这类信息的准确性和完整性不做任何保证，也不保证所包含的信息和报告中得出的结论及给出的建议不会发生任何变更。我们已力求报告内容的客观、公正，但文中的观点、结论和建议仅供参考。交易者据此做出的任何交易决策与本公司和作者无关，本公司不承担交易者对此作出交易决策而产生的任何风险，亦不对交易者作出此类</a:t>
            </a:r>
            <a:r>
              <a:rPr lang="zh-CN" altLang="en-US" sz="1400" b="1">
                <a:solidFill>
                  <a:schemeClr val="tx1"/>
                </a:solidFill>
                <a:latin typeface="仿宋" panose="02010609060101010101" charset="-122"/>
                <a:ea typeface="仿宋" panose="02010609060101010101" charset="-122"/>
                <a:cs typeface="仿宋" panose="02010609060101010101" charset="-122"/>
              </a:rPr>
              <a:t>交易决策做任何形式的担保。本报告版权为我公司所有，未经书面许可，任何机构和个人不得以任何形式对本报告全部或部分内容翻版、复制发布，如引用、刊发，须注明出处为山东齐盛期货有限公司，且不得对本报告进行有悖原意的引用、删节和修改。未经授权的侵权行为与我公司无关，我公司对侵权行为给公司造成的</a:t>
            </a:r>
            <a:r>
              <a:rPr lang="zh-CN" altLang="en-US" sz="1400" b="1">
                <a:solidFill>
                  <a:schemeClr val="tx1"/>
                </a:solidFill>
                <a:latin typeface="仿宋" panose="02010609060101010101" charset="-122"/>
                <a:ea typeface="仿宋" panose="02010609060101010101" charset="-122"/>
                <a:cs typeface="仿宋" panose="02010609060101010101" charset="-122"/>
              </a:rPr>
              <a:t>声誉、经济损失保留追诉权利。</a:t>
            </a:r>
            <a:endParaRPr lang="zh-CN" altLang="en-US" sz="1400" b="1">
              <a:solidFill>
                <a:schemeClr val="tx1"/>
              </a:solidFill>
              <a:latin typeface="仿宋" panose="02010609060101010101" charset="-122"/>
              <a:ea typeface="仿宋" panose="02010609060101010101" charset="-122"/>
              <a:cs typeface="仿宋" panose="02010609060101010101"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3430910" y="2206138"/>
            <a:ext cx="415695" cy="436694"/>
            <a:chOff x="4511030" y="1988840"/>
            <a:chExt cx="415695" cy="436694"/>
          </a:xfrm>
        </p:grpSpPr>
        <p:sp>
          <p:nvSpPr>
            <p:cNvPr id="33" name="矩形 32"/>
            <p:cNvSpPr/>
            <p:nvPr/>
          </p:nvSpPr>
          <p:spPr>
            <a:xfrm>
              <a:off x="4511030" y="1988840"/>
              <a:ext cx="415695" cy="436694"/>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4556560" y="2051556"/>
              <a:ext cx="314510" cy="369332"/>
            </a:xfrm>
            <a:prstGeom prst="rect">
              <a:avLst/>
            </a:prstGeom>
            <a:noFill/>
          </p:spPr>
          <p:txBody>
            <a:bodyPr wrap="none" rtlCol="0">
              <a:spAutoFit/>
            </a:bodyPr>
            <a:lstStyle/>
            <a:p>
              <a:r>
                <a:rPr lang="en-US" altLang="zh-CN" dirty="0" smtClean="0">
                  <a:solidFill>
                    <a:schemeClr val="bg1"/>
                  </a:solidFill>
                  <a:latin typeface="Adobe 黑体 Std R" panose="020B0400000000000000" pitchFamily="34" charset="-122"/>
                  <a:ea typeface="Adobe 黑体 Std R" panose="020B0400000000000000" pitchFamily="34" charset="-122"/>
                </a:rPr>
                <a:t>1</a:t>
              </a:r>
              <a:endParaRPr lang="zh-CN" altLang="en-US" dirty="0">
                <a:solidFill>
                  <a:schemeClr val="bg1"/>
                </a:solidFill>
                <a:latin typeface="Adobe 黑体 Std R" panose="020B0400000000000000" pitchFamily="34" charset="-122"/>
                <a:ea typeface="Adobe 黑体 Std R" panose="020B0400000000000000" pitchFamily="34" charset="-122"/>
              </a:endParaRPr>
            </a:p>
          </p:txBody>
        </p:sp>
      </p:grpSp>
      <p:grpSp>
        <p:nvGrpSpPr>
          <p:cNvPr id="38" name="组合 37"/>
          <p:cNvGrpSpPr/>
          <p:nvPr/>
        </p:nvGrpSpPr>
        <p:grpSpPr>
          <a:xfrm>
            <a:off x="3430910" y="3269577"/>
            <a:ext cx="415695" cy="436245"/>
            <a:chOff x="4511030" y="2704274"/>
            <a:chExt cx="415695" cy="436694"/>
          </a:xfrm>
        </p:grpSpPr>
        <p:sp>
          <p:nvSpPr>
            <p:cNvPr id="39" name="矩形 38"/>
            <p:cNvSpPr/>
            <p:nvPr/>
          </p:nvSpPr>
          <p:spPr>
            <a:xfrm>
              <a:off x="4511030" y="2704274"/>
              <a:ext cx="415695" cy="436694"/>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4556560" y="2771636"/>
              <a:ext cx="314510" cy="369332"/>
            </a:xfrm>
            <a:prstGeom prst="rect">
              <a:avLst/>
            </a:prstGeom>
            <a:noFill/>
          </p:spPr>
          <p:txBody>
            <a:bodyPr wrap="none" rtlCol="0">
              <a:spAutoFit/>
            </a:bodyPr>
            <a:lstStyle/>
            <a:p>
              <a:r>
                <a:rPr lang="en-US" altLang="zh-CN" dirty="0" smtClean="0">
                  <a:solidFill>
                    <a:schemeClr val="bg1"/>
                  </a:solidFill>
                  <a:latin typeface="Adobe 黑体 Std R" panose="020B0400000000000000" pitchFamily="34" charset="-122"/>
                  <a:ea typeface="Adobe 黑体 Std R" panose="020B0400000000000000" pitchFamily="34" charset="-122"/>
                </a:rPr>
                <a:t>2</a:t>
              </a:r>
              <a:endParaRPr lang="zh-CN" altLang="en-US" dirty="0">
                <a:solidFill>
                  <a:schemeClr val="bg1"/>
                </a:solidFill>
                <a:latin typeface="Adobe 黑体 Std R" panose="020B0400000000000000" pitchFamily="34" charset="-122"/>
                <a:ea typeface="Adobe 黑体 Std R" panose="020B0400000000000000" pitchFamily="34" charset="-122"/>
              </a:endParaRPr>
            </a:p>
          </p:txBody>
        </p:sp>
      </p:grpSp>
      <p:grpSp>
        <p:nvGrpSpPr>
          <p:cNvPr id="41" name="组合 40"/>
          <p:cNvGrpSpPr/>
          <p:nvPr/>
        </p:nvGrpSpPr>
        <p:grpSpPr>
          <a:xfrm>
            <a:off x="3430910" y="4547832"/>
            <a:ext cx="415695" cy="436245"/>
            <a:chOff x="4511030" y="2704274"/>
            <a:chExt cx="415695" cy="436694"/>
          </a:xfrm>
        </p:grpSpPr>
        <p:sp>
          <p:nvSpPr>
            <p:cNvPr id="42" name="矩形 41"/>
            <p:cNvSpPr/>
            <p:nvPr/>
          </p:nvSpPr>
          <p:spPr>
            <a:xfrm>
              <a:off x="4511030" y="2704274"/>
              <a:ext cx="415695" cy="436694"/>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4556560" y="2771636"/>
              <a:ext cx="314510" cy="369332"/>
            </a:xfrm>
            <a:prstGeom prst="rect">
              <a:avLst/>
            </a:prstGeom>
            <a:noFill/>
          </p:spPr>
          <p:txBody>
            <a:bodyPr wrap="none" rtlCol="0">
              <a:spAutoFit/>
            </a:bodyPr>
            <a:lstStyle/>
            <a:p>
              <a:r>
                <a:rPr lang="en-US" altLang="zh-CN" dirty="0" smtClean="0">
                  <a:solidFill>
                    <a:schemeClr val="bg1"/>
                  </a:solidFill>
                  <a:latin typeface="Adobe 黑体 Std R" panose="020B0400000000000000" pitchFamily="34" charset="-122"/>
                  <a:ea typeface="Adobe 黑体 Std R" panose="020B0400000000000000" pitchFamily="34" charset="-122"/>
                </a:rPr>
                <a:t>3</a:t>
              </a:r>
              <a:endParaRPr lang="zh-CN" altLang="en-US" dirty="0">
                <a:solidFill>
                  <a:schemeClr val="bg1"/>
                </a:solidFill>
                <a:latin typeface="Adobe 黑体 Std R" panose="020B0400000000000000" pitchFamily="34" charset="-122"/>
                <a:ea typeface="Adobe 黑体 Std R" panose="020B0400000000000000" pitchFamily="34" charset="-122"/>
              </a:endParaRPr>
            </a:p>
          </p:txBody>
        </p:sp>
      </p:grpSp>
      <p:sp>
        <p:nvSpPr>
          <p:cNvPr id="47" name="TextBox 76"/>
          <p:cNvSpPr txBox="1"/>
          <p:nvPr/>
        </p:nvSpPr>
        <p:spPr>
          <a:xfrm>
            <a:off x="3990621" y="2132330"/>
            <a:ext cx="2531745" cy="553085"/>
          </a:xfrm>
          <a:prstGeom prst="rect">
            <a:avLst/>
          </a:prstGeom>
          <a:noFill/>
        </p:spPr>
        <p:txBody>
          <a:bodyPr wrap="square" rtlCol="0">
            <a:spAutoFit/>
          </a:bodyPr>
          <a:lstStyle/>
          <a:p>
            <a:r>
              <a:rPr lang="zh-CN" altLang="en-US" sz="3000" dirty="0">
                <a:solidFill>
                  <a:srgbClr val="363636"/>
                </a:solidFill>
                <a:latin typeface="微软雅黑" panose="020B0503020204020204" charset="-122"/>
                <a:ea typeface="微软雅黑" panose="020B0503020204020204" charset="-122"/>
                <a:cs typeface="Arial" panose="020B0604020202020204" pitchFamily="34" charset="0"/>
                <a:sym typeface="Arial" panose="020B0604020202020204" pitchFamily="34" charset="0"/>
              </a:rPr>
              <a:t>核心</a:t>
            </a:r>
            <a:r>
              <a:rPr lang="zh-CN" altLang="en-US" sz="3000" dirty="0" smtClean="0">
                <a:solidFill>
                  <a:srgbClr val="363636"/>
                </a:solidFill>
                <a:latin typeface="微软雅黑" panose="020B0503020204020204" charset="-122"/>
                <a:ea typeface="微软雅黑" panose="020B0503020204020204" charset="-122"/>
                <a:cs typeface="Arial" panose="020B0604020202020204" pitchFamily="34" charset="0"/>
                <a:sym typeface="Arial" panose="020B0604020202020204" pitchFamily="34" charset="0"/>
              </a:rPr>
              <a:t>观点</a:t>
            </a:r>
            <a:endParaRPr lang="zh-CN" altLang="en-US" sz="3000" b="1" dirty="0" smtClean="0">
              <a:solidFill>
                <a:srgbClr val="363636"/>
              </a:solidFill>
              <a:latin typeface="微软雅黑" panose="020B0503020204020204" charset="-122"/>
              <a:ea typeface="微软雅黑" panose="020B0503020204020204" charset="-122"/>
              <a:cs typeface="Arial" panose="020B0604020202020204" pitchFamily="34" charset="0"/>
              <a:sym typeface="Arial" panose="020B0604020202020204" pitchFamily="34" charset="0"/>
            </a:endParaRPr>
          </a:p>
        </p:txBody>
      </p:sp>
      <p:sp>
        <p:nvSpPr>
          <p:cNvPr id="48" name="TextBox 76"/>
          <p:cNvSpPr txBox="1"/>
          <p:nvPr/>
        </p:nvSpPr>
        <p:spPr>
          <a:xfrm>
            <a:off x="3990621" y="3200699"/>
            <a:ext cx="8009241" cy="553085"/>
          </a:xfrm>
          <a:prstGeom prst="rect">
            <a:avLst/>
          </a:prstGeom>
          <a:noFill/>
        </p:spPr>
        <p:txBody>
          <a:bodyPr wrap="square" rtlCol="0">
            <a:spAutoFit/>
          </a:bodyPr>
          <a:lstStyle/>
          <a:p>
            <a:pPr lvl="0" algn="l">
              <a:buClrTx/>
              <a:buSzTx/>
              <a:buFontTx/>
            </a:pPr>
            <a:r>
              <a:rPr lang="zh-CN" altLang="en-US" sz="3000" dirty="0">
                <a:solidFill>
                  <a:srgbClr val="363636"/>
                </a:solidFill>
                <a:latin typeface="微软雅黑" panose="020B0503020204020204" charset="-122"/>
                <a:ea typeface="微软雅黑" panose="020B0503020204020204" charset="-122"/>
                <a:cs typeface="Arial" panose="020B0604020202020204" pitchFamily="34" charset="0"/>
                <a:sym typeface="Arial" panose="020B0604020202020204" pitchFamily="34" charset="0"/>
              </a:rPr>
              <a:t>驱动分析</a:t>
            </a:r>
            <a:endParaRPr lang="zh-CN" altLang="en-US" sz="3000" dirty="0">
              <a:solidFill>
                <a:srgbClr val="363636"/>
              </a:solidFill>
              <a:latin typeface="微软雅黑" panose="020B0503020204020204" charset="-122"/>
              <a:ea typeface="微软雅黑" panose="020B0503020204020204" charset="-122"/>
              <a:cs typeface="Arial" panose="020B0604020202020204" pitchFamily="34" charset="0"/>
              <a:sym typeface="Arial" panose="020B0604020202020204" pitchFamily="34" charset="0"/>
            </a:endParaRPr>
          </a:p>
        </p:txBody>
      </p:sp>
      <p:sp>
        <p:nvSpPr>
          <p:cNvPr id="49" name="TextBox 76"/>
          <p:cNvSpPr txBox="1"/>
          <p:nvPr/>
        </p:nvSpPr>
        <p:spPr>
          <a:xfrm>
            <a:off x="3990621" y="4435341"/>
            <a:ext cx="8009241" cy="553085"/>
          </a:xfrm>
          <a:prstGeom prst="rect">
            <a:avLst/>
          </a:prstGeom>
          <a:noFill/>
        </p:spPr>
        <p:txBody>
          <a:bodyPr wrap="square" rtlCol="0">
            <a:spAutoFit/>
          </a:bodyPr>
          <a:lstStyle/>
          <a:p>
            <a:pPr lvl="0" algn="l">
              <a:buClrTx/>
              <a:buSzTx/>
              <a:buFontTx/>
            </a:pPr>
            <a:r>
              <a:rPr lang="zh-CN" altLang="en-US" sz="3000" dirty="0">
                <a:solidFill>
                  <a:srgbClr val="363636"/>
                </a:solidFill>
                <a:latin typeface="微软雅黑" panose="020B0503020204020204" charset="-122"/>
                <a:ea typeface="微软雅黑" panose="020B0503020204020204" charset="-122"/>
                <a:cs typeface="Arial" panose="020B0604020202020204" pitchFamily="34" charset="0"/>
                <a:sym typeface="Arial" panose="020B0604020202020204" pitchFamily="34" charset="0"/>
              </a:rPr>
              <a:t>市场展望</a:t>
            </a:r>
            <a:endParaRPr lang="zh-CN" altLang="en-US" sz="3000" dirty="0">
              <a:solidFill>
                <a:srgbClr val="363636"/>
              </a:solidFill>
              <a:latin typeface="微软雅黑" panose="020B0503020204020204" charset="-122"/>
              <a:ea typeface="微软雅黑" panose="020B0503020204020204" charset="-122"/>
              <a:cs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76"/>
          <p:cNvSpPr txBox="1"/>
          <p:nvPr/>
        </p:nvSpPr>
        <p:spPr>
          <a:xfrm>
            <a:off x="941255" y="572596"/>
            <a:ext cx="10192256" cy="460375"/>
          </a:xfrm>
          <a:prstGeom prst="rect">
            <a:avLst/>
          </a:prstGeom>
          <a:noFill/>
        </p:spPr>
        <p:txBody>
          <a:bodyPr wrap="square" rtlCol="0">
            <a:spAutoFit/>
          </a:bodyPr>
          <a:lstStyle/>
          <a:p>
            <a:r>
              <a:rPr lang="zh-CN" altLang="en-US" sz="2400" dirty="0" smtClean="0">
                <a:latin typeface="黑体" panose="02010609060101010101" pitchFamily="49" charset="-122"/>
                <a:ea typeface="黑体" panose="02010609060101010101" pitchFamily="49" charset="-122"/>
                <a:cs typeface="Times New Roman" panose="02020603050405020304" charset="0"/>
                <a:sym typeface="Arial" panose="020B0604020202020204" pitchFamily="34" charset="0"/>
              </a:rPr>
              <a:t>一、</a:t>
            </a:r>
            <a:r>
              <a:rPr lang="zh-CN" altLang="en-US" sz="2400" dirty="0" smtClean="0">
                <a:latin typeface="黑体" panose="02010609060101010101" pitchFamily="49" charset="-122"/>
                <a:ea typeface="黑体" panose="02010609060101010101" pitchFamily="49" charset="-122"/>
                <a:sym typeface="Arial" panose="020B0604020202020204" pitchFamily="34" charset="0"/>
              </a:rPr>
              <a:t>核心观点：低位多空开始博弈，出现减仓反弹，关注低位的</a:t>
            </a:r>
            <a:r>
              <a:rPr lang="zh-CN" altLang="en-US" sz="2400" dirty="0" smtClean="0">
                <a:latin typeface="黑体" panose="02010609060101010101" pitchFamily="49" charset="-122"/>
                <a:ea typeface="黑体" panose="02010609060101010101" pitchFamily="49" charset="-122"/>
                <a:sym typeface="Arial" panose="020B0604020202020204" pitchFamily="34" charset="0"/>
              </a:rPr>
              <a:t>企稳</a:t>
            </a:r>
            <a:endParaRPr lang="zh-CN" altLang="en-US" sz="2400" dirty="0" smtClean="0">
              <a:latin typeface="黑体" panose="02010609060101010101" pitchFamily="49" charset="-122"/>
              <a:ea typeface="黑体" panose="02010609060101010101" pitchFamily="49" charset="-122"/>
              <a:sym typeface="Arial" panose="020B0604020202020204" pitchFamily="34" charset="0"/>
            </a:endParaRPr>
          </a:p>
        </p:txBody>
      </p:sp>
      <p:sp>
        <p:nvSpPr>
          <p:cNvPr id="12" name="文本框 19"/>
          <p:cNvSpPr txBox="1">
            <a:spLocks noChangeArrowheads="1"/>
          </p:cNvSpPr>
          <p:nvPr/>
        </p:nvSpPr>
        <p:spPr bwMode="auto">
          <a:xfrm>
            <a:off x="622216" y="1124611"/>
            <a:ext cx="2304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dirty="0" smtClean="0">
                <a:solidFill>
                  <a:schemeClr val="tx1"/>
                </a:solidFill>
                <a:latin typeface="仿宋" panose="02010609060101010101" charset="-122"/>
                <a:ea typeface="仿宋" panose="02010609060101010101" charset="-122"/>
              </a:rPr>
              <a:t>核心逻辑：</a:t>
            </a:r>
            <a:endParaRPr lang="zh-CN" altLang="en-US" dirty="0" smtClean="0">
              <a:solidFill>
                <a:schemeClr val="tx1"/>
              </a:solidFill>
              <a:latin typeface="仿宋" panose="02010609060101010101" charset="-122"/>
              <a:ea typeface="仿宋" panose="02010609060101010101" charset="-122"/>
            </a:endParaRPr>
          </a:p>
        </p:txBody>
      </p:sp>
      <p:sp>
        <p:nvSpPr>
          <p:cNvPr id="2" name="矩形 1"/>
          <p:cNvSpPr/>
          <p:nvPr/>
        </p:nvSpPr>
        <p:spPr>
          <a:xfrm>
            <a:off x="361155" y="1662853"/>
            <a:ext cx="11604368" cy="307777"/>
          </a:xfrm>
          <a:prstGeom prst="rect">
            <a:avLst/>
          </a:prstGeom>
        </p:spPr>
        <p:txBody>
          <a:bodyPr wrap="square">
            <a:spAutoFit/>
          </a:bodyPr>
          <a:lstStyle/>
          <a:p>
            <a:endParaRPr lang="en-US" altLang="zh-CN" sz="1400" dirty="0">
              <a:solidFill>
                <a:srgbClr val="002060"/>
              </a:solidFill>
            </a:endParaRPr>
          </a:p>
        </p:txBody>
      </p:sp>
      <p:sp>
        <p:nvSpPr>
          <p:cNvPr id="7" name="矩形 6"/>
          <p:cNvSpPr/>
          <p:nvPr/>
        </p:nvSpPr>
        <p:spPr>
          <a:xfrm>
            <a:off x="766445" y="1492885"/>
            <a:ext cx="11063605" cy="3769360"/>
          </a:xfrm>
          <a:prstGeom prst="rect">
            <a:avLst/>
          </a:prstGeom>
        </p:spPr>
        <p:txBody>
          <a:bodyPr wrap="square">
            <a:spAutoFit/>
          </a:bodyPr>
          <a:lstStyle/>
          <a:p>
            <a:pPr>
              <a:lnSpc>
                <a:spcPct val="150000"/>
              </a:lnSpc>
            </a:pPr>
            <a:r>
              <a:rPr dirty="0">
                <a:latin typeface="Times New Roman" panose="02020603050405020304" charset="0"/>
                <a:ea typeface="仿宋" panose="02010609060101010101" charset="-122"/>
                <a:sym typeface="+mn-ea"/>
              </a:rPr>
              <a:t>下周纸浆期货预计仍将以低位磨底、弱势区间震荡为主：当前盘面围绕4840–4900元/吨一带运行，港口样本库存仍处在230万吨级高位，而6月传统淡季+纸厂成品去库压力使下游采浆停留在刚需、压价、不追高的节奏，外盘Arauco针叶报价680美元/吨持稳更多是给下方托底而非上涨引擎。因此短线思路偏向逢反弹压力区</a:t>
            </a:r>
            <a:r>
              <a:rPr lang="zh-CN" dirty="0">
                <a:latin typeface="Times New Roman" panose="02020603050405020304" charset="0"/>
                <a:ea typeface="仿宋" panose="02010609060101010101" charset="-122"/>
                <a:sym typeface="+mn-ea"/>
              </a:rPr>
              <a:t>关注再次承压的机会</a:t>
            </a:r>
            <a:r>
              <a:rPr dirty="0">
                <a:latin typeface="Times New Roman" panose="02020603050405020304" charset="0"/>
                <a:ea typeface="仿宋" panose="02010609060101010101" charset="-122"/>
                <a:sym typeface="+mn-ea"/>
              </a:rPr>
              <a:t>，若想确认止跌转强，必须把盯盘重点放在港口/青岛港能否走出持续去库以及双胶/生活用纸开工与订单是否带来补库这两类“真需求”信号上</a:t>
            </a:r>
            <a:r>
              <a:rPr lang="zh-CN" dirty="0">
                <a:latin typeface="Times New Roman" panose="02020603050405020304" charset="0"/>
                <a:ea typeface="仿宋" panose="02010609060101010101" charset="-122"/>
                <a:sym typeface="+mn-ea"/>
              </a:rPr>
              <a:t>，同时盘面技术上要关注减仓反弹的信号，目前可以关注低位的企稳，但这并不是转势的拐点</a:t>
            </a:r>
            <a:r>
              <a:rPr dirty="0">
                <a:latin typeface="Times New Roman" panose="02020603050405020304" charset="0"/>
                <a:ea typeface="仿宋" panose="02010609060101010101" charset="-122"/>
                <a:sym typeface="+mn-ea"/>
              </a:rPr>
              <a:t>。</a:t>
            </a:r>
            <a:endParaRPr dirty="0">
              <a:latin typeface="Times New Roman" panose="02020603050405020304" charset="0"/>
              <a:ea typeface="仿宋" panose="02010609060101010101" charset="-122"/>
              <a:sym typeface="+mn-ea"/>
            </a:endParaRPr>
          </a:p>
          <a:p>
            <a:pPr>
              <a:lnSpc>
                <a:spcPct val="150000"/>
              </a:lnSpc>
            </a:pPr>
            <a:r>
              <a:rPr lang="zh-CN" altLang="en-US" dirty="0" smtClean="0">
                <a:solidFill>
                  <a:schemeClr val="tx1"/>
                </a:solidFill>
                <a:latin typeface="仿宋" panose="02010609060101010101" charset="-122"/>
                <a:ea typeface="仿宋" panose="02010609060101010101" charset="-122"/>
                <a:cs typeface="仿宋" panose="02010609060101010101" charset="-122"/>
              </a:rPr>
              <a:t>主要风险因素：</a:t>
            </a:r>
            <a:endParaRPr lang="en-US" altLang="zh-CN" dirty="0">
              <a:solidFill>
                <a:schemeClr val="tx1"/>
              </a:solidFill>
              <a:latin typeface="仿宋" panose="02010609060101010101" charset="-122"/>
              <a:ea typeface="仿宋" panose="02010609060101010101" charset="-122"/>
              <a:cs typeface="仿宋" panose="02010609060101010101" charset="-122"/>
            </a:endParaRPr>
          </a:p>
          <a:p>
            <a:pPr fontAlgn="auto">
              <a:lnSpc>
                <a:spcPts val="3000"/>
              </a:lnSpc>
            </a:pPr>
            <a:r>
              <a:rPr lang="en-US" altLang="zh-CN" dirty="0" smtClean="0">
                <a:solidFill>
                  <a:schemeClr val="tx1"/>
                </a:solidFill>
                <a:latin typeface="仿宋" panose="02010609060101010101" charset="-122"/>
                <a:ea typeface="仿宋" panose="02010609060101010101" charset="-122"/>
                <a:cs typeface="仿宋" panose="02010609060101010101" charset="-122"/>
              </a:rPr>
              <a:t>1</a:t>
            </a:r>
            <a:r>
              <a:rPr lang="zh-CN" altLang="en-US" dirty="0" smtClean="0">
                <a:solidFill>
                  <a:schemeClr val="tx1"/>
                </a:solidFill>
                <a:latin typeface="仿宋" panose="02010609060101010101" charset="-122"/>
                <a:ea typeface="仿宋" panose="02010609060101010101" charset="-122"/>
                <a:cs typeface="仿宋" panose="02010609060101010101" charset="-122"/>
              </a:rPr>
              <a:t>、海外生产</a:t>
            </a:r>
            <a:r>
              <a:rPr lang="zh-CN" altLang="en-US" dirty="0" smtClean="0">
                <a:solidFill>
                  <a:schemeClr val="tx1"/>
                </a:solidFill>
                <a:latin typeface="仿宋" panose="02010609060101010101" charset="-122"/>
                <a:ea typeface="仿宋" panose="02010609060101010101" charset="-122"/>
                <a:cs typeface="仿宋" panose="02010609060101010101" charset="-122"/>
              </a:rPr>
              <a:t>出问题；</a:t>
            </a:r>
            <a:endParaRPr lang="en-US" altLang="zh-CN" dirty="0" smtClean="0">
              <a:solidFill>
                <a:schemeClr val="tx1"/>
              </a:solidFill>
              <a:latin typeface="仿宋" panose="02010609060101010101" charset="-122"/>
              <a:ea typeface="仿宋" panose="02010609060101010101" charset="-122"/>
              <a:cs typeface="仿宋" panose="02010609060101010101" charset="-122"/>
            </a:endParaRPr>
          </a:p>
          <a:p>
            <a:pPr fontAlgn="auto">
              <a:lnSpc>
                <a:spcPts val="3000"/>
              </a:lnSpc>
            </a:pPr>
            <a:r>
              <a:rPr lang="en-US" altLang="zh-CN" dirty="0">
                <a:solidFill>
                  <a:schemeClr val="tx1"/>
                </a:solidFill>
                <a:latin typeface="仿宋" panose="02010609060101010101" charset="-122"/>
                <a:ea typeface="仿宋" panose="02010609060101010101" charset="-122"/>
                <a:cs typeface="仿宋" panose="02010609060101010101" charset="-122"/>
              </a:rPr>
              <a:t>2</a:t>
            </a:r>
            <a:r>
              <a:rPr lang="zh-CN" altLang="en-US" dirty="0" smtClean="0">
                <a:solidFill>
                  <a:schemeClr val="tx1"/>
                </a:solidFill>
                <a:latin typeface="仿宋" panose="02010609060101010101" charset="-122"/>
                <a:ea typeface="仿宋" panose="02010609060101010101" charset="-122"/>
                <a:cs typeface="仿宋" panose="02010609060101010101" charset="-122"/>
              </a:rPr>
              <a:t>、下游需求</a:t>
            </a:r>
            <a:r>
              <a:rPr lang="zh-CN" altLang="en-US" dirty="0" smtClean="0">
                <a:solidFill>
                  <a:schemeClr val="tx1"/>
                </a:solidFill>
                <a:latin typeface="仿宋" panose="02010609060101010101" charset="-122"/>
                <a:ea typeface="仿宋" panose="02010609060101010101" charset="-122"/>
                <a:cs typeface="仿宋" panose="02010609060101010101" charset="-122"/>
              </a:rPr>
              <a:t>走弱。</a:t>
            </a:r>
            <a:endParaRPr lang="en-US" altLang="zh-CN" dirty="0">
              <a:solidFill>
                <a:schemeClr val="tx1"/>
              </a:solidFill>
              <a:latin typeface="仿宋" panose="02010609060101010101" charset="-122"/>
              <a:ea typeface="仿宋" panose="02010609060101010101" charset="-122"/>
              <a:cs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10590" y="621030"/>
            <a:ext cx="10843895" cy="634365"/>
          </a:xfrm>
        </p:spPr>
        <p:txBody>
          <a:bodyPr/>
          <a:lstStyle/>
          <a:p>
            <a:pPr algn="l"/>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二、驱动分析：</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现货价格继续</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阴跌</a:t>
            </a: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2" name="矩形 1"/>
          <p:cNvSpPr/>
          <p:nvPr/>
        </p:nvSpPr>
        <p:spPr>
          <a:xfrm>
            <a:off x="406400" y="4581525"/>
            <a:ext cx="10781030" cy="1245235"/>
          </a:xfrm>
          <a:prstGeom prst="rect">
            <a:avLst/>
          </a:prstGeom>
        </p:spPr>
        <p:txBody>
          <a:bodyPr wrap="square">
            <a:spAutoFit/>
          </a:bodyPr>
          <a:lstStyle/>
          <a:p>
            <a:pPr fontAlgn="auto">
              <a:lnSpc>
                <a:spcPts val="3000"/>
              </a:lnSpc>
            </a:pPr>
            <a:r>
              <a:rPr dirty="0" smtClean="0">
                <a:latin typeface="仿宋" panose="02010609060101010101" charset="-122"/>
                <a:ea typeface="仿宋" panose="02010609060101010101" charset="-122"/>
                <a:cs typeface="仿宋" panose="02010609060101010101" charset="-122"/>
                <a:sym typeface="+mn-ea"/>
              </a:rPr>
              <a:t>据悉，智利Arauco公司6月木浆外盘报价：针叶浆银星下调10美元/吨至670美元/吨，本色浆金星涨10美元/吨至640美元/吨，阔叶浆明星610美元/吨。金星数量偏少。其他牌号暂无对外公开报价。</a:t>
            </a:r>
            <a:endParaRPr dirty="0" smtClean="0">
              <a:latin typeface="仿宋" panose="02010609060101010101" charset="-122"/>
              <a:ea typeface="仿宋" panose="02010609060101010101" charset="-122"/>
              <a:cs typeface="仿宋" panose="02010609060101010101" charset="-122"/>
              <a:sym typeface="+mn-ea"/>
            </a:endParaRPr>
          </a:p>
          <a:p>
            <a:pPr fontAlgn="auto">
              <a:lnSpc>
                <a:spcPts val="3000"/>
              </a:lnSpc>
            </a:pPr>
            <a:r>
              <a:rPr dirty="0" smtClean="0">
                <a:latin typeface="仿宋" panose="02010609060101010101" charset="-122"/>
                <a:ea typeface="仿宋" panose="02010609060101010101" charset="-122"/>
                <a:cs typeface="仿宋" panose="02010609060101010101" charset="-122"/>
                <a:sym typeface="+mn-ea"/>
              </a:rPr>
              <a:t>针、阔叶浆联动性较强，叠加阔叶浆自身成本支撑减弱，卖方被迫让利出货，价格窄幅阴跌。</a:t>
            </a:r>
            <a:endParaRPr dirty="0" smtClean="0">
              <a:latin typeface="仿宋" panose="02010609060101010101" charset="-122"/>
              <a:ea typeface="仿宋" panose="02010609060101010101" charset="-122"/>
              <a:cs typeface="仿宋" panose="02010609060101010101" charset="-122"/>
              <a:sym typeface="+mn-ea"/>
            </a:endParaRPr>
          </a:p>
        </p:txBody>
      </p:sp>
      <p:sp>
        <p:nvSpPr>
          <p:cNvPr id="11" name="文本框 10"/>
          <p:cNvSpPr txBox="1"/>
          <p:nvPr/>
        </p:nvSpPr>
        <p:spPr>
          <a:xfrm>
            <a:off x="550545" y="4221480"/>
            <a:ext cx="3128645" cy="275590"/>
          </a:xfrm>
          <a:prstGeom prst="rect">
            <a:avLst/>
          </a:prstGeom>
          <a:noFill/>
        </p:spPr>
        <p:txBody>
          <a:bodyPr wrap="square" rtlCol="0">
            <a:spAutoFit/>
          </a:bodyPr>
          <a:p>
            <a:r>
              <a:rPr lang="zh-CN" altLang="en-US" sz="1200">
                <a:solidFill>
                  <a:schemeClr val="bg1">
                    <a:lumMod val="50000"/>
                  </a:schemeClr>
                </a:solidFill>
                <a:latin typeface="微软雅黑" panose="020B0503020204020204" charset="-122"/>
                <a:ea typeface="微软雅黑" panose="020B0503020204020204" charset="-122"/>
              </a:rPr>
              <a:t>数据来源：卓创资讯，齐盛期货</a:t>
            </a:r>
            <a:r>
              <a:rPr lang="zh-CN" altLang="en-US" sz="1200">
                <a:solidFill>
                  <a:schemeClr val="bg1">
                    <a:lumMod val="50000"/>
                  </a:schemeClr>
                </a:solidFill>
                <a:latin typeface="微软雅黑" panose="020B0503020204020204" charset="-122"/>
                <a:ea typeface="微软雅黑" panose="020B0503020204020204" charset="-122"/>
              </a:rPr>
              <a:t>整理</a:t>
            </a:r>
            <a:endParaRPr lang="zh-CN" altLang="en-US" sz="1200">
              <a:solidFill>
                <a:schemeClr val="bg1">
                  <a:lumMod val="50000"/>
                </a:schemeClr>
              </a:solidFill>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1"/>
          <a:stretch>
            <a:fillRect/>
          </a:stretch>
        </p:blipFill>
        <p:spPr>
          <a:xfrm>
            <a:off x="406400" y="1340485"/>
            <a:ext cx="5643245" cy="2692400"/>
          </a:xfrm>
          <a:prstGeom prst="rect">
            <a:avLst/>
          </a:prstGeom>
        </p:spPr>
      </p:pic>
      <p:pic>
        <p:nvPicPr>
          <p:cNvPr id="5" name="图片 4"/>
          <p:cNvPicPr>
            <a:picLocks noChangeAspect="1"/>
          </p:cNvPicPr>
          <p:nvPr/>
        </p:nvPicPr>
        <p:blipFill>
          <a:blip r:embed="rId2"/>
          <a:stretch>
            <a:fillRect/>
          </a:stretch>
        </p:blipFill>
        <p:spPr>
          <a:xfrm>
            <a:off x="6167120" y="1340485"/>
            <a:ext cx="5681345" cy="2692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10590" y="621030"/>
            <a:ext cx="10843895" cy="634365"/>
          </a:xfrm>
        </p:spPr>
        <p:txBody>
          <a:bodyPr/>
          <a:lstStyle/>
          <a:p>
            <a:pPr algn="l"/>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二、驱动分析：外盘市场报盘情绪</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低迷</a:t>
            </a:r>
            <a:endPar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 name="矩形 1"/>
          <p:cNvSpPr/>
          <p:nvPr/>
        </p:nvSpPr>
        <p:spPr>
          <a:xfrm>
            <a:off x="5807075" y="1772920"/>
            <a:ext cx="6185535" cy="2399665"/>
          </a:xfrm>
          <a:prstGeom prst="rect">
            <a:avLst/>
          </a:prstGeom>
        </p:spPr>
        <p:txBody>
          <a:bodyPr wrap="square">
            <a:spAutoFit/>
          </a:bodyPr>
          <a:lstStyle/>
          <a:p>
            <a:pPr fontAlgn="auto">
              <a:lnSpc>
                <a:spcPts val="3000"/>
              </a:lnSpc>
            </a:pPr>
            <a:r>
              <a:rPr dirty="0" smtClean="0">
                <a:latin typeface="仿宋" panose="02010609060101010101" charset="-122"/>
                <a:ea typeface="仿宋" panose="02010609060101010101" charset="-122"/>
                <a:cs typeface="仿宋" panose="02010609060101010101" charset="-122"/>
                <a:sym typeface="+mn-ea"/>
              </a:rPr>
              <a:t>6 月初，中国进口木浆市场持续走弱。下游需求低迷叠加市场供应过剩，买家采购意愿整体不振。5 月 NBSK 进口成交价格每吨下调 10 美元，但市场交投依旧冷清。期货价格持续下行、转售货源报价走低，令贸易商及终端企业暂缓新增进口采购。目前上海纸浆期货套利窗口仍未开启，买家更倾向于采购低价国内转售货源，新到进口浆成交遇冷。</a:t>
            </a:r>
            <a:endParaRPr dirty="0" smtClean="0">
              <a:latin typeface="仿宋" panose="02010609060101010101" charset="-122"/>
              <a:ea typeface="仿宋" panose="02010609060101010101" charset="-122"/>
              <a:cs typeface="仿宋" panose="02010609060101010101" charset="-122"/>
              <a:sym typeface="+mn-ea"/>
            </a:endParaRPr>
          </a:p>
        </p:txBody>
      </p:sp>
      <p:sp>
        <p:nvSpPr>
          <p:cNvPr id="11" name="文本框 10"/>
          <p:cNvSpPr txBox="1"/>
          <p:nvPr/>
        </p:nvSpPr>
        <p:spPr>
          <a:xfrm>
            <a:off x="478790" y="5604510"/>
            <a:ext cx="3620770" cy="275590"/>
          </a:xfrm>
          <a:prstGeom prst="rect">
            <a:avLst/>
          </a:prstGeom>
          <a:noFill/>
        </p:spPr>
        <p:txBody>
          <a:bodyPr wrap="square" rtlCol="0">
            <a:spAutoFit/>
          </a:bodyPr>
          <a:p>
            <a:r>
              <a:rPr lang="zh-CN" altLang="en-US" sz="1200">
                <a:solidFill>
                  <a:schemeClr val="bg1">
                    <a:lumMod val="50000"/>
                  </a:schemeClr>
                </a:solidFill>
                <a:latin typeface="微软雅黑" panose="020B0503020204020204" charset="-122"/>
                <a:ea typeface="微软雅黑" panose="020B0503020204020204" charset="-122"/>
              </a:rPr>
              <a:t>数据来源：Fastmarkets RISI，齐盛期货</a:t>
            </a:r>
            <a:r>
              <a:rPr lang="zh-CN" altLang="en-US" sz="1200">
                <a:solidFill>
                  <a:schemeClr val="bg1">
                    <a:lumMod val="50000"/>
                  </a:schemeClr>
                </a:solidFill>
                <a:latin typeface="微软雅黑" panose="020B0503020204020204" charset="-122"/>
                <a:ea typeface="微软雅黑" panose="020B0503020204020204" charset="-122"/>
              </a:rPr>
              <a:t>整理</a:t>
            </a:r>
            <a:endParaRPr lang="zh-CN" altLang="en-US" sz="1200">
              <a:solidFill>
                <a:schemeClr val="bg1">
                  <a:lumMod val="50000"/>
                </a:schemeClr>
              </a:solidFill>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1"/>
          <a:stretch>
            <a:fillRect/>
          </a:stretch>
        </p:blipFill>
        <p:spPr>
          <a:xfrm>
            <a:off x="262255" y="1628775"/>
            <a:ext cx="5365750" cy="345821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10759" y="620941"/>
            <a:ext cx="9793088" cy="634082"/>
          </a:xfrm>
        </p:spPr>
        <p:txBody>
          <a:bodyPr/>
          <a:lstStyle/>
          <a:p>
            <a:pPr algn="l"/>
            <a:r>
              <a:rPr lang="zh-CN" altLang="en-US" sz="2400" dirty="0" smtClean="0">
                <a:latin typeface="黑体" panose="02010609060101010101" pitchFamily="49" charset="-122"/>
                <a:ea typeface="黑体" panose="02010609060101010101" pitchFamily="49" charset="-122"/>
                <a:cs typeface="黑体" panose="02010609060101010101" pitchFamily="49" charset="-122"/>
              </a:rPr>
              <a:t>国内</a:t>
            </a:r>
            <a:r>
              <a:rPr lang="en-US" altLang="zh-CN" sz="2400" dirty="0" smtClean="0">
                <a:latin typeface="黑体" panose="02010609060101010101" pitchFamily="49" charset="-122"/>
                <a:ea typeface="黑体" panose="02010609060101010101" pitchFamily="49" charset="-122"/>
                <a:cs typeface="黑体" panose="02010609060101010101" pitchFamily="49" charset="-122"/>
              </a:rPr>
              <a:t>3</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月纸浆进口量明显</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回升</a:t>
            </a: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11" name="文本框 10"/>
          <p:cNvSpPr txBox="1"/>
          <p:nvPr/>
        </p:nvSpPr>
        <p:spPr>
          <a:xfrm>
            <a:off x="550545" y="4725035"/>
            <a:ext cx="3128645" cy="275590"/>
          </a:xfrm>
          <a:prstGeom prst="rect">
            <a:avLst/>
          </a:prstGeom>
          <a:noFill/>
        </p:spPr>
        <p:txBody>
          <a:bodyPr wrap="square" rtlCol="0">
            <a:spAutoFit/>
          </a:bodyPr>
          <a:p>
            <a:r>
              <a:rPr lang="zh-CN" altLang="en-US" sz="1200">
                <a:solidFill>
                  <a:schemeClr val="bg1">
                    <a:lumMod val="50000"/>
                  </a:schemeClr>
                </a:solidFill>
                <a:latin typeface="微软雅黑" panose="020B0503020204020204" charset="-122"/>
                <a:ea typeface="微软雅黑" panose="020B0503020204020204" charset="-122"/>
              </a:rPr>
              <a:t>数据来源：</a:t>
            </a:r>
            <a:r>
              <a:rPr lang="zh-CN" altLang="en-US" sz="1200">
                <a:solidFill>
                  <a:schemeClr val="bg1">
                    <a:lumMod val="50000"/>
                  </a:schemeClr>
                </a:solidFill>
                <a:latin typeface="微软雅黑" panose="020B0503020204020204" charset="-122"/>
                <a:ea typeface="微软雅黑" panose="020B0503020204020204" charset="-122"/>
              </a:rPr>
              <a:t>同花顺，齐盛期货</a:t>
            </a:r>
            <a:r>
              <a:rPr lang="zh-CN" altLang="en-US" sz="1200">
                <a:solidFill>
                  <a:schemeClr val="bg1">
                    <a:lumMod val="50000"/>
                  </a:schemeClr>
                </a:solidFill>
                <a:latin typeface="微软雅黑" panose="020B0503020204020204" charset="-122"/>
                <a:ea typeface="微软雅黑" panose="020B0503020204020204" charset="-122"/>
              </a:rPr>
              <a:t>整理</a:t>
            </a:r>
            <a:endParaRPr lang="zh-CN" altLang="en-US" sz="1200">
              <a:solidFill>
                <a:schemeClr val="bg1">
                  <a:lumMod val="50000"/>
                </a:schemeClr>
              </a:solidFill>
              <a:latin typeface="微软雅黑" panose="020B0503020204020204" charset="-122"/>
              <a:ea typeface="微软雅黑" panose="020B0503020204020204" charset="-122"/>
            </a:endParaRPr>
          </a:p>
        </p:txBody>
      </p:sp>
      <p:sp>
        <p:nvSpPr>
          <p:cNvPr id="8" name="矩形 7"/>
          <p:cNvSpPr/>
          <p:nvPr/>
        </p:nvSpPr>
        <p:spPr>
          <a:xfrm>
            <a:off x="910590" y="5301615"/>
            <a:ext cx="10133330" cy="860425"/>
          </a:xfrm>
          <a:prstGeom prst="rect">
            <a:avLst/>
          </a:prstGeom>
        </p:spPr>
        <p:txBody>
          <a:bodyPr wrap="square" rtlCol="0" anchor="t">
            <a:spAutoFit/>
          </a:bodyPr>
          <a:lstStyle/>
          <a:p>
            <a:pPr lvl="0" algn="l">
              <a:lnSpc>
                <a:spcPts val="3000"/>
              </a:lnSpc>
              <a:buClrTx/>
              <a:buSzTx/>
              <a:buFontTx/>
            </a:pPr>
            <a:r>
              <a:rPr dirty="0">
                <a:ea typeface="仿宋" panose="02010609060101010101" charset="-122"/>
                <a:sym typeface="+mn-ea"/>
              </a:rPr>
              <a:t>根据海关数据，2026年4月纸浆进口总量321.8万吨，环比-2.4%， 同比+11.2%，累计1255.6万吨，累计同比+0.2%。</a:t>
            </a:r>
            <a:endParaRPr dirty="0">
              <a:ea typeface="仿宋" panose="02010609060101010101" charset="-122"/>
              <a:sym typeface="+mn-ea"/>
            </a:endParaRPr>
          </a:p>
        </p:txBody>
      </p:sp>
      <p:pic>
        <p:nvPicPr>
          <p:cNvPr id="2" name="图片 1"/>
          <p:cNvPicPr>
            <a:picLocks noChangeAspect="1"/>
          </p:cNvPicPr>
          <p:nvPr/>
        </p:nvPicPr>
        <p:blipFill>
          <a:blip r:embed="rId1"/>
          <a:stretch>
            <a:fillRect/>
          </a:stretch>
        </p:blipFill>
        <p:spPr>
          <a:xfrm>
            <a:off x="6887210" y="1021715"/>
            <a:ext cx="4724400" cy="3609340"/>
          </a:xfrm>
          <a:prstGeom prst="rect">
            <a:avLst/>
          </a:prstGeom>
        </p:spPr>
      </p:pic>
      <p:pic>
        <p:nvPicPr>
          <p:cNvPr id="5" name="图片 4"/>
          <p:cNvPicPr>
            <a:picLocks noChangeAspect="1"/>
          </p:cNvPicPr>
          <p:nvPr/>
        </p:nvPicPr>
        <p:blipFill>
          <a:blip r:embed="rId2"/>
          <a:stretch>
            <a:fillRect/>
          </a:stretch>
        </p:blipFill>
        <p:spPr>
          <a:xfrm>
            <a:off x="262255" y="1556385"/>
            <a:ext cx="6568440" cy="274193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838835" y="621030"/>
            <a:ext cx="10631805" cy="634365"/>
          </a:xfrm>
        </p:spPr>
        <p:txBody>
          <a:bodyPr/>
          <a:lstStyle/>
          <a:p>
            <a:pPr algn="l"/>
            <a:r>
              <a:rPr lang="zh-CN" altLang="en-US" sz="2400" dirty="0" smtClean="0">
                <a:latin typeface="黑体" panose="02010609060101010101" pitchFamily="49" charset="-122"/>
                <a:ea typeface="黑体" panose="02010609060101010101" pitchFamily="49" charset="-122"/>
                <a:cs typeface="黑体" panose="02010609060101010101" pitchFamily="49" charset="-122"/>
              </a:rPr>
              <a:t>世界前</a:t>
            </a:r>
            <a:r>
              <a:rPr lang="en-US" altLang="zh-CN" sz="2400" dirty="0" smtClean="0">
                <a:latin typeface="黑体" panose="02010609060101010101" pitchFamily="49" charset="-122"/>
                <a:ea typeface="黑体" panose="02010609060101010101" pitchFamily="49" charset="-122"/>
                <a:cs typeface="黑体" panose="02010609060101010101" pitchFamily="49" charset="-122"/>
              </a:rPr>
              <a:t>20</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发运量状况：发运量季节性</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下降</a:t>
            </a: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11" name="文本框 10"/>
          <p:cNvSpPr txBox="1"/>
          <p:nvPr/>
        </p:nvSpPr>
        <p:spPr>
          <a:xfrm>
            <a:off x="262255" y="6381750"/>
            <a:ext cx="2860675" cy="275590"/>
          </a:xfrm>
          <a:prstGeom prst="rect">
            <a:avLst/>
          </a:prstGeom>
          <a:noFill/>
        </p:spPr>
        <p:txBody>
          <a:bodyPr wrap="square" rtlCol="0">
            <a:spAutoFit/>
          </a:bodyPr>
          <a:p>
            <a:r>
              <a:rPr lang="zh-CN" altLang="en-US" sz="1200">
                <a:solidFill>
                  <a:schemeClr val="bg1">
                    <a:lumMod val="50000"/>
                  </a:schemeClr>
                </a:solidFill>
                <a:latin typeface="微软雅黑" panose="020B0503020204020204" charset="-122"/>
                <a:ea typeface="微软雅黑" panose="020B0503020204020204" charset="-122"/>
              </a:rPr>
              <a:t>数据来源：浆易</a:t>
            </a:r>
            <a:r>
              <a:rPr lang="zh-CN" altLang="en-US" sz="1200">
                <a:solidFill>
                  <a:schemeClr val="bg1">
                    <a:lumMod val="50000"/>
                  </a:schemeClr>
                </a:solidFill>
                <a:latin typeface="微软雅黑" panose="020B0503020204020204" charset="-122"/>
                <a:ea typeface="微软雅黑" panose="020B0503020204020204" charset="-122"/>
              </a:rPr>
              <a:t>通</a:t>
            </a:r>
            <a:endParaRPr lang="zh-CN" altLang="en-US" sz="1200">
              <a:solidFill>
                <a:schemeClr val="bg1">
                  <a:lumMod val="50000"/>
                </a:schemeClr>
              </a:solidFill>
              <a:latin typeface="微软雅黑" panose="020B0503020204020204" charset="-122"/>
              <a:ea typeface="微软雅黑" panose="020B0503020204020204" charset="-122"/>
            </a:endParaRPr>
          </a:p>
        </p:txBody>
      </p:sp>
      <p:sp>
        <p:nvSpPr>
          <p:cNvPr id="5" name="矩形 4"/>
          <p:cNvSpPr/>
          <p:nvPr/>
        </p:nvSpPr>
        <p:spPr>
          <a:xfrm>
            <a:off x="7306945" y="2708910"/>
            <a:ext cx="4628515" cy="922020"/>
          </a:xfrm>
          <a:prstGeom prst="rect">
            <a:avLst/>
          </a:prstGeom>
        </p:spPr>
        <p:txBody>
          <a:bodyPr wrap="square" rtlCol="0" anchor="t">
            <a:spAutoFit/>
          </a:bodyPr>
          <a:lstStyle/>
          <a:p>
            <a:pPr lvl="0" algn="l">
              <a:lnSpc>
                <a:spcPts val="3000"/>
              </a:lnSpc>
              <a:buClrTx/>
              <a:buSzTx/>
              <a:buFontTx/>
            </a:pPr>
            <a:r>
              <a:rPr dirty="0">
                <a:ea typeface="仿宋" panose="02010609060101010101" charset="-122"/>
                <a:sym typeface="+mn-ea"/>
              </a:rPr>
              <a:t>2026年4月世界20主要产浆国化学商品浆出货量同比-1.4%，1-4月累计同比-2.8%。发运淡季也确定结束</a:t>
            </a:r>
            <a:r>
              <a:rPr dirty="0">
                <a:ea typeface="仿宋" panose="02010609060101010101" charset="-122"/>
                <a:sym typeface="+mn-ea"/>
              </a:rPr>
              <a:t>。</a:t>
            </a:r>
            <a:endParaRPr dirty="0">
              <a:ea typeface="仿宋" panose="02010609060101010101" charset="-122"/>
              <a:sym typeface="+mn-ea"/>
            </a:endParaRPr>
          </a:p>
        </p:txBody>
      </p:sp>
      <p:pic>
        <p:nvPicPr>
          <p:cNvPr id="3" name="图片 2"/>
          <p:cNvPicPr>
            <a:picLocks noChangeAspect="1"/>
          </p:cNvPicPr>
          <p:nvPr/>
        </p:nvPicPr>
        <p:blipFill>
          <a:blip r:embed="rId1"/>
          <a:stretch>
            <a:fillRect/>
          </a:stretch>
        </p:blipFill>
        <p:spPr>
          <a:xfrm>
            <a:off x="406400" y="1412875"/>
            <a:ext cx="6496050" cy="417449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839004" y="620941"/>
            <a:ext cx="9793088" cy="634082"/>
          </a:xfrm>
        </p:spPr>
        <p:txBody>
          <a:bodyPr/>
          <a:lstStyle/>
          <a:p>
            <a:pPr algn="l"/>
            <a:r>
              <a:rPr lang="zh-CN" altLang="en-US" sz="2400" dirty="0" smtClean="0">
                <a:latin typeface="黑体" panose="02010609060101010101" pitchFamily="49" charset="-122"/>
                <a:ea typeface="黑体" panose="02010609060101010101" pitchFamily="49" charset="-122"/>
                <a:cs typeface="黑体" panose="02010609060101010101" pitchFamily="49" charset="-122"/>
              </a:rPr>
              <a:t>仓单开始累积，港口库存关注去库</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成色</a:t>
            </a: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9" name="矩形 8"/>
          <p:cNvSpPr/>
          <p:nvPr/>
        </p:nvSpPr>
        <p:spPr>
          <a:xfrm>
            <a:off x="6022975" y="4784090"/>
            <a:ext cx="5645150" cy="1245235"/>
          </a:xfrm>
          <a:prstGeom prst="rect">
            <a:avLst/>
          </a:prstGeom>
        </p:spPr>
        <p:txBody>
          <a:bodyPr wrap="square">
            <a:spAutoFit/>
          </a:bodyPr>
          <a:lstStyle/>
          <a:p>
            <a:pPr fontAlgn="auto">
              <a:lnSpc>
                <a:spcPts val="3000"/>
              </a:lnSpc>
            </a:pPr>
            <a:r>
              <a:rPr dirty="0">
                <a:ea typeface="仿宋" panose="02010609060101010101" charset="-122"/>
                <a:sym typeface="+mn-ea"/>
              </a:rPr>
              <a:t>截至2026年6月11日，中国纸浆主流港口样本库存量为233.4万吨，较上期累库3.6万吨，环比上涨1.6%。港口库存仍处于高位，供应宽松，浆价上方压力未改。</a:t>
            </a:r>
            <a:endParaRPr dirty="0">
              <a:ea typeface="仿宋" panose="02010609060101010101" charset="-122"/>
              <a:sym typeface="+mn-ea"/>
            </a:endParaRPr>
          </a:p>
        </p:txBody>
      </p:sp>
      <p:sp>
        <p:nvSpPr>
          <p:cNvPr id="10" name="矩形 9"/>
          <p:cNvSpPr/>
          <p:nvPr/>
        </p:nvSpPr>
        <p:spPr>
          <a:xfrm>
            <a:off x="262255" y="4797425"/>
            <a:ext cx="5410835" cy="860425"/>
          </a:xfrm>
          <a:prstGeom prst="rect">
            <a:avLst/>
          </a:prstGeom>
        </p:spPr>
        <p:txBody>
          <a:bodyPr wrap="square">
            <a:spAutoFit/>
          </a:bodyPr>
          <a:lstStyle/>
          <a:p>
            <a:pPr lvl="0" algn="l">
              <a:lnSpc>
                <a:spcPts val="3000"/>
              </a:lnSpc>
              <a:buClrTx/>
              <a:buSzTx/>
              <a:buFontTx/>
            </a:pPr>
            <a:r>
              <a:rPr dirty="0" smtClean="0">
                <a:latin typeface="仿宋" panose="02010609060101010101" charset="-122"/>
                <a:ea typeface="仿宋" panose="02010609060101010101" charset="-122"/>
                <a:cs typeface="仿宋" panose="02010609060101010101" charset="-122"/>
                <a:sym typeface="+mn-ea"/>
              </a:rPr>
              <a:t>上海期货交易所纸浆仓单</a:t>
            </a:r>
            <a:r>
              <a:rPr lang="zh-CN" dirty="0" smtClean="0">
                <a:latin typeface="仿宋" panose="02010609060101010101" charset="-122"/>
                <a:ea typeface="仿宋" panose="02010609060101010101" charset="-122"/>
                <a:cs typeface="仿宋" panose="02010609060101010101" charset="-122"/>
                <a:sym typeface="+mn-ea"/>
              </a:rPr>
              <a:t>库存本周继续增长，延续累库</a:t>
            </a:r>
            <a:r>
              <a:rPr lang="zh-CN" dirty="0" smtClean="0">
                <a:latin typeface="仿宋" panose="02010609060101010101" charset="-122"/>
                <a:ea typeface="仿宋" panose="02010609060101010101" charset="-122"/>
                <a:cs typeface="仿宋" panose="02010609060101010101" charset="-122"/>
                <a:sym typeface="+mn-ea"/>
              </a:rPr>
              <a:t>趋势。</a:t>
            </a:r>
            <a:endParaRPr lang="zh-CN" dirty="0" smtClean="0">
              <a:latin typeface="仿宋" panose="02010609060101010101" charset="-122"/>
              <a:ea typeface="仿宋" panose="02010609060101010101" charset="-122"/>
              <a:cs typeface="仿宋" panose="02010609060101010101" charset="-122"/>
              <a:sym typeface="+mn-ea"/>
            </a:endParaRPr>
          </a:p>
        </p:txBody>
      </p:sp>
      <p:sp>
        <p:nvSpPr>
          <p:cNvPr id="11" name="文本框 10"/>
          <p:cNvSpPr txBox="1"/>
          <p:nvPr/>
        </p:nvSpPr>
        <p:spPr>
          <a:xfrm>
            <a:off x="478790" y="4509135"/>
            <a:ext cx="3128645" cy="275590"/>
          </a:xfrm>
          <a:prstGeom prst="rect">
            <a:avLst/>
          </a:prstGeom>
          <a:noFill/>
        </p:spPr>
        <p:txBody>
          <a:bodyPr wrap="square" rtlCol="0">
            <a:spAutoFit/>
          </a:bodyPr>
          <a:p>
            <a:r>
              <a:rPr lang="zh-CN" altLang="en-US" sz="1200">
                <a:solidFill>
                  <a:schemeClr val="bg1">
                    <a:lumMod val="50000"/>
                  </a:schemeClr>
                </a:solidFill>
                <a:latin typeface="微软雅黑" panose="020B0503020204020204" charset="-122"/>
                <a:ea typeface="微软雅黑" panose="020B0503020204020204" charset="-122"/>
              </a:rPr>
              <a:t>数据来源：上海期货</a:t>
            </a:r>
            <a:r>
              <a:rPr lang="zh-CN" altLang="en-US" sz="1200">
                <a:solidFill>
                  <a:schemeClr val="bg1">
                    <a:lumMod val="50000"/>
                  </a:schemeClr>
                </a:solidFill>
                <a:latin typeface="微软雅黑" panose="020B0503020204020204" charset="-122"/>
                <a:ea typeface="微软雅黑" panose="020B0503020204020204" charset="-122"/>
              </a:rPr>
              <a:t>交易所，齐盛期货</a:t>
            </a:r>
            <a:r>
              <a:rPr lang="zh-CN" altLang="en-US" sz="1200">
                <a:solidFill>
                  <a:schemeClr val="bg1">
                    <a:lumMod val="50000"/>
                  </a:schemeClr>
                </a:solidFill>
                <a:latin typeface="微软雅黑" panose="020B0503020204020204" charset="-122"/>
                <a:ea typeface="微软雅黑" panose="020B0503020204020204" charset="-122"/>
              </a:rPr>
              <a:t>整理</a:t>
            </a:r>
            <a:endParaRPr lang="zh-CN" altLang="en-US" sz="1200">
              <a:solidFill>
                <a:schemeClr val="bg1">
                  <a:lumMod val="50000"/>
                </a:schemeClr>
              </a:solidFill>
              <a:latin typeface="微软雅黑" panose="020B0503020204020204" charset="-122"/>
              <a:ea typeface="微软雅黑" panose="020B0503020204020204" charset="-122"/>
            </a:endParaRPr>
          </a:p>
        </p:txBody>
      </p:sp>
      <p:sp>
        <p:nvSpPr>
          <p:cNvPr id="5" name="文本框 4"/>
          <p:cNvSpPr txBox="1"/>
          <p:nvPr/>
        </p:nvSpPr>
        <p:spPr>
          <a:xfrm>
            <a:off x="6167120" y="4509135"/>
            <a:ext cx="3128645" cy="275590"/>
          </a:xfrm>
          <a:prstGeom prst="rect">
            <a:avLst/>
          </a:prstGeom>
          <a:noFill/>
        </p:spPr>
        <p:txBody>
          <a:bodyPr wrap="square" rtlCol="0">
            <a:spAutoFit/>
          </a:bodyPr>
          <a:p>
            <a:r>
              <a:rPr lang="zh-CN" altLang="en-US" sz="1200">
                <a:solidFill>
                  <a:schemeClr val="bg1">
                    <a:lumMod val="50000"/>
                  </a:schemeClr>
                </a:solidFill>
                <a:latin typeface="微软雅黑" panose="020B0503020204020204" charset="-122"/>
                <a:ea typeface="微软雅黑" panose="020B0503020204020204" charset="-122"/>
              </a:rPr>
              <a:t>数据来源：隆众</a:t>
            </a:r>
            <a:r>
              <a:rPr lang="zh-CN" altLang="en-US" sz="1200">
                <a:solidFill>
                  <a:schemeClr val="bg1">
                    <a:lumMod val="50000"/>
                  </a:schemeClr>
                </a:solidFill>
                <a:latin typeface="微软雅黑" panose="020B0503020204020204" charset="-122"/>
                <a:ea typeface="微软雅黑" panose="020B0503020204020204" charset="-122"/>
              </a:rPr>
              <a:t>资讯，齐盛期货</a:t>
            </a:r>
            <a:r>
              <a:rPr lang="zh-CN" altLang="en-US" sz="1200">
                <a:solidFill>
                  <a:schemeClr val="bg1">
                    <a:lumMod val="50000"/>
                  </a:schemeClr>
                </a:solidFill>
                <a:latin typeface="微软雅黑" panose="020B0503020204020204" charset="-122"/>
                <a:ea typeface="微软雅黑" panose="020B0503020204020204" charset="-122"/>
              </a:rPr>
              <a:t>整理</a:t>
            </a:r>
            <a:endParaRPr lang="zh-CN" altLang="en-US" sz="1200">
              <a:solidFill>
                <a:schemeClr val="bg1">
                  <a:lumMod val="50000"/>
                </a:schemeClr>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6167120" y="1412875"/>
            <a:ext cx="5638800" cy="2686050"/>
          </a:xfrm>
          <a:prstGeom prst="rect">
            <a:avLst/>
          </a:prstGeom>
        </p:spPr>
      </p:pic>
      <p:pic>
        <p:nvPicPr>
          <p:cNvPr id="6" name="图片 5"/>
          <p:cNvPicPr>
            <a:picLocks noChangeAspect="1"/>
          </p:cNvPicPr>
          <p:nvPr/>
        </p:nvPicPr>
        <p:blipFill>
          <a:blip r:embed="rId2"/>
          <a:stretch>
            <a:fillRect/>
          </a:stretch>
        </p:blipFill>
        <p:spPr>
          <a:xfrm>
            <a:off x="334645" y="1412875"/>
            <a:ext cx="5617210" cy="26860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982638" y="548680"/>
            <a:ext cx="9793088" cy="63408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dirty="0" smtClean="0">
                <a:latin typeface="黑体" panose="02010609060101010101" pitchFamily="49" charset="-122"/>
                <a:ea typeface="黑体" panose="02010609060101010101" pitchFamily="49" charset="-122"/>
              </a:rPr>
              <a:t>需求端：纸价低位</a:t>
            </a:r>
            <a:r>
              <a:rPr lang="zh-CN" altLang="en-US" sz="2400" dirty="0" smtClean="0">
                <a:latin typeface="黑体" panose="02010609060101010101" pitchFamily="49" charset="-122"/>
                <a:ea typeface="黑体" panose="02010609060101010101" pitchFamily="49" charset="-122"/>
              </a:rPr>
              <a:t>横盘</a:t>
            </a:r>
            <a:endParaRPr lang="zh-CN" altLang="en-US" sz="2400" dirty="0" smtClean="0">
              <a:latin typeface="黑体" panose="02010609060101010101" pitchFamily="49" charset="-122"/>
              <a:ea typeface="黑体" panose="02010609060101010101" pitchFamily="49" charset="-122"/>
            </a:endParaRPr>
          </a:p>
        </p:txBody>
      </p:sp>
      <p:sp>
        <p:nvSpPr>
          <p:cNvPr id="11" name="文本框 10"/>
          <p:cNvSpPr txBox="1"/>
          <p:nvPr/>
        </p:nvSpPr>
        <p:spPr>
          <a:xfrm>
            <a:off x="982345" y="6236970"/>
            <a:ext cx="3128645" cy="275590"/>
          </a:xfrm>
          <a:prstGeom prst="rect">
            <a:avLst/>
          </a:prstGeom>
          <a:noFill/>
        </p:spPr>
        <p:txBody>
          <a:bodyPr wrap="square" rtlCol="0">
            <a:spAutoFit/>
          </a:bodyPr>
          <a:p>
            <a:r>
              <a:rPr lang="zh-CN" altLang="en-US" sz="1200">
                <a:solidFill>
                  <a:schemeClr val="bg1">
                    <a:lumMod val="50000"/>
                  </a:schemeClr>
                </a:solidFill>
                <a:latin typeface="微软雅黑" panose="020B0503020204020204" charset="-122"/>
                <a:ea typeface="微软雅黑" panose="020B0503020204020204" charset="-122"/>
              </a:rPr>
              <a:t>数据来源：卓创资讯，齐盛期货</a:t>
            </a:r>
            <a:r>
              <a:rPr lang="zh-CN" altLang="en-US" sz="1200">
                <a:solidFill>
                  <a:schemeClr val="bg1">
                    <a:lumMod val="50000"/>
                  </a:schemeClr>
                </a:solidFill>
                <a:latin typeface="微软雅黑" panose="020B0503020204020204" charset="-122"/>
                <a:ea typeface="微软雅黑" panose="020B0503020204020204" charset="-122"/>
              </a:rPr>
              <a:t>整理</a:t>
            </a:r>
            <a:endParaRPr lang="zh-CN" altLang="en-US" sz="1200">
              <a:solidFill>
                <a:schemeClr val="bg1">
                  <a:lumMod val="50000"/>
                </a:schemeClr>
              </a:solidFill>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1"/>
          <a:stretch>
            <a:fillRect/>
          </a:stretch>
        </p:blipFill>
        <p:spPr>
          <a:xfrm>
            <a:off x="982345" y="1124585"/>
            <a:ext cx="4937760" cy="2345055"/>
          </a:xfrm>
          <a:prstGeom prst="rect">
            <a:avLst/>
          </a:prstGeom>
        </p:spPr>
      </p:pic>
      <p:pic>
        <p:nvPicPr>
          <p:cNvPr id="8" name="图片 7"/>
          <p:cNvPicPr>
            <a:picLocks noChangeAspect="1"/>
          </p:cNvPicPr>
          <p:nvPr/>
        </p:nvPicPr>
        <p:blipFill>
          <a:blip r:embed="rId2"/>
          <a:stretch>
            <a:fillRect/>
          </a:stretch>
        </p:blipFill>
        <p:spPr>
          <a:xfrm>
            <a:off x="6022975" y="1124585"/>
            <a:ext cx="4905375" cy="2327275"/>
          </a:xfrm>
          <a:prstGeom prst="rect">
            <a:avLst/>
          </a:prstGeom>
        </p:spPr>
      </p:pic>
      <p:pic>
        <p:nvPicPr>
          <p:cNvPr id="9" name="图片 8"/>
          <p:cNvPicPr>
            <a:picLocks noChangeAspect="1"/>
          </p:cNvPicPr>
          <p:nvPr/>
        </p:nvPicPr>
        <p:blipFill>
          <a:blip r:embed="rId3"/>
          <a:stretch>
            <a:fillRect/>
          </a:stretch>
        </p:blipFill>
        <p:spPr>
          <a:xfrm>
            <a:off x="1018540" y="3573145"/>
            <a:ext cx="4865370" cy="2327275"/>
          </a:xfrm>
          <a:prstGeom prst="rect">
            <a:avLst/>
          </a:prstGeom>
        </p:spPr>
      </p:pic>
      <p:pic>
        <p:nvPicPr>
          <p:cNvPr id="10" name="图片 9"/>
          <p:cNvPicPr>
            <a:picLocks noChangeAspect="1"/>
          </p:cNvPicPr>
          <p:nvPr/>
        </p:nvPicPr>
        <p:blipFill>
          <a:blip r:embed="rId4"/>
          <a:stretch>
            <a:fillRect/>
          </a:stretch>
        </p:blipFill>
        <p:spPr>
          <a:xfrm>
            <a:off x="6095365" y="3469640"/>
            <a:ext cx="4909820" cy="2336800"/>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PP_MARK_KEY" val="06d0b7f5-6a20-481d-b916-56308c619377"/>
  <p:tag name="commondata" val="eyJoZGlkIjoiMjdjZDU1NzdhNWZiMzhkN2MxOTVjYmY5MTI2MGU1YjI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e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目录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内容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w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目录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2770</Words>
  <Application>WPS 演示</Application>
  <PresentationFormat>自定义</PresentationFormat>
  <Paragraphs>120</Paragraphs>
  <Slides>18</Slides>
  <Notes>0</Notes>
  <HiddenSlides>0</HiddenSlides>
  <MMClips>0</MMClips>
  <ScaleCrop>false</ScaleCrop>
  <HeadingPairs>
    <vt:vector size="6" baseType="variant">
      <vt:variant>
        <vt:lpstr>已用的字体</vt:lpstr>
      </vt:variant>
      <vt:variant>
        <vt:i4>13</vt:i4>
      </vt:variant>
      <vt:variant>
        <vt:lpstr>主题</vt:lpstr>
      </vt:variant>
      <vt:variant>
        <vt:i4>10</vt:i4>
      </vt:variant>
      <vt:variant>
        <vt:lpstr>幻灯片标题</vt:lpstr>
      </vt:variant>
      <vt:variant>
        <vt:i4>18</vt:i4>
      </vt:variant>
    </vt:vector>
  </HeadingPairs>
  <TitlesOfParts>
    <vt:vector size="41" baseType="lpstr">
      <vt:lpstr>Arial</vt:lpstr>
      <vt:lpstr>宋体</vt:lpstr>
      <vt:lpstr>Wingdings</vt:lpstr>
      <vt:lpstr>黑体</vt:lpstr>
      <vt:lpstr>思源黑体 CN Bold</vt:lpstr>
      <vt:lpstr>微软雅黑</vt:lpstr>
      <vt:lpstr>楷体</vt:lpstr>
      <vt:lpstr>思源黑体 CN Normal</vt:lpstr>
      <vt:lpstr>Adobe 黑体 Std R</vt:lpstr>
      <vt:lpstr>Times New Roman</vt:lpstr>
      <vt:lpstr>仿宋</vt:lpstr>
      <vt:lpstr>Calibri</vt:lpstr>
      <vt:lpstr>Arial Unicode MS</vt:lpstr>
      <vt:lpstr>Office 主题</vt:lpstr>
      <vt:lpstr>目录页</vt:lpstr>
      <vt:lpstr>one</vt:lpstr>
      <vt:lpstr>内容页</vt:lpstr>
      <vt:lpstr>two</vt:lpstr>
      <vt:lpstr>自定义设计方案</vt:lpstr>
      <vt:lpstr>1_自定义设计方案</vt:lpstr>
      <vt:lpstr>2_自定义设计方案</vt:lpstr>
      <vt:lpstr>目录2</vt:lpstr>
      <vt:lpstr>end</vt:lpstr>
      <vt:lpstr>PowerPoint 演示文稿</vt:lpstr>
      <vt:lpstr>PowerPoint 演示文稿</vt:lpstr>
      <vt:lpstr>PowerPoint 演示文稿</vt:lpstr>
      <vt:lpstr>二、驱动分析：现货价格处于历史低位</vt:lpstr>
      <vt:lpstr>二、驱动分析：外盘市场报盘情绪低迷</vt:lpstr>
      <vt:lpstr>国内3月纸浆进口量明显回升</vt:lpstr>
      <vt:lpstr>世界前20发运量状况：发运量季节性下降</vt:lpstr>
      <vt:lpstr>仓单开始累积，港口库存关注去库成色</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big宁</cp:lastModifiedBy>
  <cp:revision>1058</cp:revision>
  <dcterms:created xsi:type="dcterms:W3CDTF">2022-06-29T00:33:00Z</dcterms:created>
  <dcterms:modified xsi:type="dcterms:W3CDTF">2026-06-12T03:23:11Z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C6EEA0B63E254B68BFB9D55977510774</vt:lpwstr>
  </property>
  <property fmtid="{D5CDD505-2E9C-101B-9397-08002B2CF9AE}" pid="3" name="KSOProductBuildVer">
    <vt:lpwstr>2052-11.8.6.11020</vt:lpwstr>
  </property>
</Properties>
</file>